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4"/>
  </p:notesMasterIdLst>
  <p:sldIdLst>
    <p:sldId id="256" r:id="rId6"/>
    <p:sldId id="425" r:id="rId7"/>
    <p:sldId id="332" r:id="rId8"/>
    <p:sldId id="464" r:id="rId9"/>
    <p:sldId id="315" r:id="rId10"/>
    <p:sldId id="359" r:id="rId11"/>
    <p:sldId id="468" r:id="rId12"/>
    <p:sldId id="469" r:id="rId13"/>
    <p:sldId id="471" r:id="rId14"/>
    <p:sldId id="476" r:id="rId15"/>
    <p:sldId id="470" r:id="rId16"/>
    <p:sldId id="472" r:id="rId17"/>
    <p:sldId id="473" r:id="rId18"/>
    <p:sldId id="474" r:id="rId19"/>
    <p:sldId id="411" r:id="rId20"/>
    <p:sldId id="319" r:id="rId21"/>
    <p:sldId id="412" r:id="rId22"/>
    <p:sldId id="475" r:id="rId23"/>
    <p:sldId id="437" r:id="rId24"/>
    <p:sldId id="439" r:id="rId25"/>
    <p:sldId id="477" r:id="rId26"/>
    <p:sldId id="440" r:id="rId27"/>
    <p:sldId id="441" r:id="rId28"/>
    <p:sldId id="335" r:id="rId29"/>
    <p:sldId id="336" r:id="rId30"/>
    <p:sldId id="436" r:id="rId31"/>
    <p:sldId id="438" r:id="rId32"/>
    <p:sldId id="442" r:id="rId33"/>
    <p:sldId id="443" r:id="rId34"/>
    <p:sldId id="480" r:id="rId35"/>
    <p:sldId id="481" r:id="rId36"/>
    <p:sldId id="482" r:id="rId37"/>
    <p:sldId id="265" r:id="rId38"/>
    <p:sldId id="492" r:id="rId39"/>
    <p:sldId id="484" r:id="rId40"/>
    <p:sldId id="485" r:id="rId41"/>
    <p:sldId id="257" r:id="rId42"/>
    <p:sldId id="486" r:id="rId43"/>
    <p:sldId id="258" r:id="rId44"/>
    <p:sldId id="259" r:id="rId45"/>
    <p:sldId id="487" r:id="rId46"/>
    <p:sldId id="488" r:id="rId47"/>
    <p:sldId id="489" r:id="rId48"/>
    <p:sldId id="263" r:id="rId49"/>
    <p:sldId id="490" r:id="rId50"/>
    <p:sldId id="493" r:id="rId51"/>
    <p:sldId id="413" r:id="rId52"/>
    <p:sldId id="414" r:id="rId53"/>
    <p:sldId id="316" r:id="rId54"/>
    <p:sldId id="418" r:id="rId55"/>
    <p:sldId id="355" r:id="rId56"/>
    <p:sldId id="444" r:id="rId57"/>
    <p:sldId id="317" r:id="rId58"/>
    <p:sldId id="451" r:id="rId59"/>
    <p:sldId id="318" r:id="rId60"/>
    <p:sldId id="478" r:id="rId61"/>
    <p:sldId id="479" r:id="rId62"/>
    <p:sldId id="260" r:id="rId63"/>
  </p:sldIdLst>
  <p:sldSz cx="9144000" cy="5715000" type="screen16x10"/>
  <p:notesSz cx="7099300"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049"/>
    <a:srgbClr val="041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566" autoAdjust="0"/>
  </p:normalViewPr>
  <p:slideViewPr>
    <p:cSldViewPr>
      <p:cViewPr varScale="1">
        <p:scale>
          <a:sx n="131" d="100"/>
          <a:sy n="131" d="100"/>
        </p:scale>
        <p:origin x="540" y="11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i-FI"/>
          </a:p>
        </p:txBody>
      </p:sp>
      <p:sp>
        <p:nvSpPr>
          <p:cNvPr id="3" name="Päivämäärän paikkamerkki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AC7820D-1600-4C87-8E16-5465A6115C70}" type="datetimeFigureOut">
              <a:rPr lang="fi-FI" smtClean="0"/>
              <a:t>12.4.2019</a:t>
            </a:fld>
            <a:endParaRPr lang="fi-FI"/>
          </a:p>
        </p:txBody>
      </p:sp>
      <p:sp>
        <p:nvSpPr>
          <p:cNvPr id="4" name="Dian kuvan paikkamerkki 3"/>
          <p:cNvSpPr>
            <a:spLocks noGrp="1" noRot="1" noChangeAspect="1"/>
          </p:cNvSpPr>
          <p:nvPr>
            <p:ph type="sldImg" idx="2"/>
          </p:nvPr>
        </p:nvSpPr>
        <p:spPr>
          <a:xfrm>
            <a:off x="481013" y="768350"/>
            <a:ext cx="6137275" cy="3836988"/>
          </a:xfrm>
          <a:prstGeom prst="rect">
            <a:avLst/>
          </a:prstGeom>
          <a:noFill/>
          <a:ln w="12700">
            <a:solidFill>
              <a:prstClr val="black"/>
            </a:solidFill>
          </a:ln>
        </p:spPr>
        <p:txBody>
          <a:bodyPr vert="horz" lIns="99048" tIns="49524" rIns="99048" bIns="49524" rtlCol="0" anchor="ctr"/>
          <a:lstStyle/>
          <a:p>
            <a:endParaRPr lang="fi-FI"/>
          </a:p>
        </p:txBody>
      </p:sp>
      <p:sp>
        <p:nvSpPr>
          <p:cNvPr id="5" name="Huomautusten paikkamerkki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i-FI"/>
          </a:p>
        </p:txBody>
      </p:sp>
      <p:sp>
        <p:nvSpPr>
          <p:cNvPr id="7" name="Dian numeron paikkamerkki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FCDBED2-885E-417D-AD17-017B9E86BA41}" type="slidenum">
              <a:rPr lang="fi-FI" smtClean="0"/>
              <a:t>‹#›</a:t>
            </a:fld>
            <a:endParaRPr lang="fi-FI"/>
          </a:p>
        </p:txBody>
      </p:sp>
    </p:spTree>
    <p:extLst>
      <p:ext uri="{BB962C8B-B14F-4D97-AF65-F5344CB8AC3E}">
        <p14:creationId xmlns:p14="http://schemas.microsoft.com/office/powerpoint/2010/main" val="182627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FCDBED2-885E-417D-AD17-017B9E86BA41}" type="slidenum">
              <a:rPr lang="fi-FI" smtClean="0"/>
              <a:t>48</a:t>
            </a:fld>
            <a:endParaRPr lang="fi-FI"/>
          </a:p>
        </p:txBody>
      </p:sp>
    </p:spTree>
    <p:extLst>
      <p:ext uri="{BB962C8B-B14F-4D97-AF65-F5344CB8AC3E}">
        <p14:creationId xmlns:p14="http://schemas.microsoft.com/office/powerpoint/2010/main" val="172423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FCDBED2-885E-417D-AD17-017B9E86BA41}" type="slidenum">
              <a:rPr lang="fi-FI" smtClean="0"/>
              <a:t>56</a:t>
            </a:fld>
            <a:endParaRPr lang="fi-FI"/>
          </a:p>
        </p:txBody>
      </p:sp>
    </p:spTree>
    <p:extLst>
      <p:ext uri="{BB962C8B-B14F-4D97-AF65-F5344CB8AC3E}">
        <p14:creationId xmlns:p14="http://schemas.microsoft.com/office/powerpoint/2010/main" val="2955558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1028" name="Picture 4" descr="Z:\Tuotanto\Celia\Celian visuaalinen ilme\Pattern\celia-taustakuvio-hiili-smaragdi50p.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832" t="42543" r="28168" b="26207"/>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ctrTitle" hasCustomPrompt="1"/>
          </p:nvPr>
        </p:nvSpPr>
        <p:spPr>
          <a:xfrm>
            <a:off x="488810" y="2234614"/>
            <a:ext cx="7772400" cy="1562199"/>
          </a:xfrm>
        </p:spPr>
        <p:txBody>
          <a:bodyPr anchor="b">
            <a:noAutofit/>
          </a:bodyPr>
          <a:lstStyle>
            <a:lvl1pPr algn="l">
              <a:defRPr sz="4400" b="1" baseline="0">
                <a:solidFill>
                  <a:schemeClr val="bg1"/>
                </a:solidFill>
              </a:defRPr>
            </a:lvl1pPr>
          </a:lstStyle>
          <a:p>
            <a:r>
              <a:rPr lang="fi-FI" dirty="0"/>
              <a:t>Otsikko</a:t>
            </a:r>
          </a:p>
        </p:txBody>
      </p:sp>
      <p:sp>
        <p:nvSpPr>
          <p:cNvPr id="3" name="Alaotsikko 2"/>
          <p:cNvSpPr>
            <a:spLocks noGrp="1"/>
          </p:cNvSpPr>
          <p:nvPr>
            <p:ph type="subTitle" idx="1" hasCustomPrompt="1"/>
          </p:nvPr>
        </p:nvSpPr>
        <p:spPr>
          <a:xfrm>
            <a:off x="488810" y="4036340"/>
            <a:ext cx="7776864" cy="1200133"/>
          </a:xfrm>
        </p:spPr>
        <p:txBody>
          <a:bodyPr>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p>
        </p:txBody>
      </p:sp>
      <p:sp>
        <p:nvSpPr>
          <p:cNvPr id="4" name="Päivämäärän paikkamerkki 3"/>
          <p:cNvSpPr>
            <a:spLocks noGrp="1"/>
          </p:cNvSpPr>
          <p:nvPr>
            <p:ph type="dt" sz="half" idx="10"/>
          </p:nvPr>
        </p:nvSpPr>
        <p:spPr>
          <a:xfrm>
            <a:off x="6588224" y="337220"/>
            <a:ext cx="2133600" cy="304271"/>
          </a:xfrm>
          <a:prstGeom prst="rect">
            <a:avLst/>
          </a:prstGeom>
        </p:spPr>
        <p:txBody>
          <a:bodyPr/>
          <a:lstStyle>
            <a:lvl1pPr algn="r">
              <a:defRPr sz="1000" b="1">
                <a:solidFill>
                  <a:schemeClr val="bg1"/>
                </a:solidFill>
              </a:defRPr>
            </a:lvl1pPr>
          </a:lstStyle>
          <a:p>
            <a:fld id="{D9450BAA-C9DD-4AEE-B893-7A007E82D42D}" type="datetime1">
              <a:rPr lang="fi-FI" smtClean="0"/>
              <a:pPr/>
              <a:t>12.4.2019</a:t>
            </a:fld>
            <a:endParaRPr lang="fi-FI" dirty="0"/>
          </a:p>
        </p:txBody>
      </p:sp>
      <p:sp>
        <p:nvSpPr>
          <p:cNvPr id="24" name="Dian numeron paikkamerkki 23"/>
          <p:cNvSpPr>
            <a:spLocks noGrp="1"/>
          </p:cNvSpPr>
          <p:nvPr>
            <p:ph type="sldNum" sz="quarter" idx="12"/>
          </p:nvPr>
        </p:nvSpPr>
        <p:spPr>
          <a:xfrm>
            <a:off x="6696000" y="5256000"/>
            <a:ext cx="2133600" cy="304271"/>
          </a:xfrm>
          <a:prstGeom prst="rect">
            <a:avLst/>
          </a:prstGeom>
        </p:spPr>
        <p:txBody>
          <a:bodyPr/>
          <a:lstStyle>
            <a:lvl1pPr algn="r">
              <a:defRPr sz="1000" b="1">
                <a:solidFill>
                  <a:schemeClr val="bg1"/>
                </a:solidFill>
              </a:defRPr>
            </a:lvl1pPr>
          </a:lstStyle>
          <a:p>
            <a:fld id="{87BBD890-9714-47BC-B6FE-73CFFC699143}" type="slidenum">
              <a:rPr lang="fi-FI" smtClean="0"/>
              <a:pPr/>
              <a:t>‹#›</a:t>
            </a:fld>
            <a:endParaRPr lang="fi-FI" dirty="0"/>
          </a:p>
        </p:txBody>
      </p:sp>
      <p:pic>
        <p:nvPicPr>
          <p:cNvPr id="1027" name="Picture 3" descr="Celian logo, jossa vihreällä taustalla on valkoinen iso C-kirjain ja sen alla teksti Celia." title="Celian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545" y="-3204"/>
            <a:ext cx="1080120" cy="152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96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A1D829-BEC5-4AEF-BEED-B11B1C7A180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A667E3D-7304-42DB-953E-F430D0B66792}"/>
              </a:ext>
            </a:extLst>
          </p:cNvPr>
          <p:cNvSpPr>
            <a:spLocks noGrp="1"/>
          </p:cNvSpPr>
          <p:nvPr>
            <p:ph sz="half" idx="1"/>
          </p:nvPr>
        </p:nvSpPr>
        <p:spPr>
          <a:xfrm>
            <a:off x="628650" y="1521354"/>
            <a:ext cx="3886200" cy="362611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5160F76-C44B-4154-AA03-BB91CE8B6289}"/>
              </a:ext>
            </a:extLst>
          </p:cNvPr>
          <p:cNvSpPr>
            <a:spLocks noGrp="1"/>
          </p:cNvSpPr>
          <p:nvPr>
            <p:ph sz="half" idx="2"/>
          </p:nvPr>
        </p:nvSpPr>
        <p:spPr>
          <a:xfrm>
            <a:off x="4629150" y="1521354"/>
            <a:ext cx="3886200" cy="362611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66AEAF-5CCA-4B06-979F-7D8F76272DEE}"/>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6" name="Alatunnisteen paikkamerkki 5">
            <a:extLst>
              <a:ext uri="{FF2B5EF4-FFF2-40B4-BE49-F238E27FC236}">
                <a16:creationId xmlns:a16="http://schemas.microsoft.com/office/drawing/2014/main" id="{FF2761C7-945A-43F2-BAD3-55D050B0908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2B0CEA5-EE39-47E9-9F30-9E14F3098530}"/>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65905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50F1D7-050E-4FDF-9737-15DD605AA35D}"/>
              </a:ext>
            </a:extLst>
          </p:cNvPr>
          <p:cNvSpPr>
            <a:spLocks noGrp="1"/>
          </p:cNvSpPr>
          <p:nvPr>
            <p:ph type="title"/>
          </p:nvPr>
        </p:nvSpPr>
        <p:spPr>
          <a:xfrm>
            <a:off x="629841" y="304271"/>
            <a:ext cx="7886700" cy="1104636"/>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1EC6A25-2218-4CFF-BFA1-9648A8856349}"/>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Sisällön paikkamerkki 3">
            <a:extLst>
              <a:ext uri="{FF2B5EF4-FFF2-40B4-BE49-F238E27FC236}">
                <a16:creationId xmlns:a16="http://schemas.microsoft.com/office/drawing/2014/main" id="{797C2A71-3A83-4EFD-817C-FEB6C253E6F4}"/>
              </a:ext>
            </a:extLst>
          </p:cNvPr>
          <p:cNvSpPr>
            <a:spLocks noGrp="1"/>
          </p:cNvSpPr>
          <p:nvPr>
            <p:ph sz="half" idx="2"/>
          </p:nvPr>
        </p:nvSpPr>
        <p:spPr>
          <a:xfrm>
            <a:off x="629842" y="2087563"/>
            <a:ext cx="3868340" cy="30704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2850F11-FA29-4150-B427-C731B4D788C9}"/>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Sisällön paikkamerkki 5">
            <a:extLst>
              <a:ext uri="{FF2B5EF4-FFF2-40B4-BE49-F238E27FC236}">
                <a16:creationId xmlns:a16="http://schemas.microsoft.com/office/drawing/2014/main" id="{B4AC1041-6003-4155-A641-5E67D6B5E63C}"/>
              </a:ext>
            </a:extLst>
          </p:cNvPr>
          <p:cNvSpPr>
            <a:spLocks noGrp="1"/>
          </p:cNvSpPr>
          <p:nvPr>
            <p:ph sz="quarter" idx="4"/>
          </p:nvPr>
        </p:nvSpPr>
        <p:spPr>
          <a:xfrm>
            <a:off x="4629150" y="2087563"/>
            <a:ext cx="3887391" cy="30704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06FEF4C-8950-4490-9A89-75EDF3038D3C}"/>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8" name="Alatunnisteen paikkamerkki 7">
            <a:extLst>
              <a:ext uri="{FF2B5EF4-FFF2-40B4-BE49-F238E27FC236}">
                <a16:creationId xmlns:a16="http://schemas.microsoft.com/office/drawing/2014/main" id="{525E21F8-0C3C-4FCF-964F-C33B4191814D}"/>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76D27E-D7FF-4904-87B5-B7EA78046D4E}"/>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535785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B7E5EE-316B-4DA5-A778-5C6DA1FF408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7FEFA08-C25A-46AD-9915-F68C0A209254}"/>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4" name="Alatunnisteen paikkamerkki 3">
            <a:extLst>
              <a:ext uri="{FF2B5EF4-FFF2-40B4-BE49-F238E27FC236}">
                <a16:creationId xmlns:a16="http://schemas.microsoft.com/office/drawing/2014/main" id="{87352E81-9A90-47F4-AFE0-AAFA7F7092B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1DE5C70-70CD-406C-A475-D564943148C7}"/>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2433973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3843B50-12E1-49EB-BA20-15A8F4812A73}"/>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3" name="Alatunnisteen paikkamerkki 2">
            <a:extLst>
              <a:ext uri="{FF2B5EF4-FFF2-40B4-BE49-F238E27FC236}">
                <a16:creationId xmlns:a16="http://schemas.microsoft.com/office/drawing/2014/main" id="{46E65330-E8F9-49C7-8DFA-FB0377D46FC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4E1D0DE-1823-45C6-95DD-4C3C6DC4ADB0}"/>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2237703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2DD352-BD9B-4CBB-86B5-D1725AD3B9AC}"/>
              </a:ext>
            </a:extLst>
          </p:cNvPr>
          <p:cNvSpPr>
            <a:spLocks noGrp="1"/>
          </p:cNvSpPr>
          <p:nvPr>
            <p:ph type="title"/>
          </p:nvPr>
        </p:nvSpPr>
        <p:spPr>
          <a:xfrm>
            <a:off x="629841" y="381000"/>
            <a:ext cx="2949178" cy="13335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a16="http://schemas.microsoft.com/office/drawing/2014/main" id="{C46340DA-20F6-45D6-9540-9896C4D3A258}"/>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89859A5-23E5-4BE7-A3D2-B41ACD77A8E9}"/>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CB3C4079-5B07-4757-9209-25D569760FB1}"/>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6" name="Alatunnisteen paikkamerkki 5">
            <a:extLst>
              <a:ext uri="{FF2B5EF4-FFF2-40B4-BE49-F238E27FC236}">
                <a16:creationId xmlns:a16="http://schemas.microsoft.com/office/drawing/2014/main" id="{234C390A-C12E-42CF-BC41-33556A5B5F9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4DC2CC-7C45-4C25-9EF5-F4CFFA24C8C7}"/>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424790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D05475-8C1E-4500-BD64-EB31F7E8AC85}"/>
              </a:ext>
            </a:extLst>
          </p:cNvPr>
          <p:cNvSpPr>
            <a:spLocks noGrp="1"/>
          </p:cNvSpPr>
          <p:nvPr>
            <p:ph type="title"/>
          </p:nvPr>
        </p:nvSpPr>
        <p:spPr>
          <a:xfrm>
            <a:off x="629841" y="381000"/>
            <a:ext cx="2949178" cy="13335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a16="http://schemas.microsoft.com/office/drawing/2014/main" id="{08590498-958C-42EF-BDEC-6A286FB6B0F9}"/>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a16="http://schemas.microsoft.com/office/drawing/2014/main" id="{5A322686-D04A-4E7D-B7BA-05B880718844}"/>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FF3464C9-11C5-4B86-819B-FEC8F9E4FCEF}"/>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6" name="Alatunnisteen paikkamerkki 5">
            <a:extLst>
              <a:ext uri="{FF2B5EF4-FFF2-40B4-BE49-F238E27FC236}">
                <a16:creationId xmlns:a16="http://schemas.microsoft.com/office/drawing/2014/main" id="{6F522B06-AC4B-4011-92E4-00681573A0F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C8233C3-4175-4EDA-A61A-FF143AA1E183}"/>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1348392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2AB5B4-8A70-4734-B5C5-55713CFC8C7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5DF451C-6A11-40FF-B6CC-6F40914ADBC0}"/>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95D8AE-482A-4654-8493-17F8A115AEE2}"/>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5" name="Alatunnisteen paikkamerkki 4">
            <a:extLst>
              <a:ext uri="{FF2B5EF4-FFF2-40B4-BE49-F238E27FC236}">
                <a16:creationId xmlns:a16="http://schemas.microsoft.com/office/drawing/2014/main" id="{ACE1BA42-6C5C-4157-9D10-F461B923C64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4A70B8D-393F-4E72-B716-674B356F89A6}"/>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374249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0DDE12E-91FE-4679-8645-CAD0AB02BBA0}"/>
              </a:ext>
            </a:extLst>
          </p:cNvPr>
          <p:cNvSpPr>
            <a:spLocks noGrp="1"/>
          </p:cNvSpPr>
          <p:nvPr>
            <p:ph type="title" orient="vert"/>
          </p:nvPr>
        </p:nvSpPr>
        <p:spPr>
          <a:xfrm>
            <a:off x="6543675" y="304271"/>
            <a:ext cx="1971675" cy="484319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AA4A9818-AA72-4312-8850-40E34FF1DB6E}"/>
              </a:ext>
            </a:extLst>
          </p:cNvPr>
          <p:cNvSpPr>
            <a:spLocks noGrp="1"/>
          </p:cNvSpPr>
          <p:nvPr>
            <p:ph type="body" orient="vert" idx="1"/>
          </p:nvPr>
        </p:nvSpPr>
        <p:spPr>
          <a:xfrm>
            <a:off x="628650" y="304271"/>
            <a:ext cx="5800725" cy="484319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68B9B74-26EF-4DA9-AE4C-8F7617974BFD}"/>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5" name="Alatunnisteen paikkamerkki 4">
            <a:extLst>
              <a:ext uri="{FF2B5EF4-FFF2-40B4-BE49-F238E27FC236}">
                <a16:creationId xmlns:a16="http://schemas.microsoft.com/office/drawing/2014/main" id="{014E5FDE-2428-4066-8565-77AF1E24F9D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144C626-7992-4679-83EF-C7D2F7A37A13}"/>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185864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67544" y="360000"/>
            <a:ext cx="7128792" cy="1260482"/>
          </a:xfrm>
        </p:spPr>
        <p:txBody>
          <a:bodyPr anchor="t">
            <a:noAutofit/>
          </a:bodyPr>
          <a:lstStyle>
            <a:lvl1pPr algn="l">
              <a:defRPr sz="4000" b="1"/>
            </a:lvl1pPr>
          </a:lstStyle>
          <a:p>
            <a:r>
              <a:rPr lang="fi-FI"/>
              <a:t>Muokkaa perustyyl. napsautt.</a:t>
            </a:r>
            <a:endParaRPr lang="fi-FI" dirty="0"/>
          </a:p>
        </p:txBody>
      </p:sp>
      <p:sp>
        <p:nvSpPr>
          <p:cNvPr id="3" name="Sisällön paikkamerkki 2"/>
          <p:cNvSpPr>
            <a:spLocks noGrp="1"/>
          </p:cNvSpPr>
          <p:nvPr>
            <p:ph idx="1"/>
          </p:nvPr>
        </p:nvSpPr>
        <p:spPr>
          <a:xfrm>
            <a:off x="467544" y="1921396"/>
            <a:ext cx="8208912" cy="3384376"/>
          </a:xfrm>
        </p:spPr>
        <p:txBody>
          <a:bodyPr anchor="t" anchorCtr="0">
            <a:normAutofit/>
          </a:bodyPr>
          <a:lstStyle>
            <a:lvl1pPr>
              <a:defRPr sz="2000"/>
            </a:lvl1pPr>
            <a:lvl2pPr>
              <a:defRPr sz="1800"/>
            </a:lvl2pPr>
            <a:lvl3pPr>
              <a:defRPr sz="16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ian numeron paikkamerkki 23"/>
          <p:cNvSpPr>
            <a:spLocks noGrp="1"/>
          </p:cNvSpPr>
          <p:nvPr>
            <p:ph type="sldNum" sz="quarter" idx="12"/>
          </p:nvPr>
        </p:nvSpPr>
        <p:spPr>
          <a:xfrm>
            <a:off x="6696000" y="5256000"/>
            <a:ext cx="2133600" cy="304271"/>
          </a:xfrm>
          <a:prstGeom prst="rect">
            <a:avLst/>
          </a:prstGeom>
        </p:spPr>
        <p:txBody>
          <a:bodyPr/>
          <a:lstStyle>
            <a:lvl1pPr algn="r">
              <a:defRPr sz="1000" b="1">
                <a:solidFill>
                  <a:schemeClr val="tx1"/>
                </a:solidFill>
              </a:defRPr>
            </a:lvl1pPr>
          </a:lstStyle>
          <a:p>
            <a:fld id="{87BBD890-9714-47BC-B6FE-73CFFC699143}" type="slidenum">
              <a:rPr lang="fi-FI" smtClean="0"/>
              <a:pPr/>
              <a:t>‹#›</a:t>
            </a:fld>
            <a:endParaRPr lang="fi-FI" dirty="0"/>
          </a:p>
        </p:txBody>
      </p:sp>
      <p:pic>
        <p:nvPicPr>
          <p:cNvPr id="9" name="Picture 3" descr="Celian logo, jossa vihreällä taustalla on valkoinen iso C-kirjain ja sen alla teksti Celia." title="Celian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6376" y="-3203"/>
            <a:ext cx="750837" cy="106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6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vallinen dia">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6768000" y="1489348"/>
            <a:ext cx="2376000" cy="378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2" name="Dian numeron paikkamerkki 23"/>
          <p:cNvSpPr>
            <a:spLocks noGrp="1"/>
          </p:cNvSpPr>
          <p:nvPr>
            <p:ph type="sldNum" sz="quarter" idx="12"/>
          </p:nvPr>
        </p:nvSpPr>
        <p:spPr>
          <a:xfrm>
            <a:off x="6696000" y="5256000"/>
            <a:ext cx="2133600" cy="304271"/>
          </a:xfrm>
          <a:prstGeom prst="rect">
            <a:avLst/>
          </a:prstGeom>
        </p:spPr>
        <p:txBody>
          <a:bodyPr/>
          <a:lstStyle>
            <a:lvl1pPr algn="r">
              <a:defRPr sz="1000" b="1">
                <a:solidFill>
                  <a:schemeClr val="tx1"/>
                </a:solidFill>
              </a:defRPr>
            </a:lvl1pPr>
          </a:lstStyle>
          <a:p>
            <a:fld id="{87BBD890-9714-47BC-B6FE-73CFFC699143}" type="slidenum">
              <a:rPr lang="fi-FI" smtClean="0"/>
              <a:pPr/>
              <a:t>‹#›</a:t>
            </a:fld>
            <a:endParaRPr lang="fi-FI" dirty="0"/>
          </a:p>
        </p:txBody>
      </p:sp>
      <p:sp>
        <p:nvSpPr>
          <p:cNvPr id="16" name="Otsikko 1"/>
          <p:cNvSpPr>
            <a:spLocks noGrp="1"/>
          </p:cNvSpPr>
          <p:nvPr>
            <p:ph type="title"/>
          </p:nvPr>
        </p:nvSpPr>
        <p:spPr>
          <a:xfrm>
            <a:off x="467544" y="360000"/>
            <a:ext cx="7056784" cy="1260482"/>
          </a:xfrm>
        </p:spPr>
        <p:txBody>
          <a:bodyPr anchor="t">
            <a:noAutofit/>
          </a:bodyPr>
          <a:lstStyle>
            <a:lvl1pPr algn="l">
              <a:defRPr sz="4000" b="1"/>
            </a:lvl1pPr>
          </a:lstStyle>
          <a:p>
            <a:r>
              <a:rPr lang="fi-FI"/>
              <a:t>Muokkaa perustyyl. napsautt.</a:t>
            </a:r>
            <a:endParaRPr lang="fi-FI" dirty="0"/>
          </a:p>
        </p:txBody>
      </p:sp>
      <p:sp>
        <p:nvSpPr>
          <p:cNvPr id="17" name="Sisällön paikkamerkki 2"/>
          <p:cNvSpPr>
            <a:spLocks noGrp="1"/>
          </p:cNvSpPr>
          <p:nvPr>
            <p:ph idx="13"/>
          </p:nvPr>
        </p:nvSpPr>
        <p:spPr>
          <a:xfrm>
            <a:off x="467544" y="1921396"/>
            <a:ext cx="5976664" cy="3312368"/>
          </a:xfrm>
        </p:spPr>
        <p:txBody>
          <a:bodyPr anchor="t" anchorCtr="0">
            <a:normAutofit/>
          </a:bodyPr>
          <a:lstStyle>
            <a:lvl1pPr>
              <a:defRPr sz="2000"/>
            </a:lvl1pPr>
            <a:lvl2pPr>
              <a:defRPr sz="1800"/>
            </a:lvl2pPr>
            <a:lvl3pPr>
              <a:defRPr sz="16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Picture 3" descr="Celian logo, jossa vihreällä taustalla on valkoinen iso C-kirjain ja sen alla teksti Celia." title="Celian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6376" y="-3203"/>
            <a:ext cx="750837" cy="106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36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p:spTree>
      <p:nvGrpSpPr>
        <p:cNvPr id="1" name=""/>
        <p:cNvGrpSpPr/>
        <p:nvPr/>
      </p:nvGrpSpPr>
      <p:grpSpPr>
        <a:xfrm>
          <a:off x="0" y="0"/>
          <a:ext cx="0" cy="0"/>
          <a:chOff x="0" y="0"/>
          <a:chExt cx="0" cy="0"/>
        </a:xfrm>
      </p:grpSpPr>
      <p:pic>
        <p:nvPicPr>
          <p:cNvPr id="2050" name="Picture 2" descr="Z:\Tuotanto\Celia\Celian visuaalinen ilme\Pattern\celia-taustakuvio-hiili-smaragdi50p.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417" t="35313" r="34583" b="33438"/>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Otsikko 1"/>
          <p:cNvSpPr>
            <a:spLocks noGrp="1"/>
          </p:cNvSpPr>
          <p:nvPr>
            <p:ph type="ctrTitle" hasCustomPrompt="1"/>
          </p:nvPr>
        </p:nvSpPr>
        <p:spPr>
          <a:xfrm>
            <a:off x="467544" y="481236"/>
            <a:ext cx="7772400" cy="1562199"/>
          </a:xfrm>
        </p:spPr>
        <p:txBody>
          <a:bodyPr anchor="t">
            <a:noAutofit/>
          </a:bodyPr>
          <a:lstStyle>
            <a:lvl1pPr algn="l">
              <a:defRPr sz="4400" b="1" baseline="0">
                <a:solidFill>
                  <a:schemeClr val="bg1"/>
                </a:solidFill>
              </a:defRPr>
            </a:lvl1pPr>
          </a:lstStyle>
          <a:p>
            <a:r>
              <a:rPr lang="fi-FI" dirty="0"/>
              <a:t>Väliotsikkodia</a:t>
            </a:r>
          </a:p>
        </p:txBody>
      </p:sp>
      <p:sp>
        <p:nvSpPr>
          <p:cNvPr id="10" name="Alaotsikko 2"/>
          <p:cNvSpPr>
            <a:spLocks noGrp="1"/>
          </p:cNvSpPr>
          <p:nvPr>
            <p:ph type="subTitle" idx="1" hasCustomPrompt="1"/>
          </p:nvPr>
        </p:nvSpPr>
        <p:spPr>
          <a:xfrm>
            <a:off x="467544" y="1263191"/>
            <a:ext cx="7776864" cy="1200133"/>
          </a:xfrm>
        </p:spPr>
        <p:txBody>
          <a:bodyPr anchor="t">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p>
        </p:txBody>
      </p:sp>
      <p:sp>
        <p:nvSpPr>
          <p:cNvPr id="14" name="Dian numeron paikkamerkki 23"/>
          <p:cNvSpPr>
            <a:spLocks noGrp="1"/>
          </p:cNvSpPr>
          <p:nvPr>
            <p:ph type="sldNum" sz="quarter" idx="12"/>
          </p:nvPr>
        </p:nvSpPr>
        <p:spPr>
          <a:xfrm>
            <a:off x="6696000" y="5256000"/>
            <a:ext cx="2133600" cy="304271"/>
          </a:xfrm>
          <a:prstGeom prst="rect">
            <a:avLst/>
          </a:prstGeom>
        </p:spPr>
        <p:txBody>
          <a:bodyPr/>
          <a:lstStyle>
            <a:lvl1pPr>
              <a:defRPr sz="1000" b="1">
                <a:solidFill>
                  <a:schemeClr val="bg1"/>
                </a:solidFill>
              </a:defRPr>
            </a:lvl1pPr>
          </a:lstStyle>
          <a:p>
            <a:pPr algn="r"/>
            <a:fld id="{87BBD890-9714-47BC-B6FE-73CFFC699143}" type="slidenum">
              <a:rPr lang="fi-FI" smtClean="0"/>
              <a:pPr algn="r"/>
              <a:t>‹#›</a:t>
            </a:fld>
            <a:endParaRPr lang="fi-FI" dirty="0"/>
          </a:p>
        </p:txBody>
      </p:sp>
    </p:spTree>
    <p:extLst>
      <p:ext uri="{BB962C8B-B14F-4D97-AF65-F5344CB8AC3E}">
        <p14:creationId xmlns:p14="http://schemas.microsoft.com/office/powerpoint/2010/main" val="155878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3074" name="Picture 2" descr="Z:\Tuotanto\Celia\Celian visuaalinen ilme\Pattern\celia-taustakuvio-hiili-smaragdi50p.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562" t="23606" r="45437" b="45144"/>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alkoinen C-kirjain, joka on osa Celian logoa" title="Celian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0736" t="18602" r="19431" b="37969"/>
          <a:stretch/>
        </p:blipFill>
        <p:spPr bwMode="auto">
          <a:xfrm>
            <a:off x="4234559" y="4585692"/>
            <a:ext cx="674881" cy="691874"/>
          </a:xfrm>
          <a:prstGeom prst="rect">
            <a:avLst/>
          </a:prstGeom>
          <a:noFill/>
          <a:extLst>
            <a:ext uri="{909E8E84-426E-40DD-AFC4-6F175D3DCCD1}">
              <a14:hiddenFill xmlns:a14="http://schemas.microsoft.com/office/drawing/2010/main">
                <a:solidFill>
                  <a:srgbClr val="FFFFFF"/>
                </a:solidFill>
              </a14:hiddenFill>
            </a:ext>
          </a:extLst>
        </p:spPr>
      </p:pic>
      <p:sp>
        <p:nvSpPr>
          <p:cNvPr id="10" name="Alaotsikko 2"/>
          <p:cNvSpPr>
            <a:spLocks noGrp="1"/>
          </p:cNvSpPr>
          <p:nvPr>
            <p:ph type="subTitle" idx="1" hasCustomPrompt="1"/>
          </p:nvPr>
        </p:nvSpPr>
        <p:spPr>
          <a:xfrm>
            <a:off x="400304" y="4072956"/>
            <a:ext cx="3577540" cy="1200133"/>
          </a:xfrm>
        </p:spPr>
        <p:txBody>
          <a:bodyPr anchor="b">
            <a:normAutofit/>
          </a:bodyPr>
          <a:lstStyle>
            <a:lvl1pPr marL="0" indent="0" algn="l">
              <a:buNone/>
              <a:defRPr sz="11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Yhteystiedot (nimi lihavoituna)</a:t>
            </a:r>
          </a:p>
        </p:txBody>
      </p:sp>
    </p:spTree>
    <p:extLst>
      <p:ext uri="{BB962C8B-B14F-4D97-AF65-F5344CB8AC3E}">
        <p14:creationId xmlns:p14="http://schemas.microsoft.com/office/powerpoint/2010/main" val="22411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3843B50-12E1-49EB-BA20-15A8F4812A73}"/>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3" name="Alatunnisteen paikkamerkki 2">
            <a:extLst>
              <a:ext uri="{FF2B5EF4-FFF2-40B4-BE49-F238E27FC236}">
                <a16:creationId xmlns:a16="http://schemas.microsoft.com/office/drawing/2014/main" id="{46E65330-E8F9-49C7-8DFA-FB0377D46FC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4E1D0DE-1823-45C6-95DD-4C3C6DC4ADB0}"/>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359913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E20977-BA58-4203-B126-E0D52E06264E}"/>
              </a:ext>
            </a:extLst>
          </p:cNvPr>
          <p:cNvSpPr>
            <a:spLocks noGrp="1"/>
          </p:cNvSpPr>
          <p:nvPr>
            <p:ph type="ctrTitle"/>
          </p:nvPr>
        </p:nvSpPr>
        <p:spPr>
          <a:xfrm>
            <a:off x="1143000" y="935302"/>
            <a:ext cx="6858000" cy="1989667"/>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4D2DD1CD-9A8E-4F7C-95A1-18A334397A7E}"/>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B3731B6-A520-4423-B45B-5C79EEF25149}"/>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5" name="Alatunnisteen paikkamerkki 4">
            <a:extLst>
              <a:ext uri="{FF2B5EF4-FFF2-40B4-BE49-F238E27FC236}">
                <a16:creationId xmlns:a16="http://schemas.microsoft.com/office/drawing/2014/main" id="{9A7B5E9C-FCE6-490A-A09F-7E4DE208980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119EDFA-2604-49D6-8E98-7A5A5CE89C78}"/>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279669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846733-9545-4B77-9F21-5DE92E01444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78BDE8A-8190-4516-AA8B-0DB09DB9F16A}"/>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8BC2CF0-05B6-49F3-ACA6-4B0543DDB58D}"/>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5" name="Alatunnisteen paikkamerkki 4">
            <a:extLst>
              <a:ext uri="{FF2B5EF4-FFF2-40B4-BE49-F238E27FC236}">
                <a16:creationId xmlns:a16="http://schemas.microsoft.com/office/drawing/2014/main" id="{7618E2E6-AEC8-480F-ADF9-F6DEE16C4F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8454743-1AD1-47D4-B3FF-88BF2F91BB1E}"/>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250701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86664D-EF79-4CCE-8112-D6515D1C2F2F}"/>
              </a:ext>
            </a:extLst>
          </p:cNvPr>
          <p:cNvSpPr>
            <a:spLocks noGrp="1"/>
          </p:cNvSpPr>
          <p:nvPr>
            <p:ph type="title"/>
          </p:nvPr>
        </p:nvSpPr>
        <p:spPr>
          <a:xfrm>
            <a:off x="623888" y="1424782"/>
            <a:ext cx="7886700" cy="2377281"/>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a16="http://schemas.microsoft.com/office/drawing/2014/main" id="{D46800DA-17F8-4EC7-8ECB-AD4E909BDDC8}"/>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B32AB467-18CE-46E2-87F8-1B1E37C2E7CD}"/>
              </a:ext>
            </a:extLst>
          </p:cNvPr>
          <p:cNvSpPr>
            <a:spLocks noGrp="1"/>
          </p:cNvSpPr>
          <p:nvPr>
            <p:ph type="dt" sz="half" idx="10"/>
          </p:nvPr>
        </p:nvSpPr>
        <p:spPr/>
        <p:txBody>
          <a:bodyPr/>
          <a:lstStyle/>
          <a:p>
            <a:fld id="{06793B12-C981-4AC7-83FB-C8D2B51CBF3B}" type="datetimeFigureOut">
              <a:rPr lang="fi-FI" smtClean="0"/>
              <a:t>12.4.2019</a:t>
            </a:fld>
            <a:endParaRPr lang="fi-FI"/>
          </a:p>
        </p:txBody>
      </p:sp>
      <p:sp>
        <p:nvSpPr>
          <p:cNvPr id="5" name="Alatunnisteen paikkamerkki 4">
            <a:extLst>
              <a:ext uri="{FF2B5EF4-FFF2-40B4-BE49-F238E27FC236}">
                <a16:creationId xmlns:a16="http://schemas.microsoft.com/office/drawing/2014/main" id="{8C48B52E-AD2A-42AE-BC39-2297DD99462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29CDF1D-42CF-48E2-BE82-6B186FDF1EB4}"/>
              </a:ext>
            </a:extLst>
          </p:cNvPr>
          <p:cNvSpPr>
            <a:spLocks noGrp="1"/>
          </p:cNvSpPr>
          <p:nvPr>
            <p:ph type="sldNum" sz="quarter" idx="12"/>
          </p:nvPr>
        </p:nvSpPr>
        <p:spPr/>
        <p:txBody>
          <a:bodyPr/>
          <a:lstStyle/>
          <a:p>
            <a:fld id="{3B3F52FC-4819-4150-9DE1-2C1324A59317}" type="slidenum">
              <a:rPr lang="fi-FI" smtClean="0"/>
              <a:t>‹#›</a:t>
            </a:fld>
            <a:endParaRPr lang="fi-FI"/>
          </a:p>
        </p:txBody>
      </p:sp>
    </p:spTree>
    <p:extLst>
      <p:ext uri="{BB962C8B-B14F-4D97-AF65-F5344CB8AC3E}">
        <p14:creationId xmlns:p14="http://schemas.microsoft.com/office/powerpoint/2010/main" val="407164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6619995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8" r:id="rId5"/>
    <p:sldLayoutId id="214748365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4F65AA-AD78-4E3D-BE41-792231953D36}"/>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EB13586-3D09-4A13-BD84-B91631DE7A9D}"/>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03BA957-A626-4DCF-B6C5-35A031C493CC}"/>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06793B12-C981-4AC7-83FB-C8D2B51CBF3B}" type="datetimeFigureOut">
              <a:rPr lang="fi-FI" smtClean="0"/>
              <a:t>12.4.2019</a:t>
            </a:fld>
            <a:endParaRPr lang="fi-FI"/>
          </a:p>
        </p:txBody>
      </p:sp>
      <p:sp>
        <p:nvSpPr>
          <p:cNvPr id="5" name="Alatunnisteen paikkamerkki 4">
            <a:extLst>
              <a:ext uri="{FF2B5EF4-FFF2-40B4-BE49-F238E27FC236}">
                <a16:creationId xmlns:a16="http://schemas.microsoft.com/office/drawing/2014/main" id="{08B26D13-5FD0-453D-A4CA-220B087CA68F}"/>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EBE9913-E829-4B61-9CD0-BC7124E46A92}"/>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B3F52FC-4819-4150-9DE1-2C1324A59317}" type="slidenum">
              <a:rPr lang="fi-FI" smtClean="0"/>
              <a:t>‹#›</a:t>
            </a:fld>
            <a:endParaRPr lang="fi-FI"/>
          </a:p>
        </p:txBody>
      </p:sp>
    </p:spTree>
    <p:extLst>
      <p:ext uri="{BB962C8B-B14F-4D97-AF65-F5344CB8AC3E}">
        <p14:creationId xmlns:p14="http://schemas.microsoft.com/office/powerpoint/2010/main" val="994246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3.org/Translations/WCAG20-fi/#images-of-textdef" TargetMode="External"/><Relationship Id="rId2" Type="http://schemas.openxmlformats.org/officeDocument/2006/relationships/hyperlink" Target="https://www.w3.org/Translations/WCAG20-fi/#textdef" TargetMode="External"/><Relationship Id="rId1" Type="http://schemas.openxmlformats.org/officeDocument/2006/relationships/slideLayout" Target="../slideLayouts/slideLayout2.xml"/><Relationship Id="rId6" Type="http://schemas.openxmlformats.org/officeDocument/2006/relationships/hyperlink" Target="http://papunet.net/saavutettavuus/wcag-21-ohjeet" TargetMode="External"/><Relationship Id="rId5" Type="http://schemas.openxmlformats.org/officeDocument/2006/relationships/hyperlink" Target="https://www.w3.org/Translations/WCAG20-fi/#essentialdef" TargetMode="External"/><Relationship Id="rId4" Type="http://schemas.openxmlformats.org/officeDocument/2006/relationships/hyperlink" Target="https://www.w3.org/Translations/WCAG20-fi/#visually-customizedde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aavutettavast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vi.fi/web/avi/saavutettavuu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aavutettavasti.fi/yleiset-ohjeet/kuva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aavutettavasti.fi/saavutettavat-tiedostot/wor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access-for-all.ch/en/pdf-lab/pdf-accessibility-checker-pac.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helpx.adobe.com/fi/acrobat/using/create-verify-pdf-accessibility.html#WCAGohjeidenjaPDFUAstandardinyht%C3%A4l%C3%A4isyyde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unsplash.com/photos/ncGWxtF5r28?utm_source=unsplash&amp;utm_medium=referral&amp;utm_content=creditCopyText" TargetMode="External"/><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unsplash.com/search/photos/ipad?utm_source=unsplash&amp;utm_medium=referral&amp;utm_content=creditCopyTex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helpx.adobe.com/fi/acrobat/using/create-verify-pdf-accessibility.html?origref=https://yritys.valudata.fi/saavutettavasti/saavutettavat-tiedostot/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helpx.adobe.com/fi/acrobat/using/create-verify-pdf-accessibility.html#accessibility_issu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etsi.org/deliver/etsi_en/301500_301599/301549/02.01.02_60/en_301549v020102p.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ur-lex.europa.eu/legal-content/FI/TXT/PDF/?uri=uriserv:OJ.L_.2018.327.01.0084.01.F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tsi.org/deliver/etsi_en/301500_301599/301549/02.01.02_60/en_301549v020102p.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3.org/TR/WCAG2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p:txBody>
          <a:bodyPr/>
          <a:lstStyle/>
          <a:p>
            <a:fld id="{87BBD890-9714-47BC-B6FE-73CFFC699143}" type="slidenum">
              <a:rPr lang="fi-FI" smtClean="0"/>
              <a:pPr/>
              <a:t>1</a:t>
            </a:fld>
            <a:endParaRPr lang="fi-FI" dirty="0"/>
          </a:p>
        </p:txBody>
      </p:sp>
      <p:sp>
        <p:nvSpPr>
          <p:cNvPr id="2" name="Otsikko 1"/>
          <p:cNvSpPr>
            <a:spLocks noGrp="1"/>
          </p:cNvSpPr>
          <p:nvPr>
            <p:ph type="ctrTitle"/>
          </p:nvPr>
        </p:nvSpPr>
        <p:spPr>
          <a:xfrm>
            <a:off x="497230" y="1993404"/>
            <a:ext cx="7772400" cy="1937126"/>
          </a:xfrm>
        </p:spPr>
        <p:txBody>
          <a:bodyPr/>
          <a:lstStyle/>
          <a:p>
            <a:r>
              <a:rPr lang="fi-FI" dirty="0"/>
              <a:t>Saavutettavat tiedostot</a:t>
            </a:r>
            <a:br>
              <a:rPr lang="fi-FI" dirty="0"/>
            </a:br>
            <a:r>
              <a:rPr lang="fi-FI" sz="2800" dirty="0"/>
              <a:t>Miten tuottaa verkkoon Word-, </a:t>
            </a:r>
            <a:r>
              <a:rPr lang="fi-FI" sz="2800" dirty="0" err="1"/>
              <a:t>PowerPoint-</a:t>
            </a:r>
            <a:r>
              <a:rPr lang="fi-FI" sz="2800" dirty="0"/>
              <a:t> ja pdf-tiedostoja?</a:t>
            </a:r>
            <a:br>
              <a:rPr lang="fi-FI" sz="2800" dirty="0"/>
            </a:br>
            <a:endParaRPr lang="fi-FI" sz="2800" dirty="0"/>
          </a:p>
        </p:txBody>
      </p:sp>
      <p:sp>
        <p:nvSpPr>
          <p:cNvPr id="8" name="Alaotsikko 2">
            <a:extLst>
              <a:ext uri="{FF2B5EF4-FFF2-40B4-BE49-F238E27FC236}">
                <a16:creationId xmlns:a16="http://schemas.microsoft.com/office/drawing/2014/main" id="{F0164769-31A8-4575-BFB0-F308E6701DB5}"/>
              </a:ext>
            </a:extLst>
          </p:cNvPr>
          <p:cNvSpPr txBox="1">
            <a:spLocks/>
          </p:cNvSpPr>
          <p:nvPr/>
        </p:nvSpPr>
        <p:spPr>
          <a:xfrm>
            <a:off x="492766" y="3740296"/>
            <a:ext cx="7776864" cy="151216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16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base"/>
            <a:r>
              <a:rPr lang="fi-FI" sz="2600" dirty="0"/>
              <a:t>Ymmärrän 2019</a:t>
            </a:r>
          </a:p>
          <a:p>
            <a:pPr fontAlgn="base"/>
            <a:endParaRPr lang="fi-FI" sz="2600" dirty="0"/>
          </a:p>
          <a:p>
            <a:pPr fontAlgn="base"/>
            <a:r>
              <a:rPr lang="fi-FI" sz="2600" b="1" dirty="0"/>
              <a:t>Kirsi Ylänne</a:t>
            </a:r>
            <a:r>
              <a:rPr lang="fi-FI" sz="2600" dirty="0"/>
              <a:t>, saavutettavuusasiantuntija</a:t>
            </a:r>
          </a:p>
          <a:p>
            <a:pPr fontAlgn="base"/>
            <a:r>
              <a:rPr lang="fi-FI" sz="2600" b="1" dirty="0"/>
              <a:t>Johannes Koski</a:t>
            </a:r>
            <a:r>
              <a:rPr lang="fi-FI" sz="2600" dirty="0"/>
              <a:t>, viestintäasiantuntija</a:t>
            </a:r>
          </a:p>
          <a:p>
            <a:pPr fontAlgn="base"/>
            <a:endParaRPr lang="fi-FI" sz="2600" dirty="0"/>
          </a:p>
          <a:p>
            <a:pPr fontAlgn="base"/>
            <a:endParaRPr lang="fi-FI" dirty="0"/>
          </a:p>
        </p:txBody>
      </p:sp>
      <p:sp>
        <p:nvSpPr>
          <p:cNvPr id="4" name="Päivämäärän paikkamerkki 3"/>
          <p:cNvSpPr>
            <a:spLocks noGrp="1"/>
          </p:cNvSpPr>
          <p:nvPr>
            <p:ph type="dt" sz="half" idx="10"/>
          </p:nvPr>
        </p:nvSpPr>
        <p:spPr/>
        <p:txBody>
          <a:bodyPr/>
          <a:lstStyle/>
          <a:p>
            <a:r>
              <a:rPr lang="fi-FI" dirty="0"/>
              <a:t>1.4.2019</a:t>
            </a:r>
          </a:p>
        </p:txBody>
      </p:sp>
    </p:spTree>
    <p:extLst>
      <p:ext uri="{BB962C8B-B14F-4D97-AF65-F5344CB8AC3E}">
        <p14:creationId xmlns:p14="http://schemas.microsoft.com/office/powerpoint/2010/main" val="316037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A9B6213-9677-40A5-9895-3E9566B64DB3}"/>
              </a:ext>
            </a:extLst>
          </p:cNvPr>
          <p:cNvSpPr>
            <a:spLocks noGrp="1"/>
          </p:cNvSpPr>
          <p:nvPr>
            <p:ph type="sldNum" sz="quarter" idx="12"/>
          </p:nvPr>
        </p:nvSpPr>
        <p:spPr/>
        <p:txBody>
          <a:bodyPr/>
          <a:lstStyle/>
          <a:p>
            <a:fld id="{87BBD890-9714-47BC-B6FE-73CFFC699143}" type="slidenum">
              <a:rPr lang="fi-FI" smtClean="0"/>
              <a:pPr/>
              <a:t>10</a:t>
            </a:fld>
            <a:endParaRPr lang="fi-FI" dirty="0"/>
          </a:p>
        </p:txBody>
      </p:sp>
      <p:sp>
        <p:nvSpPr>
          <p:cNvPr id="2" name="Otsikko 1">
            <a:extLst>
              <a:ext uri="{FF2B5EF4-FFF2-40B4-BE49-F238E27FC236}">
                <a16:creationId xmlns:a16="http://schemas.microsoft.com/office/drawing/2014/main" id="{A6EB75D0-2440-4631-B6AF-4BD3646319D3}"/>
              </a:ext>
            </a:extLst>
          </p:cNvPr>
          <p:cNvSpPr>
            <a:spLocks noGrp="1"/>
          </p:cNvSpPr>
          <p:nvPr>
            <p:ph type="title"/>
          </p:nvPr>
        </p:nvSpPr>
        <p:spPr>
          <a:xfrm>
            <a:off x="467544" y="360000"/>
            <a:ext cx="7128792" cy="841316"/>
          </a:xfrm>
        </p:spPr>
        <p:txBody>
          <a:bodyPr/>
          <a:lstStyle/>
          <a:p>
            <a:r>
              <a:rPr lang="fi-FI" dirty="0"/>
              <a:t>WCAG 2.1 suomeksi</a:t>
            </a:r>
          </a:p>
        </p:txBody>
      </p:sp>
      <p:sp>
        <p:nvSpPr>
          <p:cNvPr id="3" name="Sisällön paikkamerkki 2">
            <a:extLst>
              <a:ext uri="{FF2B5EF4-FFF2-40B4-BE49-F238E27FC236}">
                <a16:creationId xmlns:a16="http://schemas.microsoft.com/office/drawing/2014/main" id="{42B8654D-1DB4-4999-BAB9-51285DE7E1E4}"/>
              </a:ext>
            </a:extLst>
          </p:cNvPr>
          <p:cNvSpPr>
            <a:spLocks noGrp="1"/>
          </p:cNvSpPr>
          <p:nvPr>
            <p:ph idx="1"/>
          </p:nvPr>
        </p:nvSpPr>
        <p:spPr>
          <a:xfrm>
            <a:off x="467544" y="1345332"/>
            <a:ext cx="8208912" cy="4009668"/>
          </a:xfrm>
        </p:spPr>
        <p:txBody>
          <a:bodyPr>
            <a:normAutofit fontScale="85000" lnSpcReduction="10000"/>
          </a:bodyPr>
          <a:lstStyle/>
          <a:p>
            <a:pPr marL="0" indent="0">
              <a:buNone/>
            </a:pPr>
            <a:r>
              <a:rPr lang="fi-FI" b="1" dirty="0"/>
              <a:t>1.4.5 Tekstiä esittävät kuvat</a:t>
            </a:r>
          </a:p>
          <a:p>
            <a:pPr marL="0" indent="0">
              <a:buNone/>
            </a:pPr>
            <a:r>
              <a:rPr lang="fi-FI" b="1" dirty="0"/>
              <a:t>Kriteeri (taso AA)</a:t>
            </a:r>
          </a:p>
          <a:p>
            <a:pPr marL="0" indent="0">
              <a:buNone/>
            </a:pPr>
            <a:r>
              <a:rPr lang="fi-FI" dirty="0"/>
              <a:t>Jos käytetty teknologia voi tuottaa visuaalisen esityksen, käytetään informaation välittämiseen ennemmin </a:t>
            </a:r>
            <a:r>
              <a:rPr lang="fi-FI" dirty="0">
                <a:hlinkClick r:id="rId2" tooltip="määritelmä: teksti"/>
              </a:rPr>
              <a:t>tekstiä</a:t>
            </a:r>
            <a:r>
              <a:rPr lang="fi-FI" dirty="0"/>
              <a:t> kuin </a:t>
            </a:r>
            <a:r>
              <a:rPr lang="fi-FI" dirty="0">
                <a:hlinkClick r:id="rId3" tooltip="määritelmä: tekstiä esittävä kuva"/>
              </a:rPr>
              <a:t>tekstiä esittäviä kuvia</a:t>
            </a:r>
            <a:r>
              <a:rPr lang="fi-FI" dirty="0"/>
              <a:t>, paitsi seuraavissa tapauksissa:</a:t>
            </a:r>
          </a:p>
          <a:p>
            <a:r>
              <a:rPr lang="fi-FI" dirty="0"/>
              <a:t>Mukautettava: Tekstiä esittävä kuva voidaan </a:t>
            </a:r>
            <a:r>
              <a:rPr lang="fi-FI" dirty="0">
                <a:hlinkClick r:id="rId4" tooltip="määritelmä: visuaalisesti mukautettava"/>
              </a:rPr>
              <a:t>visuaalisesti mukauttaa</a:t>
            </a:r>
            <a:r>
              <a:rPr lang="fi-FI" dirty="0"/>
              <a:t> käyttäjän vaatimusten mukaisesti;</a:t>
            </a:r>
          </a:p>
          <a:p>
            <a:r>
              <a:rPr lang="fi-FI" dirty="0"/>
              <a:t>Olennainen: Tietty tekstin esitystapa on </a:t>
            </a:r>
            <a:r>
              <a:rPr lang="fi-FI" dirty="0">
                <a:hlinkClick r:id="rId5" tooltip="määritelmä: olennainen"/>
              </a:rPr>
              <a:t>olennainen</a:t>
            </a:r>
            <a:r>
              <a:rPr lang="fi-FI" dirty="0"/>
              <a:t> välitettävälle informaatiolle.</a:t>
            </a:r>
          </a:p>
          <a:p>
            <a:pPr marL="0" indent="0">
              <a:buNone/>
            </a:pPr>
            <a:r>
              <a:rPr lang="fi-FI" i="1" dirty="0"/>
              <a:t>Huomautus: </a:t>
            </a:r>
            <a:r>
              <a:rPr lang="fi-FI" dirty="0"/>
              <a:t>Logotyypit (teksti, joka on osa logoa tai brändin nimeä) tulkitaan olennaisiksi.</a:t>
            </a:r>
          </a:p>
          <a:p>
            <a:pPr marL="0" indent="0">
              <a:buNone/>
            </a:pPr>
            <a:endParaRPr lang="fi-FI" dirty="0"/>
          </a:p>
          <a:p>
            <a:pPr marL="0" indent="0">
              <a:buNone/>
            </a:pPr>
            <a:r>
              <a:rPr lang="fi-FI" dirty="0"/>
              <a:t>Lähde: </a:t>
            </a:r>
            <a:r>
              <a:rPr lang="fi-FI" dirty="0">
                <a:hlinkClick r:id="rId6"/>
              </a:rPr>
              <a:t>Papunetin suomenkielinen käännös WCAG 2.1 –ohjeista</a:t>
            </a:r>
            <a:endParaRPr lang="fi-FI" dirty="0"/>
          </a:p>
          <a:p>
            <a:pPr marL="0" indent="0">
              <a:buNone/>
            </a:pPr>
            <a:br>
              <a:rPr lang="fi-FI" dirty="0"/>
            </a:br>
            <a:r>
              <a:rPr lang="fi-FI" dirty="0"/>
              <a:t>HUOM! Virallinen käännös suomeksi on tekeillä.</a:t>
            </a:r>
          </a:p>
        </p:txBody>
      </p:sp>
    </p:spTree>
    <p:extLst>
      <p:ext uri="{BB962C8B-B14F-4D97-AF65-F5344CB8AC3E}">
        <p14:creationId xmlns:p14="http://schemas.microsoft.com/office/powerpoint/2010/main" val="424128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A9B6213-9677-40A5-9895-3E9566B64DB3}"/>
              </a:ext>
            </a:extLst>
          </p:cNvPr>
          <p:cNvSpPr>
            <a:spLocks noGrp="1"/>
          </p:cNvSpPr>
          <p:nvPr>
            <p:ph type="sldNum" sz="quarter" idx="12"/>
          </p:nvPr>
        </p:nvSpPr>
        <p:spPr/>
        <p:txBody>
          <a:bodyPr/>
          <a:lstStyle/>
          <a:p>
            <a:fld id="{87BBD890-9714-47BC-B6FE-73CFFC699143}" type="slidenum">
              <a:rPr lang="fi-FI" smtClean="0"/>
              <a:pPr/>
              <a:t>11</a:t>
            </a:fld>
            <a:endParaRPr lang="fi-FI" dirty="0"/>
          </a:p>
        </p:txBody>
      </p:sp>
      <p:sp>
        <p:nvSpPr>
          <p:cNvPr id="2" name="Otsikko 1">
            <a:extLst>
              <a:ext uri="{FF2B5EF4-FFF2-40B4-BE49-F238E27FC236}">
                <a16:creationId xmlns:a16="http://schemas.microsoft.com/office/drawing/2014/main" id="{A6EB75D0-2440-4631-B6AF-4BD3646319D3}"/>
              </a:ext>
            </a:extLst>
          </p:cNvPr>
          <p:cNvSpPr>
            <a:spLocks noGrp="1"/>
          </p:cNvSpPr>
          <p:nvPr>
            <p:ph type="title"/>
          </p:nvPr>
        </p:nvSpPr>
        <p:spPr>
          <a:xfrm>
            <a:off x="467544" y="360000"/>
            <a:ext cx="7128792" cy="841316"/>
          </a:xfrm>
        </p:spPr>
        <p:txBody>
          <a:bodyPr/>
          <a:lstStyle/>
          <a:p>
            <a:r>
              <a:rPr lang="fi-FI" dirty="0"/>
              <a:t>WCAG 2.1:n luonne</a:t>
            </a:r>
          </a:p>
        </p:txBody>
      </p:sp>
      <p:sp>
        <p:nvSpPr>
          <p:cNvPr id="3" name="Sisällön paikkamerkki 2">
            <a:extLst>
              <a:ext uri="{FF2B5EF4-FFF2-40B4-BE49-F238E27FC236}">
                <a16:creationId xmlns:a16="http://schemas.microsoft.com/office/drawing/2014/main" id="{42B8654D-1DB4-4999-BAB9-51285DE7E1E4}"/>
              </a:ext>
            </a:extLst>
          </p:cNvPr>
          <p:cNvSpPr>
            <a:spLocks noGrp="1"/>
          </p:cNvSpPr>
          <p:nvPr>
            <p:ph idx="1"/>
          </p:nvPr>
        </p:nvSpPr>
        <p:spPr>
          <a:xfrm>
            <a:off x="467544" y="1345332"/>
            <a:ext cx="8208912" cy="3960440"/>
          </a:xfrm>
        </p:spPr>
        <p:txBody>
          <a:bodyPr>
            <a:normAutofit/>
          </a:bodyPr>
          <a:lstStyle/>
          <a:p>
            <a:r>
              <a:rPr lang="fi-FI" sz="2400" dirty="0"/>
              <a:t>WCAG-ohjeistus sisältää periaatteita, yleisiä ohjeita ja </a:t>
            </a:r>
            <a:br>
              <a:rPr lang="fi-FI" sz="2400" dirty="0"/>
            </a:br>
            <a:r>
              <a:rPr lang="fi-FI" sz="2400" dirty="0"/>
              <a:t>testattavia onnistumiskriteerejä.</a:t>
            </a:r>
          </a:p>
          <a:p>
            <a:r>
              <a:rPr lang="fi-FI" sz="2400" dirty="0"/>
              <a:t>Onnistumiskriteerit jakautuvat kolmelle tasolle: </a:t>
            </a:r>
            <a:br>
              <a:rPr lang="fi-FI" sz="2400" dirty="0"/>
            </a:br>
            <a:r>
              <a:rPr lang="fi-FI" sz="2400" dirty="0"/>
              <a:t>A, AA ja AAA.</a:t>
            </a:r>
          </a:p>
          <a:p>
            <a:r>
              <a:rPr lang="fi-FI" sz="2400" dirty="0"/>
              <a:t>Onnistumiskriteerit ovat melko teknisiä.</a:t>
            </a:r>
          </a:p>
          <a:p>
            <a:pPr lvl="1"/>
            <a:r>
              <a:rPr lang="fi-FI" sz="2200" dirty="0"/>
              <a:t>HTML-esimerkkejä</a:t>
            </a:r>
          </a:p>
          <a:p>
            <a:r>
              <a:rPr lang="fi-FI" sz="2400" dirty="0"/>
              <a:t>Ei selkeitä käytännön ohjeita, vaan osin hankalasti ymmärrettäviä ohjeita.</a:t>
            </a:r>
          </a:p>
          <a:p>
            <a:r>
              <a:rPr lang="fi-FI" sz="2400" dirty="0"/>
              <a:t>Tulkinnan varaa on.</a:t>
            </a:r>
          </a:p>
          <a:p>
            <a:endParaRPr lang="fi-FI" dirty="0"/>
          </a:p>
        </p:txBody>
      </p:sp>
    </p:spTree>
    <p:extLst>
      <p:ext uri="{BB962C8B-B14F-4D97-AF65-F5344CB8AC3E}">
        <p14:creationId xmlns:p14="http://schemas.microsoft.com/office/powerpoint/2010/main" val="373081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F14390E-C377-4C1B-B0A9-E36EAF6AEBA8}"/>
              </a:ext>
            </a:extLst>
          </p:cNvPr>
          <p:cNvSpPr>
            <a:spLocks noGrp="1"/>
          </p:cNvSpPr>
          <p:nvPr>
            <p:ph type="sldNum" sz="quarter" idx="12"/>
          </p:nvPr>
        </p:nvSpPr>
        <p:spPr/>
        <p:txBody>
          <a:bodyPr/>
          <a:lstStyle/>
          <a:p>
            <a:fld id="{87BBD890-9714-47BC-B6FE-73CFFC699143}" type="slidenum">
              <a:rPr lang="fi-FI" smtClean="0"/>
              <a:pPr/>
              <a:t>12</a:t>
            </a:fld>
            <a:endParaRPr lang="fi-FI" dirty="0"/>
          </a:p>
        </p:txBody>
      </p:sp>
      <p:sp>
        <p:nvSpPr>
          <p:cNvPr id="2" name="Otsikko 1">
            <a:extLst>
              <a:ext uri="{FF2B5EF4-FFF2-40B4-BE49-F238E27FC236}">
                <a16:creationId xmlns:a16="http://schemas.microsoft.com/office/drawing/2014/main" id="{5E419290-18EA-4021-9237-99E12ECB5DA4}"/>
              </a:ext>
            </a:extLst>
          </p:cNvPr>
          <p:cNvSpPr>
            <a:spLocks noGrp="1"/>
          </p:cNvSpPr>
          <p:nvPr>
            <p:ph type="title"/>
          </p:nvPr>
        </p:nvSpPr>
        <p:spPr/>
        <p:txBody>
          <a:bodyPr/>
          <a:lstStyle/>
          <a:p>
            <a:r>
              <a:rPr lang="fi-FI" dirty="0"/>
              <a:t>Missä tiedostoista kerrotaan?</a:t>
            </a:r>
          </a:p>
        </p:txBody>
      </p:sp>
      <p:sp>
        <p:nvSpPr>
          <p:cNvPr id="3" name="Sisällön paikkamerkki 2">
            <a:extLst>
              <a:ext uri="{FF2B5EF4-FFF2-40B4-BE49-F238E27FC236}">
                <a16:creationId xmlns:a16="http://schemas.microsoft.com/office/drawing/2014/main" id="{9FA4E4D5-5CF5-4101-A4B6-B736A2C79112}"/>
              </a:ext>
            </a:extLst>
          </p:cNvPr>
          <p:cNvSpPr>
            <a:spLocks noGrp="1"/>
          </p:cNvSpPr>
          <p:nvPr>
            <p:ph idx="1"/>
          </p:nvPr>
        </p:nvSpPr>
        <p:spPr/>
        <p:txBody>
          <a:bodyPr>
            <a:normAutofit/>
          </a:bodyPr>
          <a:lstStyle/>
          <a:p>
            <a:r>
              <a:rPr lang="fi-FI" sz="2400" dirty="0"/>
              <a:t>Ei oikein kunnolla missään.</a:t>
            </a:r>
          </a:p>
          <a:p>
            <a:r>
              <a:rPr lang="fi-FI" sz="2400" dirty="0"/>
              <a:t>WCAG-ohjeissa on </a:t>
            </a:r>
            <a:r>
              <a:rPr lang="fi-FI" sz="2400" dirty="0" err="1"/>
              <a:t>Understanding</a:t>
            </a:r>
            <a:r>
              <a:rPr lang="fi-FI" sz="2400" dirty="0"/>
              <a:t>-osuudet, joissa viitataan mm. PDF-tekniikoihin.</a:t>
            </a:r>
          </a:p>
          <a:p>
            <a:r>
              <a:rPr lang="fi-FI" sz="2400" dirty="0"/>
              <a:t>Valitettavasti PDF-tekniikoissa annetut käytännön ohjeet ovat vanhentuneet ja koskevat vanhoja ohjelmaversioita.</a:t>
            </a:r>
          </a:p>
          <a:p>
            <a:pPr lvl="1"/>
            <a:r>
              <a:rPr lang="fi-FI" sz="2400" dirty="0"/>
              <a:t>Adobe Acrobat 9 Pro</a:t>
            </a:r>
          </a:p>
          <a:p>
            <a:pPr lvl="1"/>
            <a:r>
              <a:rPr lang="fi-FI" sz="2400" dirty="0"/>
              <a:t>Word 2003 ja 2007</a:t>
            </a:r>
          </a:p>
        </p:txBody>
      </p:sp>
    </p:spTree>
    <p:extLst>
      <p:ext uri="{BB962C8B-B14F-4D97-AF65-F5344CB8AC3E}">
        <p14:creationId xmlns:p14="http://schemas.microsoft.com/office/powerpoint/2010/main" val="263792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759285A-79D0-4B45-8342-F5BF535F24AD}"/>
              </a:ext>
            </a:extLst>
          </p:cNvPr>
          <p:cNvSpPr>
            <a:spLocks noGrp="1"/>
          </p:cNvSpPr>
          <p:nvPr>
            <p:ph type="sldNum" sz="quarter" idx="12"/>
          </p:nvPr>
        </p:nvSpPr>
        <p:spPr/>
        <p:txBody>
          <a:bodyPr/>
          <a:lstStyle/>
          <a:p>
            <a:fld id="{87BBD890-9714-47BC-B6FE-73CFFC699143}" type="slidenum">
              <a:rPr lang="fi-FI" smtClean="0"/>
              <a:pPr/>
              <a:t>13</a:t>
            </a:fld>
            <a:endParaRPr lang="fi-FI" dirty="0"/>
          </a:p>
        </p:txBody>
      </p:sp>
      <p:sp>
        <p:nvSpPr>
          <p:cNvPr id="2" name="Otsikko 1">
            <a:extLst>
              <a:ext uri="{FF2B5EF4-FFF2-40B4-BE49-F238E27FC236}">
                <a16:creationId xmlns:a16="http://schemas.microsoft.com/office/drawing/2014/main" id="{990AEC57-3DB3-47BF-882A-494766D37457}"/>
              </a:ext>
            </a:extLst>
          </p:cNvPr>
          <p:cNvSpPr>
            <a:spLocks noGrp="1"/>
          </p:cNvSpPr>
          <p:nvPr>
            <p:ph type="title"/>
          </p:nvPr>
        </p:nvSpPr>
        <p:spPr>
          <a:xfrm>
            <a:off x="467544" y="360000"/>
            <a:ext cx="7128792" cy="913324"/>
          </a:xfrm>
        </p:spPr>
        <p:txBody>
          <a:bodyPr/>
          <a:lstStyle/>
          <a:p>
            <a:r>
              <a:rPr lang="fi-FI" dirty="0"/>
              <a:t>Toisaalta</a:t>
            </a:r>
          </a:p>
        </p:txBody>
      </p:sp>
      <p:sp>
        <p:nvSpPr>
          <p:cNvPr id="3" name="Sisällön paikkamerkki 2">
            <a:extLst>
              <a:ext uri="{FF2B5EF4-FFF2-40B4-BE49-F238E27FC236}">
                <a16:creationId xmlns:a16="http://schemas.microsoft.com/office/drawing/2014/main" id="{3691B7D3-F175-4231-922C-6AE916C71DD7}"/>
              </a:ext>
            </a:extLst>
          </p:cNvPr>
          <p:cNvSpPr>
            <a:spLocks noGrp="1"/>
          </p:cNvSpPr>
          <p:nvPr>
            <p:ph idx="1"/>
          </p:nvPr>
        </p:nvSpPr>
        <p:spPr>
          <a:xfrm>
            <a:off x="467544" y="1273324"/>
            <a:ext cx="8208912" cy="4032448"/>
          </a:xfrm>
        </p:spPr>
        <p:txBody>
          <a:bodyPr/>
          <a:lstStyle/>
          <a:p>
            <a:r>
              <a:rPr lang="fi-FI" sz="2400" dirty="0"/>
              <a:t>Hallituksen esityksessä 60/2018 laista todetaan vaikutusten arviointiosuudessa: </a:t>
            </a:r>
            <a:br>
              <a:rPr lang="fi-FI" sz="2400" dirty="0"/>
            </a:br>
            <a:br>
              <a:rPr lang="fi-FI" sz="2800" dirty="0"/>
            </a:br>
            <a:r>
              <a:rPr lang="fi-FI" sz="2800" dirty="0"/>
              <a:t>”Teknisesti saavutettavan sisällön tuottaminen ei vaadi merkittävää lisäosaamista nykyisen yleisten toimisto-ohjelmien käyttöosaamisen lisäksi.” </a:t>
            </a:r>
          </a:p>
          <a:p>
            <a:endParaRPr lang="fi-FI" dirty="0"/>
          </a:p>
        </p:txBody>
      </p:sp>
    </p:spTree>
    <p:extLst>
      <p:ext uri="{BB962C8B-B14F-4D97-AF65-F5344CB8AC3E}">
        <p14:creationId xmlns:p14="http://schemas.microsoft.com/office/powerpoint/2010/main" val="427311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39DD39D2-6A91-4734-98D7-C91F940D8285}"/>
              </a:ext>
            </a:extLst>
          </p:cNvPr>
          <p:cNvSpPr>
            <a:spLocks noGrp="1"/>
          </p:cNvSpPr>
          <p:nvPr>
            <p:ph type="sldNum" sz="quarter" idx="12"/>
          </p:nvPr>
        </p:nvSpPr>
        <p:spPr/>
        <p:txBody>
          <a:bodyPr/>
          <a:lstStyle/>
          <a:p>
            <a:fld id="{87BBD890-9714-47BC-B6FE-73CFFC699143}" type="slidenum">
              <a:rPr lang="fi-FI" smtClean="0"/>
              <a:pPr/>
              <a:t>14</a:t>
            </a:fld>
            <a:endParaRPr lang="fi-FI" dirty="0"/>
          </a:p>
        </p:txBody>
      </p:sp>
      <p:sp>
        <p:nvSpPr>
          <p:cNvPr id="2" name="Otsikko 1">
            <a:extLst>
              <a:ext uri="{FF2B5EF4-FFF2-40B4-BE49-F238E27FC236}">
                <a16:creationId xmlns:a16="http://schemas.microsoft.com/office/drawing/2014/main" id="{F4B2730A-F38E-4757-B065-BBE352A86362}"/>
              </a:ext>
            </a:extLst>
          </p:cNvPr>
          <p:cNvSpPr>
            <a:spLocks noGrp="1"/>
          </p:cNvSpPr>
          <p:nvPr>
            <p:ph type="title"/>
          </p:nvPr>
        </p:nvSpPr>
        <p:spPr>
          <a:xfrm>
            <a:off x="467544" y="360000"/>
            <a:ext cx="7128792" cy="841316"/>
          </a:xfrm>
        </p:spPr>
        <p:txBody>
          <a:bodyPr/>
          <a:lstStyle/>
          <a:p>
            <a:r>
              <a:rPr lang="fi-FI" dirty="0"/>
              <a:t>Ohjeita on saatavilla!</a:t>
            </a:r>
          </a:p>
        </p:txBody>
      </p:sp>
      <p:sp>
        <p:nvSpPr>
          <p:cNvPr id="3" name="Sisällön paikkamerkki 2">
            <a:extLst>
              <a:ext uri="{FF2B5EF4-FFF2-40B4-BE49-F238E27FC236}">
                <a16:creationId xmlns:a16="http://schemas.microsoft.com/office/drawing/2014/main" id="{FFCEC3C3-F895-4623-ACEA-9C5696E5C82E}"/>
              </a:ext>
            </a:extLst>
          </p:cNvPr>
          <p:cNvSpPr>
            <a:spLocks noGrp="1"/>
          </p:cNvSpPr>
          <p:nvPr>
            <p:ph idx="1"/>
          </p:nvPr>
        </p:nvSpPr>
        <p:spPr>
          <a:xfrm>
            <a:off x="467544" y="1273324"/>
            <a:ext cx="8208912" cy="4032448"/>
          </a:xfrm>
        </p:spPr>
        <p:txBody>
          <a:bodyPr/>
          <a:lstStyle/>
          <a:p>
            <a:r>
              <a:rPr lang="fi-FI" dirty="0"/>
              <a:t>Celian tuottama </a:t>
            </a:r>
            <a:r>
              <a:rPr lang="fi-FI" dirty="0">
                <a:hlinkClick r:id="rId2"/>
              </a:rPr>
              <a:t>Saavutettavasti.fi-sivusto</a:t>
            </a:r>
            <a:r>
              <a:rPr lang="fi-FI" dirty="0"/>
              <a:t> sisältää paljon käytännön ohjeita sisällön tuottamisesta.</a:t>
            </a:r>
          </a:p>
          <a:p>
            <a:r>
              <a:rPr lang="fi-FI" dirty="0"/>
              <a:t>Mukana ovat myös saavutettavat tiedostot</a:t>
            </a:r>
          </a:p>
          <a:p>
            <a:r>
              <a:rPr lang="fi-FI" dirty="0"/>
              <a:t>Sivustoa päivitetään. Otamme toiveita vastaan!</a:t>
            </a:r>
          </a:p>
          <a:p>
            <a:endParaRPr lang="fi-FI" dirty="0"/>
          </a:p>
          <a:p>
            <a:endParaRPr lang="fi-FI" dirty="0"/>
          </a:p>
        </p:txBody>
      </p:sp>
      <p:pic>
        <p:nvPicPr>
          <p:cNvPr id="5" name="Kuva 4" descr="Kuvakaappaus saavutettavasti.fi-sivuston Saavutettavat tiedostot -sivusta.">
            <a:extLst>
              <a:ext uri="{FF2B5EF4-FFF2-40B4-BE49-F238E27FC236}">
                <a16:creationId xmlns:a16="http://schemas.microsoft.com/office/drawing/2014/main" id="{8967C8CF-A78F-4354-9219-FC247EC24A23}"/>
              </a:ext>
            </a:extLst>
          </p:cNvPr>
          <p:cNvPicPr>
            <a:picLocks noChangeAspect="1"/>
          </p:cNvPicPr>
          <p:nvPr/>
        </p:nvPicPr>
        <p:blipFill>
          <a:blip r:embed="rId3"/>
          <a:stretch>
            <a:fillRect/>
          </a:stretch>
        </p:blipFill>
        <p:spPr>
          <a:xfrm>
            <a:off x="1691680" y="2713484"/>
            <a:ext cx="5294965" cy="2109535"/>
          </a:xfrm>
          <a:prstGeom prst="rect">
            <a:avLst/>
          </a:prstGeom>
        </p:spPr>
      </p:pic>
    </p:spTree>
    <p:extLst>
      <p:ext uri="{BB962C8B-B14F-4D97-AF65-F5344CB8AC3E}">
        <p14:creationId xmlns:p14="http://schemas.microsoft.com/office/powerpoint/2010/main" val="184012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5374311-D4B2-498D-A44A-FF3DCEE674F7}"/>
              </a:ext>
            </a:extLst>
          </p:cNvPr>
          <p:cNvSpPr>
            <a:spLocks noGrp="1"/>
          </p:cNvSpPr>
          <p:nvPr>
            <p:ph type="sldNum" sz="quarter" idx="12"/>
          </p:nvPr>
        </p:nvSpPr>
        <p:spPr/>
        <p:txBody>
          <a:bodyPr/>
          <a:lstStyle/>
          <a:p>
            <a:pPr algn="r"/>
            <a:fld id="{87BBD890-9714-47BC-B6FE-73CFFC699143}" type="slidenum">
              <a:rPr lang="fi-FI" smtClean="0"/>
              <a:pPr algn="r"/>
              <a:t>15</a:t>
            </a:fld>
            <a:endParaRPr lang="fi-FI" dirty="0"/>
          </a:p>
        </p:txBody>
      </p:sp>
      <p:sp>
        <p:nvSpPr>
          <p:cNvPr id="2" name="Otsikko 1">
            <a:extLst>
              <a:ext uri="{FF2B5EF4-FFF2-40B4-BE49-F238E27FC236}">
                <a16:creationId xmlns:a16="http://schemas.microsoft.com/office/drawing/2014/main" id="{D02CA1E2-E342-4C47-B8E3-C38D5B1109E6}"/>
              </a:ext>
            </a:extLst>
          </p:cNvPr>
          <p:cNvSpPr>
            <a:spLocks noGrp="1"/>
          </p:cNvSpPr>
          <p:nvPr>
            <p:ph type="ctrTitle"/>
          </p:nvPr>
        </p:nvSpPr>
        <p:spPr>
          <a:xfrm>
            <a:off x="467544" y="2137420"/>
            <a:ext cx="7772400" cy="1562199"/>
          </a:xfrm>
        </p:spPr>
        <p:txBody>
          <a:bodyPr/>
          <a:lstStyle/>
          <a:p>
            <a:r>
              <a:rPr lang="fi-FI" dirty="0"/>
              <a:t>Word-asiakirjat</a:t>
            </a:r>
          </a:p>
        </p:txBody>
      </p:sp>
      <p:sp>
        <p:nvSpPr>
          <p:cNvPr id="5" name="Alaotsikko 2">
            <a:extLst>
              <a:ext uri="{FF2B5EF4-FFF2-40B4-BE49-F238E27FC236}">
                <a16:creationId xmlns:a16="http://schemas.microsoft.com/office/drawing/2014/main" id="{2057EFA3-A2BF-40EE-BFDA-90035C33FCDF}"/>
              </a:ext>
            </a:extLst>
          </p:cNvPr>
          <p:cNvSpPr>
            <a:spLocks noGrp="1"/>
          </p:cNvSpPr>
          <p:nvPr>
            <p:ph type="subTitle" idx="1"/>
          </p:nvPr>
        </p:nvSpPr>
        <p:spPr>
          <a:xfrm>
            <a:off x="467544" y="2941841"/>
            <a:ext cx="7776864" cy="1200133"/>
          </a:xfrm>
        </p:spPr>
        <p:txBody>
          <a:bodyPr>
            <a:normAutofit/>
          </a:bodyPr>
          <a:lstStyle/>
          <a:p>
            <a:r>
              <a:rPr lang="fi-FI" sz="3600" dirty="0"/>
              <a:t>Saavutettavien asiakirjojen tuottaminen MS Word-ohjelmalla</a:t>
            </a:r>
          </a:p>
        </p:txBody>
      </p:sp>
    </p:spTree>
    <p:extLst>
      <p:ext uri="{BB962C8B-B14F-4D97-AF65-F5344CB8AC3E}">
        <p14:creationId xmlns:p14="http://schemas.microsoft.com/office/powerpoint/2010/main" val="412722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360963"/>
            <a:ext cx="8208912" cy="3910668"/>
          </a:xfrm>
        </p:spPr>
        <p:txBody>
          <a:bodyPr>
            <a:normAutofit/>
          </a:bodyPr>
          <a:lstStyle/>
          <a:p>
            <a:r>
              <a:rPr lang="fi-FI" sz="2800" dirty="0"/>
              <a:t>Tee dokumentille selkeä rakenne.</a:t>
            </a:r>
          </a:p>
          <a:p>
            <a:r>
              <a:rPr lang="fi-FI" sz="2800" dirty="0"/>
              <a:t>Keksi kuvaavat otsikot. </a:t>
            </a:r>
            <a:r>
              <a:rPr lang="fi-FI" sz="1600" dirty="0"/>
              <a:t>(2.4.6)</a:t>
            </a:r>
          </a:p>
          <a:p>
            <a:pPr lvl="1"/>
            <a:r>
              <a:rPr lang="fi-FI" sz="2600" dirty="0"/>
              <a:t>Esimerkiksi lauseotsikot ovat hyviä.</a:t>
            </a:r>
          </a:p>
          <a:p>
            <a:pPr lvl="1"/>
            <a:r>
              <a:rPr lang="fi-FI" sz="2600" dirty="0"/>
              <a:t>Mieluummin ”Tee dokumentille selkeä rakenne” kuin ”Selkeä rakenne”</a:t>
            </a:r>
          </a:p>
          <a:p>
            <a:endParaRPr lang="fi-FI" sz="2800"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a:xfrm>
            <a:off x="467544" y="344370"/>
            <a:ext cx="7128792" cy="985332"/>
          </a:xfrm>
        </p:spPr>
        <p:txBody>
          <a:bodyPr/>
          <a:lstStyle/>
          <a:p>
            <a:r>
              <a:rPr lang="fi-FI" dirty="0"/>
              <a:t>Selkeä rakenne</a:t>
            </a:r>
            <a:endParaRPr lang="fi-FI" sz="2400" dirty="0"/>
          </a:p>
        </p:txBody>
      </p:sp>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16</a:t>
            </a:fld>
            <a:endParaRPr lang="fi-FI" dirty="0"/>
          </a:p>
        </p:txBody>
      </p:sp>
      <p:pic>
        <p:nvPicPr>
          <p:cNvPr id="5" name="Kuva 4" descr="WCAG-vaatimus 2.4.6 Otsikot ja nimilaput.">
            <a:extLst>
              <a:ext uri="{FF2B5EF4-FFF2-40B4-BE49-F238E27FC236}">
                <a16:creationId xmlns:a16="http://schemas.microsoft.com/office/drawing/2014/main" id="{6381E381-02AF-4E6C-8A29-7FB2EC017EEB}"/>
              </a:ext>
            </a:extLst>
          </p:cNvPr>
          <p:cNvPicPr>
            <a:picLocks noChangeAspect="1"/>
          </p:cNvPicPr>
          <p:nvPr/>
        </p:nvPicPr>
        <p:blipFill>
          <a:blip r:embed="rId2"/>
          <a:stretch>
            <a:fillRect/>
          </a:stretch>
        </p:blipFill>
        <p:spPr>
          <a:xfrm>
            <a:off x="6775562" y="1025306"/>
            <a:ext cx="1900894" cy="1750653"/>
          </a:xfrm>
          <a:prstGeom prst="rect">
            <a:avLst/>
          </a:prstGeom>
        </p:spPr>
      </p:pic>
    </p:spTree>
    <p:extLst>
      <p:ext uri="{BB962C8B-B14F-4D97-AF65-F5344CB8AC3E}">
        <p14:creationId xmlns:p14="http://schemas.microsoft.com/office/powerpoint/2010/main" val="50936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96820" y="1871623"/>
            <a:ext cx="8179635" cy="3688647"/>
          </a:xfrm>
        </p:spPr>
        <p:txBody>
          <a:bodyPr>
            <a:normAutofit/>
          </a:bodyPr>
          <a:lstStyle/>
          <a:p>
            <a:r>
              <a:rPr lang="fi-FI" b="1" dirty="0"/>
              <a:t>Käytä tyylejä!</a:t>
            </a:r>
          </a:p>
          <a:p>
            <a:pPr lvl="1"/>
            <a:r>
              <a:rPr lang="fi-FI" dirty="0"/>
              <a:t>Muokkaa ulkoasua vain tyylien avulla.</a:t>
            </a:r>
          </a:p>
          <a:p>
            <a:pPr lvl="1"/>
            <a:r>
              <a:rPr lang="fi-FI" dirty="0"/>
              <a:t>Aloitus-valikko &gt; Tyylit</a:t>
            </a:r>
          </a:p>
          <a:p>
            <a:pPr lvl="1"/>
            <a:r>
              <a:rPr lang="fi-FI" dirty="0"/>
              <a:t>Hiiren kakkospainike &gt; Muokkaa…</a:t>
            </a:r>
          </a:p>
          <a:p>
            <a:r>
              <a:rPr lang="fi-FI" b="1" dirty="0"/>
              <a:t>Merkitse otsikot otsikkotyyleillä.</a:t>
            </a:r>
          </a:p>
          <a:p>
            <a:pPr lvl="1"/>
            <a:r>
              <a:rPr lang="fi-FI" dirty="0"/>
              <a:t>Pääotsikko Otsikko 1</a:t>
            </a:r>
          </a:p>
          <a:p>
            <a:pPr lvl="1"/>
            <a:r>
              <a:rPr lang="fi-FI" dirty="0"/>
              <a:t>Alaotsikot Otsikko 2, alaotsikon alaotsikko Otsikko 3, jne.</a:t>
            </a:r>
          </a:p>
          <a:p>
            <a:pPr lvl="1"/>
            <a:r>
              <a:rPr lang="fi-FI" dirty="0"/>
              <a:t>Älä hyppää </a:t>
            </a:r>
            <a:r>
              <a:rPr lang="fi-FI" dirty="0" err="1"/>
              <a:t>otsikkotasojen</a:t>
            </a:r>
            <a:r>
              <a:rPr lang="fi-FI" dirty="0"/>
              <a:t> yli.</a:t>
            </a:r>
          </a:p>
          <a:p>
            <a:pPr lvl="1"/>
            <a:r>
              <a:rPr lang="fi-FI" dirty="0"/>
              <a:t>Ruudunlukuohjelma löytää otsikkotyylit (helpottaa navigointia)</a:t>
            </a:r>
          </a:p>
          <a:p>
            <a:pPr lvl="1"/>
            <a:r>
              <a:rPr lang="fi-FI" dirty="0"/>
              <a:t>Otsikoiden avulla saat helposti luotua myös sisällysluettelon.</a:t>
            </a:r>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p:txBody>
          <a:bodyPr/>
          <a:lstStyle/>
          <a:p>
            <a:r>
              <a:rPr lang="fi-FI" dirty="0"/>
              <a:t>Käytä tyylejä osien merkkaamiseen</a:t>
            </a:r>
            <a:endParaRPr lang="fi-FI" sz="2400" dirty="0"/>
          </a:p>
        </p:txBody>
      </p:sp>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17</a:t>
            </a:fld>
            <a:endParaRPr lang="fi-FI" dirty="0"/>
          </a:p>
        </p:txBody>
      </p:sp>
      <p:pic>
        <p:nvPicPr>
          <p:cNvPr id="5" name="Kuva 4">
            <a:extLst>
              <a:ext uri="{FF2B5EF4-FFF2-40B4-BE49-F238E27FC236}">
                <a16:creationId xmlns:a16="http://schemas.microsoft.com/office/drawing/2014/main" id="{CC5DF695-1CC1-47DA-93D9-F8FE0526E6A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10140" y="1993404"/>
            <a:ext cx="3506787" cy="936103"/>
          </a:xfrm>
          <a:prstGeom prst="rect">
            <a:avLst/>
          </a:prstGeom>
        </p:spPr>
      </p:pic>
    </p:spTree>
    <p:extLst>
      <p:ext uri="{BB962C8B-B14F-4D97-AF65-F5344CB8AC3E}">
        <p14:creationId xmlns:p14="http://schemas.microsoft.com/office/powerpoint/2010/main" val="381888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345332"/>
            <a:ext cx="8208912" cy="3910668"/>
          </a:xfrm>
        </p:spPr>
        <p:txBody>
          <a:bodyPr>
            <a:normAutofit/>
          </a:bodyPr>
          <a:lstStyle/>
          <a:p>
            <a:r>
              <a:rPr lang="fi-FI" dirty="0"/>
              <a:t>Kirjoita selkeää kieltä.</a:t>
            </a:r>
          </a:p>
          <a:p>
            <a:pPr lvl="1"/>
            <a:r>
              <a:rPr lang="fi-FI" dirty="0"/>
              <a:t>Selkokielen käyttö ei ole pakollista, mutta ”tietyissä tapauksissa on perusteltua edellyttää esimerkiksi selkokielistä aineistoa” </a:t>
            </a:r>
            <a:br>
              <a:rPr lang="fi-FI" dirty="0"/>
            </a:br>
            <a:r>
              <a:rPr lang="fi-FI" dirty="0"/>
              <a:t>(HE 60/2018).</a:t>
            </a:r>
          </a:p>
          <a:p>
            <a:r>
              <a:rPr lang="fi-FI" dirty="0"/>
              <a:t>Pidä kokonaisuudet ja osat yhtenäisinä.</a:t>
            </a:r>
          </a:p>
          <a:p>
            <a:pPr lvl="1"/>
            <a:r>
              <a:rPr lang="fi-FI" dirty="0"/>
              <a:t>Älä katko leipätekstiä.</a:t>
            </a:r>
          </a:p>
          <a:p>
            <a:pPr lvl="1"/>
            <a:r>
              <a:rPr lang="fi-FI" dirty="0"/>
              <a:t>Lopeta sivu kokonaisella virkkeellä.</a:t>
            </a:r>
          </a:p>
          <a:p>
            <a:pPr lvl="1"/>
            <a:r>
              <a:rPr lang="fi-FI" dirty="0"/>
              <a:t>Sijoita kuvat tai taulukot kappaleiden väliin mahdollisimman sopivaan paikkaan.</a:t>
            </a:r>
          </a:p>
          <a:p>
            <a:r>
              <a:rPr lang="fi-FI" dirty="0"/>
              <a:t>Selosta lyhenteet. </a:t>
            </a:r>
          </a:p>
          <a:p>
            <a:r>
              <a:rPr lang="fi-FI" dirty="0"/>
              <a:t>Vältä erikoistermejä tai ainakin avaa ne ymmärrettävällä kielellä.</a:t>
            </a:r>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a:xfrm>
            <a:off x="467544" y="360000"/>
            <a:ext cx="7128792" cy="985332"/>
          </a:xfrm>
        </p:spPr>
        <p:txBody>
          <a:bodyPr/>
          <a:lstStyle/>
          <a:p>
            <a:r>
              <a:rPr lang="fi-FI" dirty="0"/>
              <a:t>Käytä selkeää kieltä</a:t>
            </a:r>
            <a:endParaRPr lang="fi-FI" sz="2400" dirty="0"/>
          </a:p>
        </p:txBody>
      </p:sp>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18</a:t>
            </a:fld>
            <a:endParaRPr lang="fi-FI" dirty="0"/>
          </a:p>
        </p:txBody>
      </p:sp>
    </p:spTree>
    <p:extLst>
      <p:ext uri="{BB962C8B-B14F-4D97-AF65-F5344CB8AC3E}">
        <p14:creationId xmlns:p14="http://schemas.microsoft.com/office/powerpoint/2010/main" val="86297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19</a:t>
            </a:fld>
            <a:endParaRPr lang="fi-FI"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a:xfrm>
            <a:off x="467544" y="360000"/>
            <a:ext cx="7128792" cy="908049"/>
          </a:xfrm>
        </p:spPr>
        <p:txBody>
          <a:bodyPr/>
          <a:lstStyle/>
          <a:p>
            <a:r>
              <a:rPr lang="fi-FI" dirty="0"/>
              <a:t>Nimeä linkit kuvaavasti</a:t>
            </a:r>
            <a:endParaRPr lang="fi-FI" sz="2400" dirty="0"/>
          </a:p>
        </p:txBody>
      </p:sp>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417340"/>
            <a:ext cx="8208912" cy="3672408"/>
          </a:xfrm>
        </p:spPr>
        <p:txBody>
          <a:bodyPr>
            <a:normAutofit/>
          </a:bodyPr>
          <a:lstStyle/>
          <a:p>
            <a:r>
              <a:rPr lang="fi-FI" dirty="0"/>
              <a:t>Nimeä linkit kuvaavasti etenkin leipätekstin keskellä. </a:t>
            </a:r>
            <a:r>
              <a:rPr lang="fi-FI" sz="1600" dirty="0"/>
              <a:t>(2.4.4)</a:t>
            </a:r>
          </a:p>
          <a:p>
            <a:pPr lvl="1"/>
            <a:r>
              <a:rPr lang="fi-FI" dirty="0"/>
              <a:t>Lisää tietoja löydät AVIn </a:t>
            </a:r>
            <a:r>
              <a:rPr lang="fi-FI" dirty="0">
                <a:hlinkClick r:id="rId2"/>
              </a:rPr>
              <a:t>Verkkopalvelujen saavutettavuus –sivulta</a:t>
            </a:r>
            <a:r>
              <a:rPr lang="fi-FI" dirty="0"/>
              <a:t>. </a:t>
            </a:r>
          </a:p>
          <a:p>
            <a:pPr lvl="1"/>
            <a:r>
              <a:rPr lang="fi-FI" dirty="0"/>
              <a:t>Käytä URL:ia mieluummin lähdeviitteissä:</a:t>
            </a:r>
            <a:br>
              <a:rPr lang="fi-FI" dirty="0"/>
            </a:br>
            <a:r>
              <a:rPr lang="fi-FI" i="1" dirty="0"/>
              <a:t>Verkkopalvelujen saavutettavuus</a:t>
            </a:r>
            <a:r>
              <a:rPr lang="fi-FI" dirty="0"/>
              <a:t> [verkkoaineisto]. AVI [Viitattu 2018-11-13]. Saatavissa: </a:t>
            </a:r>
            <a:r>
              <a:rPr lang="fi-FI" dirty="0">
                <a:hlinkClick r:id="rId2"/>
              </a:rPr>
              <a:t>https://www.avi.fi/web/avi/saavutettavuus</a:t>
            </a:r>
            <a:r>
              <a:rPr lang="fi-FI" dirty="0"/>
              <a:t> </a:t>
            </a:r>
          </a:p>
          <a:p>
            <a:r>
              <a:rPr lang="fi-FI" dirty="0"/>
              <a:t>Lisää &gt; Linkki</a:t>
            </a:r>
          </a:p>
          <a:p>
            <a:endParaRPr lang="fi-FI" dirty="0"/>
          </a:p>
          <a:p>
            <a:endParaRPr lang="fi-FI" dirty="0"/>
          </a:p>
        </p:txBody>
      </p:sp>
      <p:pic>
        <p:nvPicPr>
          <p:cNvPr id="7" name="Kuva 6" descr="Ruutukaappaus Wordin Hyperlinkin muokkaaminen -ikkunasta. Näytettävä teksti -kohtaan kirjoitetaan linkin nimi ja Osoite-kohtaan url.">
            <a:extLst>
              <a:ext uri="{FF2B5EF4-FFF2-40B4-BE49-F238E27FC236}">
                <a16:creationId xmlns:a16="http://schemas.microsoft.com/office/drawing/2014/main" id="{CC19BC01-4AD3-4ED7-A033-40F641ADDF5A}"/>
              </a:ext>
            </a:extLst>
          </p:cNvPr>
          <p:cNvPicPr>
            <a:picLocks noChangeAspect="1"/>
          </p:cNvPicPr>
          <p:nvPr/>
        </p:nvPicPr>
        <p:blipFill>
          <a:blip r:embed="rId3"/>
          <a:stretch>
            <a:fillRect/>
          </a:stretch>
        </p:blipFill>
        <p:spPr>
          <a:xfrm>
            <a:off x="2843808" y="3387354"/>
            <a:ext cx="4659385" cy="2139717"/>
          </a:xfrm>
          <a:prstGeom prst="rect">
            <a:avLst/>
          </a:prstGeom>
        </p:spPr>
      </p:pic>
      <p:pic>
        <p:nvPicPr>
          <p:cNvPr id="6" name="Kuva 5" descr="WCAG-kriteeri 2.4.4 Linkin tarkoitus.">
            <a:extLst>
              <a:ext uri="{FF2B5EF4-FFF2-40B4-BE49-F238E27FC236}">
                <a16:creationId xmlns:a16="http://schemas.microsoft.com/office/drawing/2014/main" id="{CF58F685-40A3-4C5E-9691-8E100D11724E}"/>
              </a:ext>
            </a:extLst>
          </p:cNvPr>
          <p:cNvPicPr>
            <a:picLocks noChangeAspect="1"/>
          </p:cNvPicPr>
          <p:nvPr/>
        </p:nvPicPr>
        <p:blipFill>
          <a:blip r:embed="rId4"/>
          <a:stretch>
            <a:fillRect/>
          </a:stretch>
        </p:blipFill>
        <p:spPr>
          <a:xfrm>
            <a:off x="827584" y="3737485"/>
            <a:ext cx="1450472" cy="1335831"/>
          </a:xfrm>
          <a:prstGeom prst="rect">
            <a:avLst/>
          </a:prstGeom>
        </p:spPr>
      </p:pic>
    </p:spTree>
    <p:extLst>
      <p:ext uri="{BB962C8B-B14F-4D97-AF65-F5344CB8AC3E}">
        <p14:creationId xmlns:p14="http://schemas.microsoft.com/office/powerpoint/2010/main" val="321860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87BBD890-9714-47BC-B6FE-73CFFC699143}" type="slidenum">
              <a:rPr lang="fi-FI" smtClean="0"/>
              <a:pPr/>
              <a:t>2</a:t>
            </a:fld>
            <a:endParaRPr lang="fi-FI" dirty="0"/>
          </a:p>
        </p:txBody>
      </p:sp>
      <p:sp>
        <p:nvSpPr>
          <p:cNvPr id="4" name="Otsikko 3"/>
          <p:cNvSpPr>
            <a:spLocks noGrp="1"/>
          </p:cNvSpPr>
          <p:nvPr>
            <p:ph type="title"/>
          </p:nvPr>
        </p:nvSpPr>
        <p:spPr>
          <a:xfrm>
            <a:off x="467544" y="360000"/>
            <a:ext cx="7272808" cy="985332"/>
          </a:xfrm>
        </p:spPr>
        <p:txBody>
          <a:bodyPr/>
          <a:lstStyle/>
          <a:p>
            <a:r>
              <a:rPr lang="fi-FI" sz="4400" dirty="0"/>
              <a:t>Laki on nyt voimassa!</a:t>
            </a:r>
          </a:p>
        </p:txBody>
      </p:sp>
      <p:sp>
        <p:nvSpPr>
          <p:cNvPr id="5" name="Sisällön paikkamerkki 4"/>
          <p:cNvSpPr>
            <a:spLocks noGrp="1"/>
          </p:cNvSpPr>
          <p:nvPr>
            <p:ph idx="13"/>
            <p:extLst/>
          </p:nvPr>
        </p:nvSpPr>
        <p:spPr>
          <a:xfrm>
            <a:off x="485686" y="1345333"/>
            <a:ext cx="7254666" cy="3816424"/>
          </a:xfrm>
        </p:spPr>
        <p:txBody>
          <a:bodyPr>
            <a:normAutofit/>
          </a:bodyPr>
          <a:lstStyle/>
          <a:p>
            <a:endParaRPr lang="fi-FI" dirty="0"/>
          </a:p>
          <a:p>
            <a:endParaRPr lang="fi-FI" dirty="0"/>
          </a:p>
          <a:p>
            <a:endParaRPr lang="fi-FI" dirty="0"/>
          </a:p>
          <a:p>
            <a:r>
              <a:rPr lang="fi-FI" sz="3200" dirty="0"/>
              <a:t>Pitääkö huolestua?</a:t>
            </a:r>
          </a:p>
          <a:p>
            <a:r>
              <a:rPr lang="fi-FI" sz="3200" dirty="0"/>
              <a:t>Mitä vaaditaan?</a:t>
            </a:r>
          </a:p>
          <a:p>
            <a:r>
              <a:rPr lang="fi-FI" sz="3200" dirty="0"/>
              <a:t>Mitä pitää osata?</a:t>
            </a:r>
          </a:p>
          <a:p>
            <a:pPr marL="0" indent="0">
              <a:buNone/>
            </a:pPr>
            <a:r>
              <a:rPr lang="fi-FI" sz="3200" dirty="0"/>
              <a:t> </a:t>
            </a:r>
          </a:p>
        </p:txBody>
      </p:sp>
      <p:pic>
        <p:nvPicPr>
          <p:cNvPr id="6" name="Kuva 5">
            <a:extLst>
              <a:ext uri="{FF2B5EF4-FFF2-40B4-BE49-F238E27FC236}">
                <a16:creationId xmlns:a16="http://schemas.microsoft.com/office/drawing/2014/main" id="{C4DBBF98-0468-4B5A-871D-0704252FB70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1403641"/>
            <a:ext cx="6283606" cy="3534995"/>
          </a:xfrm>
          <a:prstGeom prst="rect">
            <a:avLst/>
          </a:prstGeom>
        </p:spPr>
      </p:pic>
    </p:spTree>
    <p:extLst>
      <p:ext uri="{BB962C8B-B14F-4D97-AF65-F5344CB8AC3E}">
        <p14:creationId xmlns:p14="http://schemas.microsoft.com/office/powerpoint/2010/main" val="231981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20</a:t>
            </a:fld>
            <a:endParaRPr lang="fi-FI"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p:txBody>
          <a:bodyPr/>
          <a:lstStyle/>
          <a:p>
            <a:r>
              <a:rPr lang="fi-FI" dirty="0"/>
              <a:t>Anna kuville vaihtoehtoinen teksti</a:t>
            </a:r>
            <a:endParaRPr lang="fi-FI" sz="2400" dirty="0"/>
          </a:p>
        </p:txBody>
      </p:sp>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921396"/>
            <a:ext cx="6264696" cy="3384376"/>
          </a:xfrm>
        </p:spPr>
        <p:txBody>
          <a:bodyPr>
            <a:normAutofit fontScale="92500" lnSpcReduction="20000"/>
          </a:bodyPr>
          <a:lstStyle/>
          <a:p>
            <a:r>
              <a:rPr lang="fi-FI" dirty="0"/>
              <a:t>Kirjoita kuville vaihtoehtoiset tekstit. </a:t>
            </a:r>
            <a:r>
              <a:rPr lang="fi-FI" sz="1700" dirty="0"/>
              <a:t>(1.1.1)</a:t>
            </a:r>
          </a:p>
          <a:p>
            <a:r>
              <a:rPr lang="fi-FI" dirty="0"/>
              <a:t>Siirrä kursori kuvan päälle ja paina hiiren kakkospainiketta.</a:t>
            </a:r>
          </a:p>
          <a:p>
            <a:r>
              <a:rPr lang="fi-FI" dirty="0"/>
              <a:t>Word 2016: </a:t>
            </a:r>
          </a:p>
          <a:p>
            <a:pPr lvl="1"/>
            <a:r>
              <a:rPr lang="fi-FI" dirty="0"/>
              <a:t>Valitse avautuvasta ikkunasta kolmas kohta Asettelu ja ominaisuudet.</a:t>
            </a:r>
          </a:p>
          <a:p>
            <a:pPr lvl="1"/>
            <a:r>
              <a:rPr lang="fi-FI" dirty="0"/>
              <a:t>Valitse kohta Vaihtoehtoinen teksti.</a:t>
            </a:r>
          </a:p>
          <a:p>
            <a:r>
              <a:rPr lang="fi-FI" dirty="0"/>
              <a:t>Kirjoita kohtaan ”Kuvaus” selostus kuvan sisällöstä. </a:t>
            </a:r>
          </a:p>
          <a:p>
            <a:r>
              <a:rPr lang="fi-FI" dirty="0"/>
              <a:t>Älä kirjoita mitään kohtaan Otsikko. Ruudunlukuohjelmat eivät lue otsikkoa, vaan ne lukevat kuvauksen sisällön siinä kohtaa, jossa kuva dokumentissa on.</a:t>
            </a:r>
          </a:p>
          <a:p>
            <a:pPr marL="0" indent="0">
              <a:buNone/>
            </a:pPr>
            <a:endParaRPr lang="fi-FI" dirty="0"/>
          </a:p>
          <a:p>
            <a:endParaRPr lang="fi-FI" dirty="0"/>
          </a:p>
          <a:p>
            <a:pPr lvl="1"/>
            <a:endParaRPr lang="fi-FI" dirty="0"/>
          </a:p>
          <a:p>
            <a:pPr lvl="1"/>
            <a:endParaRPr lang="fi-FI" dirty="0"/>
          </a:p>
        </p:txBody>
      </p:sp>
      <p:pic>
        <p:nvPicPr>
          <p:cNvPr id="6" name="Kuva 5" descr="Ruutukaappaus Word 2016 -ohjelman Muotoile kuvaa -ikkunasta.">
            <a:extLst>
              <a:ext uri="{FF2B5EF4-FFF2-40B4-BE49-F238E27FC236}">
                <a16:creationId xmlns:a16="http://schemas.microsoft.com/office/drawing/2014/main" id="{7CE3A91F-ADD6-492D-9AD5-03671A2A95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620482"/>
            <a:ext cx="2255520" cy="2598420"/>
          </a:xfrm>
          <a:prstGeom prst="rect">
            <a:avLst/>
          </a:prstGeom>
        </p:spPr>
      </p:pic>
      <p:pic>
        <p:nvPicPr>
          <p:cNvPr id="7" name="Kuva 6" descr="WCAG-kriteeri 1.1.1 Ei-tekstuaalinen sisältö.">
            <a:extLst>
              <a:ext uri="{FF2B5EF4-FFF2-40B4-BE49-F238E27FC236}">
                <a16:creationId xmlns:a16="http://schemas.microsoft.com/office/drawing/2014/main" id="{FE88509C-2022-480B-8CB5-3D5790D003B7}"/>
              </a:ext>
            </a:extLst>
          </p:cNvPr>
          <p:cNvPicPr>
            <a:picLocks noChangeAspect="1"/>
          </p:cNvPicPr>
          <p:nvPr/>
        </p:nvPicPr>
        <p:blipFill>
          <a:blip r:embed="rId3"/>
          <a:stretch>
            <a:fillRect/>
          </a:stretch>
        </p:blipFill>
        <p:spPr>
          <a:xfrm>
            <a:off x="7289204" y="4315872"/>
            <a:ext cx="1074852" cy="989899"/>
          </a:xfrm>
          <a:prstGeom prst="rect">
            <a:avLst/>
          </a:prstGeom>
        </p:spPr>
      </p:pic>
    </p:spTree>
    <p:extLst>
      <p:ext uri="{BB962C8B-B14F-4D97-AF65-F5344CB8AC3E}">
        <p14:creationId xmlns:p14="http://schemas.microsoft.com/office/powerpoint/2010/main" val="330807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21</a:t>
            </a:fld>
            <a:endParaRPr lang="fi-FI"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p:txBody>
          <a:bodyPr/>
          <a:lstStyle/>
          <a:p>
            <a:r>
              <a:rPr lang="fi-FI" dirty="0"/>
              <a:t>Anna kuville vaihtoehtoinen teksti </a:t>
            </a:r>
            <a:r>
              <a:rPr lang="fi-FI" sz="2800" dirty="0"/>
              <a:t>2</a:t>
            </a:r>
          </a:p>
        </p:txBody>
      </p:sp>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921396"/>
            <a:ext cx="6264696" cy="3384376"/>
          </a:xfrm>
        </p:spPr>
        <p:txBody>
          <a:bodyPr>
            <a:normAutofit/>
          </a:bodyPr>
          <a:lstStyle/>
          <a:p>
            <a:r>
              <a:rPr lang="fi-FI" dirty="0"/>
              <a:t>Office 365 –versiossa vaihtoehtoisen tekstin antaminen yksinkertaisempaa.</a:t>
            </a:r>
          </a:p>
          <a:p>
            <a:r>
              <a:rPr lang="fi-FI" dirty="0"/>
              <a:t>Paina kuvan kohdalla hiiren kakkospainiketta.</a:t>
            </a:r>
          </a:p>
          <a:p>
            <a:r>
              <a:rPr lang="fi-FI" dirty="0"/>
              <a:t>Valitse Muokkaa vaihtoehtokuvausta…</a:t>
            </a:r>
          </a:p>
          <a:p>
            <a:r>
              <a:rPr lang="fi-FI" dirty="0"/>
              <a:t>Kirjoita kuvaus kenttään tai merkitse kuva koristeelliseksi ja jätä kuvaus pois.</a:t>
            </a:r>
          </a:p>
          <a:p>
            <a:r>
              <a:rPr lang="fi-FI" dirty="0"/>
              <a:t>Saavutettavasti.fi-sivustolla on </a:t>
            </a:r>
            <a:r>
              <a:rPr lang="fi-FI" dirty="0">
                <a:hlinkClick r:id="rId2"/>
              </a:rPr>
              <a:t>tarkempia</a:t>
            </a:r>
            <a:br>
              <a:rPr lang="fi-FI" dirty="0">
                <a:hlinkClick r:id="rId2"/>
              </a:rPr>
            </a:br>
            <a:r>
              <a:rPr lang="fi-FI" dirty="0">
                <a:hlinkClick r:id="rId2"/>
              </a:rPr>
              <a:t>ohjeita siitä, miten vaihtoehtoinen teksti laaditaan</a:t>
            </a:r>
            <a:r>
              <a:rPr lang="fi-FI" dirty="0"/>
              <a:t>.</a:t>
            </a:r>
          </a:p>
          <a:p>
            <a:endParaRPr lang="fi-FI" dirty="0"/>
          </a:p>
          <a:p>
            <a:pPr marL="0" indent="0">
              <a:buNone/>
            </a:pPr>
            <a:endParaRPr lang="fi-FI" dirty="0"/>
          </a:p>
          <a:p>
            <a:endParaRPr lang="fi-FI" dirty="0"/>
          </a:p>
          <a:p>
            <a:pPr lvl="1"/>
            <a:endParaRPr lang="fi-FI" dirty="0"/>
          </a:p>
          <a:p>
            <a:pPr lvl="1"/>
            <a:endParaRPr lang="fi-FI" dirty="0"/>
          </a:p>
        </p:txBody>
      </p:sp>
      <p:pic>
        <p:nvPicPr>
          <p:cNvPr id="5" name="Kuva 4">
            <a:extLst>
              <a:ext uri="{FF2B5EF4-FFF2-40B4-BE49-F238E27FC236}">
                <a16:creationId xmlns:a16="http://schemas.microsoft.com/office/drawing/2014/main" id="{0400B66B-8E00-4078-AE47-DF2CAEDF33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00192" y="1849388"/>
            <a:ext cx="2705084" cy="3029694"/>
          </a:xfrm>
          <a:prstGeom prst="rect">
            <a:avLst/>
          </a:prstGeom>
        </p:spPr>
      </p:pic>
    </p:spTree>
    <p:extLst>
      <p:ext uri="{BB962C8B-B14F-4D97-AF65-F5344CB8AC3E}">
        <p14:creationId xmlns:p14="http://schemas.microsoft.com/office/powerpoint/2010/main" val="150472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22</a:t>
            </a:fld>
            <a:endParaRPr lang="fi-FI"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p:txBody>
          <a:bodyPr/>
          <a:lstStyle/>
          <a:p>
            <a:r>
              <a:rPr lang="fi-FI" dirty="0"/>
              <a:t>Anna asiakirjalle otsikko</a:t>
            </a:r>
            <a:endParaRPr lang="fi-FI" sz="2400" dirty="0"/>
          </a:p>
        </p:txBody>
      </p:sp>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352134"/>
            <a:ext cx="7488832" cy="3384376"/>
          </a:xfrm>
        </p:spPr>
        <p:txBody>
          <a:bodyPr>
            <a:normAutofit/>
          </a:bodyPr>
          <a:lstStyle/>
          <a:p>
            <a:r>
              <a:rPr lang="fi-FI" dirty="0"/>
              <a:t>Nimeä tiedosto kuvaavasti!</a:t>
            </a:r>
          </a:p>
          <a:p>
            <a:r>
              <a:rPr lang="fi-FI" dirty="0"/>
              <a:t>Anna asiakirjalle otsikko </a:t>
            </a:r>
            <a:r>
              <a:rPr lang="fi-FI" sz="1600" dirty="0"/>
              <a:t>(2.4.2)</a:t>
            </a:r>
          </a:p>
          <a:p>
            <a:r>
              <a:rPr lang="fi-FI" dirty="0"/>
              <a:t>Tiedosto &gt; Tiedot &gt; Ominaisuudet: Otsikko</a:t>
            </a:r>
          </a:p>
          <a:p>
            <a:pPr marL="457200" lvl="1" indent="0">
              <a:buNone/>
            </a:pPr>
            <a:endParaRPr lang="fi-FI" dirty="0"/>
          </a:p>
          <a:p>
            <a:pPr lvl="1"/>
            <a:endParaRPr lang="fi-FI" dirty="0"/>
          </a:p>
        </p:txBody>
      </p:sp>
      <p:pic>
        <p:nvPicPr>
          <p:cNvPr id="7" name="Kuva 6">
            <a:extLst>
              <a:ext uri="{FF2B5EF4-FFF2-40B4-BE49-F238E27FC236}">
                <a16:creationId xmlns:a16="http://schemas.microsoft.com/office/drawing/2014/main" id="{3C20F1C0-6F33-4764-9C98-7834D8728F7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7" y="2726464"/>
            <a:ext cx="6916227" cy="2435291"/>
          </a:xfrm>
          <a:prstGeom prst="rect">
            <a:avLst/>
          </a:prstGeom>
        </p:spPr>
      </p:pic>
      <p:sp>
        <p:nvSpPr>
          <p:cNvPr id="5" name="Suorakulmio: Pyöristetyt kulmat 4">
            <a:extLst>
              <a:ext uri="{FF2B5EF4-FFF2-40B4-BE49-F238E27FC236}">
                <a16:creationId xmlns:a16="http://schemas.microsoft.com/office/drawing/2014/main" id="{F0CC76F6-4AE4-4DAD-9084-17B8ECDBC842}"/>
              </a:ext>
              <a:ext uri="{C183D7F6-B498-43B3-948B-1728B52AA6E4}">
                <adec:decorative xmlns:adec="http://schemas.microsoft.com/office/drawing/2017/decorative" val="1"/>
              </a:ext>
            </a:extLst>
          </p:cNvPr>
          <p:cNvSpPr/>
          <p:nvPr/>
        </p:nvSpPr>
        <p:spPr>
          <a:xfrm>
            <a:off x="5220071" y="4463840"/>
            <a:ext cx="2595745" cy="2726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descr="WCAG-kriteeri 2.4.2 Sivuotsikot.">
            <a:extLst>
              <a:ext uri="{FF2B5EF4-FFF2-40B4-BE49-F238E27FC236}">
                <a16:creationId xmlns:a16="http://schemas.microsoft.com/office/drawing/2014/main" id="{6D355696-71F6-4FC4-A025-29F25F25D375}"/>
              </a:ext>
            </a:extLst>
          </p:cNvPr>
          <p:cNvPicPr>
            <a:picLocks noChangeAspect="1"/>
          </p:cNvPicPr>
          <p:nvPr/>
        </p:nvPicPr>
        <p:blipFill>
          <a:blip r:embed="rId3"/>
          <a:stretch>
            <a:fillRect/>
          </a:stretch>
        </p:blipFill>
        <p:spPr>
          <a:xfrm>
            <a:off x="6192180" y="1251610"/>
            <a:ext cx="1296144" cy="1193701"/>
          </a:xfrm>
          <a:prstGeom prst="rect">
            <a:avLst/>
          </a:prstGeom>
        </p:spPr>
      </p:pic>
    </p:spTree>
    <p:extLst>
      <p:ext uri="{BB962C8B-B14F-4D97-AF65-F5344CB8AC3E}">
        <p14:creationId xmlns:p14="http://schemas.microsoft.com/office/powerpoint/2010/main" val="356444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23</a:t>
            </a:fld>
            <a:endParaRPr lang="fi-FI"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p:txBody>
          <a:bodyPr/>
          <a:lstStyle/>
          <a:p>
            <a:r>
              <a:rPr lang="fi-FI" dirty="0"/>
              <a:t>Määritä kieli</a:t>
            </a:r>
            <a:endParaRPr lang="fi-FI" sz="2400" dirty="0"/>
          </a:p>
        </p:txBody>
      </p:sp>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345332"/>
            <a:ext cx="5544616" cy="3600400"/>
          </a:xfrm>
        </p:spPr>
        <p:txBody>
          <a:bodyPr>
            <a:normAutofit/>
          </a:bodyPr>
          <a:lstStyle/>
          <a:p>
            <a:r>
              <a:rPr lang="fi-FI" dirty="0"/>
              <a:t>Määritä asiakirjan kieli. </a:t>
            </a:r>
            <a:r>
              <a:rPr lang="fi-FI" sz="1600" dirty="0"/>
              <a:t>(3.1.1)</a:t>
            </a:r>
            <a:br>
              <a:rPr lang="fi-FI" dirty="0"/>
            </a:br>
            <a:r>
              <a:rPr lang="fi-FI" dirty="0"/>
              <a:t>Tarkista &gt; Kieli &gt; Määritä tekstintarkistuskieli.</a:t>
            </a:r>
          </a:p>
          <a:p>
            <a:endParaRPr lang="fi-FI" dirty="0"/>
          </a:p>
          <a:p>
            <a:endParaRPr lang="fi-FI" dirty="0"/>
          </a:p>
          <a:p>
            <a:endParaRPr lang="fi-FI" dirty="0"/>
          </a:p>
          <a:p>
            <a:endParaRPr lang="fi-FI" dirty="0"/>
          </a:p>
          <a:p>
            <a:r>
              <a:rPr lang="fi-FI" dirty="0"/>
              <a:t>Voit myös määrittää asiakirjassa olevan</a:t>
            </a:r>
            <a:br>
              <a:rPr lang="fi-FI" dirty="0"/>
            </a:br>
            <a:r>
              <a:rPr lang="fi-FI" dirty="0"/>
              <a:t>vieraskielisen tekstin kielen maalaamalla ensin tekstin.</a:t>
            </a:r>
          </a:p>
          <a:p>
            <a:endParaRPr lang="fi-FI" dirty="0"/>
          </a:p>
          <a:p>
            <a:pPr marL="457200" lvl="1" indent="0">
              <a:buNone/>
            </a:pPr>
            <a:endParaRPr lang="fi-FI" dirty="0"/>
          </a:p>
          <a:p>
            <a:pPr lvl="1"/>
            <a:endParaRPr lang="fi-FI" dirty="0"/>
          </a:p>
        </p:txBody>
      </p:sp>
      <p:pic>
        <p:nvPicPr>
          <p:cNvPr id="7" name="Kuva 6">
            <a:extLst>
              <a:ext uri="{FF2B5EF4-FFF2-40B4-BE49-F238E27FC236}">
                <a16:creationId xmlns:a16="http://schemas.microsoft.com/office/drawing/2014/main" id="{20D0DC44-0FCF-432E-9979-6890966B49D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97648" y="1417340"/>
            <a:ext cx="4140923" cy="2162694"/>
          </a:xfrm>
          <a:prstGeom prst="rect">
            <a:avLst/>
          </a:prstGeom>
        </p:spPr>
      </p:pic>
      <p:pic>
        <p:nvPicPr>
          <p:cNvPr id="6" name="Kuva 5" descr="WCAG-kriteeri 3.1.1 Sivun kieli.">
            <a:extLst>
              <a:ext uri="{FF2B5EF4-FFF2-40B4-BE49-F238E27FC236}">
                <a16:creationId xmlns:a16="http://schemas.microsoft.com/office/drawing/2014/main" id="{568FEF6B-DC48-40F1-8B68-4589D9C52BF2}"/>
              </a:ext>
            </a:extLst>
          </p:cNvPr>
          <p:cNvPicPr>
            <a:picLocks noChangeAspect="1"/>
          </p:cNvPicPr>
          <p:nvPr/>
        </p:nvPicPr>
        <p:blipFill>
          <a:blip r:embed="rId3"/>
          <a:stretch>
            <a:fillRect/>
          </a:stretch>
        </p:blipFill>
        <p:spPr>
          <a:xfrm>
            <a:off x="1691680" y="2386333"/>
            <a:ext cx="1296144" cy="1193701"/>
          </a:xfrm>
          <a:prstGeom prst="rect">
            <a:avLst/>
          </a:prstGeom>
        </p:spPr>
      </p:pic>
    </p:spTree>
    <p:extLst>
      <p:ext uri="{BB962C8B-B14F-4D97-AF65-F5344CB8AC3E}">
        <p14:creationId xmlns:p14="http://schemas.microsoft.com/office/powerpoint/2010/main" val="25394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24</a:t>
            </a:fld>
            <a:endParaRPr lang="fi-FI"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a:xfrm>
            <a:off x="467544" y="360000"/>
            <a:ext cx="7128792" cy="874849"/>
          </a:xfrm>
        </p:spPr>
        <p:txBody>
          <a:bodyPr/>
          <a:lstStyle/>
          <a:p>
            <a:r>
              <a:rPr lang="fi-FI" dirty="0"/>
              <a:t>Varmista luettavuus</a:t>
            </a:r>
            <a:endParaRPr lang="fi-FI" sz="2400" dirty="0"/>
          </a:p>
        </p:txBody>
      </p:sp>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348284"/>
            <a:ext cx="8208912" cy="3865652"/>
          </a:xfrm>
        </p:spPr>
        <p:txBody>
          <a:bodyPr>
            <a:normAutofit/>
          </a:bodyPr>
          <a:lstStyle/>
          <a:p>
            <a:r>
              <a:rPr lang="fi-FI" dirty="0"/>
              <a:t>Suositus fonttikooksi on vähintään 12 pt.</a:t>
            </a:r>
          </a:p>
          <a:p>
            <a:r>
              <a:rPr lang="fi-FI" dirty="0"/>
              <a:t>Käytä helposti luettavaa fonttia. </a:t>
            </a:r>
            <a:r>
              <a:rPr lang="fi-FI" sz="1900" dirty="0">
                <a:latin typeface="Bernard MT Condensed" panose="02050806060905020404" pitchFamily="18" charset="0"/>
              </a:rPr>
              <a:t>Vältä kikkailua.</a:t>
            </a:r>
          </a:p>
          <a:p>
            <a:pPr lvl="1"/>
            <a:r>
              <a:rPr lang="fi-FI" dirty="0"/>
              <a:t>Ykköset, </a:t>
            </a:r>
            <a:r>
              <a:rPr lang="fi-FI" dirty="0" err="1"/>
              <a:t>iit</a:t>
            </a:r>
            <a:r>
              <a:rPr lang="fi-FI" dirty="0"/>
              <a:t> ja ällät erottuvat toisistaan, nollat ja </a:t>
            </a:r>
            <a:r>
              <a:rPr lang="fi-FI" dirty="0" err="1"/>
              <a:t>oot</a:t>
            </a:r>
            <a:r>
              <a:rPr lang="fi-FI" dirty="0"/>
              <a:t> erottuvat jne.</a:t>
            </a:r>
          </a:p>
          <a:p>
            <a:pPr marL="0" indent="0">
              <a:buNone/>
            </a:pPr>
            <a:r>
              <a:rPr lang="fi-FI" dirty="0">
                <a:cs typeface="Arial" panose="020B0604020202020204" pitchFamily="34" charset="0"/>
              </a:rPr>
              <a:t>Esimerkkejä erilaisista fonteista:</a:t>
            </a:r>
            <a:endParaRPr lang="en-US" dirty="0">
              <a:cs typeface="Arial" panose="020B0604020202020204" pitchFamily="34" charset="0"/>
            </a:endParaRPr>
          </a:p>
          <a:p>
            <a:pPr>
              <a:buFont typeface="Courier New" panose="02070309020205020404" pitchFamily="49" charset="0"/>
              <a:buChar char="o"/>
            </a:pPr>
            <a:r>
              <a:rPr lang="en-US" dirty="0">
                <a:latin typeface="Arial" panose="020B0604020202020204" pitchFamily="34" charset="0"/>
                <a:cs typeface="Arial" panose="020B0604020202020204" pitchFamily="34" charset="0"/>
              </a:rPr>
              <a:t>Arial (20): 		100 </a:t>
            </a:r>
            <a:r>
              <a:rPr lang="en-US" dirty="0" err="1">
                <a:latin typeface="Arial" panose="020B0604020202020204" pitchFamily="34" charset="0"/>
                <a:cs typeface="Arial" panose="020B0604020202020204" pitchFamily="34" charset="0"/>
              </a:rPr>
              <a:t>lootaa</a:t>
            </a:r>
            <a:r>
              <a:rPr lang="en-US" dirty="0">
                <a:latin typeface="Arial" panose="020B0604020202020204" pitchFamily="34" charset="0"/>
                <a:cs typeface="Arial" panose="020B0604020202020204" pitchFamily="34" charset="0"/>
              </a:rPr>
              <a:t>, 10 </a:t>
            </a:r>
            <a:r>
              <a:rPr lang="en-US" dirty="0" err="1">
                <a:latin typeface="Arial" panose="020B0604020202020204" pitchFamily="34" charset="0"/>
                <a:cs typeface="Arial" panose="020B0604020202020204" pitchFamily="34" charset="0"/>
              </a:rPr>
              <a:t>Oskaria</a:t>
            </a:r>
            <a:r>
              <a:rPr lang="en-US" dirty="0">
                <a:latin typeface="Arial" panose="020B0604020202020204" pitchFamily="34" charset="0"/>
                <a:cs typeface="Arial" panose="020B0604020202020204" pitchFamily="34" charset="0"/>
              </a:rPr>
              <a:t>, 1 </a:t>
            </a:r>
            <a:r>
              <a:rPr lang="en-US" dirty="0" err="1">
                <a:latin typeface="Arial" panose="020B0604020202020204" pitchFamily="34" charset="0"/>
                <a:cs typeface="Arial" panose="020B0604020202020204" pitchFamily="34" charset="0"/>
              </a:rPr>
              <a:t>Ilkka</a:t>
            </a: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latin typeface="Verdana" panose="020B0604030504040204" pitchFamily="34" charset="0"/>
                <a:ea typeface="Verdana" panose="020B0604030504040204" pitchFamily="34" charset="0"/>
                <a:cs typeface="Verdana" panose="020B0604030504040204" pitchFamily="34" charset="0"/>
              </a:rPr>
              <a:t>Verdana (20):	100 </a:t>
            </a:r>
            <a:r>
              <a:rPr lang="en-US" dirty="0" err="1">
                <a:latin typeface="Verdana" panose="020B0604030504040204" pitchFamily="34" charset="0"/>
                <a:ea typeface="Verdana" panose="020B0604030504040204" pitchFamily="34" charset="0"/>
                <a:cs typeface="Verdana" panose="020B0604030504040204" pitchFamily="34" charset="0"/>
              </a:rPr>
              <a:t>lootaa</a:t>
            </a:r>
            <a:r>
              <a:rPr lang="en-US" dirty="0">
                <a:latin typeface="Verdana" panose="020B0604030504040204" pitchFamily="34" charset="0"/>
                <a:ea typeface="Verdana" panose="020B0604030504040204" pitchFamily="34" charset="0"/>
                <a:cs typeface="Verdana" panose="020B0604030504040204" pitchFamily="34" charset="0"/>
              </a:rPr>
              <a:t>, 10 </a:t>
            </a:r>
            <a:r>
              <a:rPr lang="en-US" dirty="0" err="1">
                <a:latin typeface="Verdana" panose="020B0604030504040204" pitchFamily="34" charset="0"/>
                <a:ea typeface="Verdana" panose="020B0604030504040204" pitchFamily="34" charset="0"/>
                <a:cs typeface="Verdana" panose="020B0604030504040204" pitchFamily="34" charset="0"/>
              </a:rPr>
              <a:t>Oskaria</a:t>
            </a:r>
            <a:r>
              <a:rPr lang="en-US" dirty="0">
                <a:latin typeface="Verdana" panose="020B0604030504040204" pitchFamily="34" charset="0"/>
                <a:ea typeface="Verdana" panose="020B0604030504040204" pitchFamily="34" charset="0"/>
                <a:cs typeface="Verdana" panose="020B0604030504040204" pitchFamily="34" charset="0"/>
              </a:rPr>
              <a:t>, 1 </a:t>
            </a:r>
            <a:r>
              <a:rPr lang="en-US" dirty="0" err="1">
                <a:latin typeface="Verdana" panose="020B0604030504040204" pitchFamily="34" charset="0"/>
                <a:ea typeface="Verdana" panose="020B0604030504040204" pitchFamily="34" charset="0"/>
                <a:cs typeface="Verdana" panose="020B0604030504040204" pitchFamily="34" charset="0"/>
              </a:rPr>
              <a:t>Ilkka</a:t>
            </a: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dirty="0">
                <a:cs typeface="Arial" panose="020B0604020202020204" pitchFamily="34" charset="0"/>
              </a:rPr>
              <a:t>Trebuchet MS (20):	100 </a:t>
            </a:r>
            <a:r>
              <a:rPr lang="en-US" dirty="0" err="1">
                <a:cs typeface="Arial" panose="020B0604020202020204" pitchFamily="34" charset="0"/>
              </a:rPr>
              <a:t>lootaa</a:t>
            </a:r>
            <a:r>
              <a:rPr lang="en-US" dirty="0">
                <a:cs typeface="Arial" panose="020B0604020202020204" pitchFamily="34" charset="0"/>
              </a:rPr>
              <a:t>, 10 </a:t>
            </a:r>
            <a:r>
              <a:rPr lang="en-US" dirty="0" err="1">
                <a:cs typeface="Arial" panose="020B0604020202020204" pitchFamily="34" charset="0"/>
              </a:rPr>
              <a:t>Oskaria</a:t>
            </a:r>
            <a:r>
              <a:rPr lang="en-US" dirty="0">
                <a:cs typeface="Arial" panose="020B0604020202020204" pitchFamily="34" charset="0"/>
              </a:rPr>
              <a:t>, 1 </a:t>
            </a:r>
            <a:r>
              <a:rPr lang="en-US" dirty="0" err="1">
                <a:cs typeface="Arial" panose="020B0604020202020204" pitchFamily="34" charset="0"/>
              </a:rPr>
              <a:t>Ilkka</a:t>
            </a:r>
            <a:endParaRPr lang="en-US" dirty="0">
              <a:cs typeface="Arial" panose="020B0604020202020204" pitchFamily="34" charset="0"/>
            </a:endParaRPr>
          </a:p>
          <a:p>
            <a:pPr>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Times New Roman: 	100 </a:t>
            </a:r>
            <a:r>
              <a:rPr lang="en-US" dirty="0" err="1">
                <a:latin typeface="Times New Roman" panose="02020603050405020304" pitchFamily="18" charset="0"/>
                <a:cs typeface="Times New Roman" panose="02020603050405020304" pitchFamily="18" charset="0"/>
              </a:rPr>
              <a:t>lootaa</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Oskaria</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Ilkka</a:t>
            </a:r>
            <a:endParaRPr lang="en-US" dirty="0">
              <a:latin typeface="Times New Roman" panose="02020603050405020304" pitchFamily="18" charset="0"/>
              <a:cs typeface="Times New Roman" panose="02020603050405020304" pitchFamily="18" charset="0"/>
            </a:endParaRPr>
          </a:p>
          <a:p>
            <a:r>
              <a:rPr lang="fi-FI" dirty="0"/>
              <a:t>Jos käytössä on oma fontti, sen luettavuus kannattaa testata erilaisilla lukijoilla.</a:t>
            </a:r>
          </a:p>
        </p:txBody>
      </p:sp>
    </p:spTree>
    <p:extLst>
      <p:ext uri="{BB962C8B-B14F-4D97-AF65-F5344CB8AC3E}">
        <p14:creationId xmlns:p14="http://schemas.microsoft.com/office/powerpoint/2010/main" val="20463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25</a:t>
            </a:fld>
            <a:endParaRPr lang="fi-FI"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p:txBody>
          <a:bodyPr/>
          <a:lstStyle/>
          <a:p>
            <a:r>
              <a:rPr lang="fi-FI" dirty="0"/>
              <a:t>Ota huomioon lukivaikeudet</a:t>
            </a:r>
            <a:endParaRPr lang="fi-FI" sz="2400" dirty="0"/>
          </a:p>
        </p:txBody>
      </p:sp>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921396"/>
            <a:ext cx="8208912" cy="3384376"/>
          </a:xfrm>
        </p:spPr>
        <p:txBody>
          <a:bodyPr>
            <a:normAutofit/>
          </a:bodyPr>
          <a:lstStyle/>
          <a:p>
            <a:pPr marL="0" indent="0">
              <a:buNone/>
            </a:pPr>
            <a:r>
              <a:rPr lang="fi-FI" dirty="0"/>
              <a:t>Nämä ohjeet auttavat etenkin henkilöitä, joilla on lukivaikeus.</a:t>
            </a:r>
          </a:p>
          <a:p>
            <a:r>
              <a:rPr lang="fi-FI" dirty="0"/>
              <a:t>Tasaa teksti vasempaan laitaan ja jätä oikea reuna </a:t>
            </a:r>
            <a:r>
              <a:rPr lang="fi-FI" dirty="0" err="1"/>
              <a:t>liehuksi</a:t>
            </a:r>
            <a:r>
              <a:rPr lang="fi-FI" dirty="0"/>
              <a:t>.</a:t>
            </a:r>
          </a:p>
          <a:p>
            <a:r>
              <a:rPr lang="en-US" dirty="0" err="1"/>
              <a:t>Käytä</a:t>
            </a:r>
            <a:r>
              <a:rPr lang="en-US" dirty="0"/>
              <a:t> </a:t>
            </a:r>
            <a:r>
              <a:rPr lang="en-US" dirty="0" err="1"/>
              <a:t>riittävän</a:t>
            </a:r>
            <a:r>
              <a:rPr lang="en-US" dirty="0"/>
              <a:t> </a:t>
            </a:r>
            <a:r>
              <a:rPr lang="en-US" dirty="0" err="1"/>
              <a:t>väljää</a:t>
            </a:r>
            <a:r>
              <a:rPr lang="en-US" dirty="0"/>
              <a:t> </a:t>
            </a:r>
            <a:r>
              <a:rPr lang="en-US" dirty="0" err="1"/>
              <a:t>riviväliä</a:t>
            </a:r>
            <a:r>
              <a:rPr lang="en-US" dirty="0"/>
              <a:t> (1,5) ja </a:t>
            </a:r>
            <a:r>
              <a:rPr lang="en-US" dirty="0" err="1"/>
              <a:t>kirjainten</a:t>
            </a:r>
            <a:r>
              <a:rPr lang="en-US" dirty="0"/>
              <a:t> </a:t>
            </a:r>
            <a:r>
              <a:rPr lang="en-US" dirty="0" err="1"/>
              <a:t>välistystä</a:t>
            </a:r>
            <a:r>
              <a:rPr lang="en-US" dirty="0"/>
              <a:t> (</a:t>
            </a:r>
            <a:r>
              <a:rPr lang="en-US" dirty="0" err="1"/>
              <a:t>merkkiväliä</a:t>
            </a:r>
            <a:r>
              <a:rPr lang="en-US" dirty="0"/>
              <a:t>).</a:t>
            </a:r>
          </a:p>
          <a:p>
            <a:r>
              <a:rPr lang="fi-FI" dirty="0"/>
              <a:t>Korosta </a:t>
            </a:r>
            <a:r>
              <a:rPr lang="fi-FI" b="1" dirty="0"/>
              <a:t>lihavoimalla.</a:t>
            </a:r>
          </a:p>
          <a:p>
            <a:pPr lvl="1"/>
            <a:r>
              <a:rPr lang="fi-FI" i="1" dirty="0"/>
              <a:t>Kursiivia on hankalampi lukea.</a:t>
            </a:r>
          </a:p>
          <a:p>
            <a:r>
              <a:rPr lang="fi-FI" dirty="0"/>
              <a:t>ÄLÄ KIRJOITA SUURAAKKOSILLA tai </a:t>
            </a:r>
            <a:r>
              <a:rPr lang="fi-FI" cap="small" dirty="0"/>
              <a:t>kapiteeleilla ilman hyvää syytä</a:t>
            </a:r>
            <a:r>
              <a:rPr lang="fi-FI" dirty="0"/>
              <a:t>. </a:t>
            </a:r>
          </a:p>
          <a:p>
            <a:pPr lvl="1"/>
            <a:r>
              <a:rPr lang="fi-FI" dirty="0"/>
              <a:t>Suuraakkosia on hankalampi lukea.</a:t>
            </a:r>
          </a:p>
          <a:p>
            <a:pPr lvl="1"/>
            <a:r>
              <a:rPr lang="fi-FI" dirty="0"/>
              <a:t>Kielenhuoltajien ohjeita toki on syytä noudattaa: EU, VRK, WWF, jne.</a:t>
            </a:r>
          </a:p>
          <a:p>
            <a:pPr marL="457200" lvl="1" indent="0">
              <a:buNone/>
            </a:pPr>
            <a:endParaRPr lang="en-US" dirty="0"/>
          </a:p>
          <a:p>
            <a:pPr marL="457200" lvl="1" indent="0">
              <a:buNone/>
            </a:pPr>
            <a:endParaRPr lang="fi-FI" dirty="0"/>
          </a:p>
        </p:txBody>
      </p:sp>
    </p:spTree>
    <p:extLst>
      <p:ext uri="{BB962C8B-B14F-4D97-AF65-F5344CB8AC3E}">
        <p14:creationId xmlns:p14="http://schemas.microsoft.com/office/powerpoint/2010/main" val="275304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26</a:t>
            </a:fld>
            <a:endParaRPr lang="fi-FI"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p:txBody>
          <a:bodyPr/>
          <a:lstStyle/>
          <a:p>
            <a:r>
              <a:rPr lang="fi-FI" dirty="0"/>
              <a:t>Luettelot helpottavat hahmottamista</a:t>
            </a:r>
            <a:endParaRPr lang="fi-FI" sz="2400" dirty="0"/>
          </a:p>
        </p:txBody>
      </p:sp>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p:txBody>
          <a:bodyPr>
            <a:normAutofit/>
          </a:bodyPr>
          <a:lstStyle/>
          <a:p>
            <a:r>
              <a:rPr lang="fi-FI" dirty="0"/>
              <a:t>Käytä luetteloissa sopivaa tyyliä.</a:t>
            </a:r>
          </a:p>
          <a:p>
            <a:pPr lvl="1"/>
            <a:r>
              <a:rPr lang="fi-FI" dirty="0"/>
              <a:t>Jos luettelossa on asiat tietyssä järjestyksessä, käytä numeroitua listaa.</a:t>
            </a:r>
          </a:p>
          <a:p>
            <a:r>
              <a:rPr lang="fi-FI" dirty="0"/>
              <a:t>Käytä myös luetteloissa riittävää väljyyttä eri luettelon kohtien välillä.</a:t>
            </a:r>
          </a:p>
          <a:p>
            <a:pPr marL="0" indent="0">
              <a:buNone/>
            </a:pPr>
            <a:endParaRPr lang="fi-FI" dirty="0"/>
          </a:p>
        </p:txBody>
      </p:sp>
    </p:spTree>
    <p:extLst>
      <p:ext uri="{BB962C8B-B14F-4D97-AF65-F5344CB8AC3E}">
        <p14:creationId xmlns:p14="http://schemas.microsoft.com/office/powerpoint/2010/main" val="74521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27</a:t>
            </a:fld>
            <a:endParaRPr lang="fi-FI"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a:xfrm>
            <a:off x="467544" y="344369"/>
            <a:ext cx="7128792" cy="1260482"/>
          </a:xfrm>
        </p:spPr>
        <p:txBody>
          <a:bodyPr/>
          <a:lstStyle/>
          <a:p>
            <a:r>
              <a:rPr lang="fi-FI" dirty="0"/>
              <a:t>Taulukot vain tiedon esittämiseen</a:t>
            </a:r>
            <a:endParaRPr lang="fi-FI" sz="2400" dirty="0"/>
          </a:p>
        </p:txBody>
      </p:sp>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921396"/>
            <a:ext cx="5760640" cy="3384376"/>
          </a:xfrm>
        </p:spPr>
        <p:txBody>
          <a:bodyPr>
            <a:normAutofit/>
          </a:bodyPr>
          <a:lstStyle/>
          <a:p>
            <a:r>
              <a:rPr lang="fi-FI" dirty="0"/>
              <a:t>Tee taulukot Wordin työkalulla</a:t>
            </a:r>
          </a:p>
          <a:p>
            <a:pPr lvl="1"/>
            <a:r>
              <a:rPr lang="fi-FI" dirty="0"/>
              <a:t>Tee taulukoille otsikkorivi </a:t>
            </a:r>
          </a:p>
          <a:p>
            <a:pPr lvl="1"/>
            <a:r>
              <a:rPr lang="fi-FI" dirty="0"/>
              <a:t>Varmista, että taulukkojen solujen sisältö on luettavissa järkevässä järjestyksessä liikkumalla sarkainnäppäimellä solusta toiseen.</a:t>
            </a:r>
          </a:p>
          <a:p>
            <a:r>
              <a:rPr lang="fi-FI" dirty="0"/>
              <a:t>Ruudunlukuohjelmat kertovat missä taulukon rivillä ja sarakkeessa kohdistin on.</a:t>
            </a:r>
          </a:p>
          <a:p>
            <a:r>
              <a:rPr lang="fi-FI" dirty="0"/>
              <a:t>Jos käytät palstoja, tee se Asettelu &gt; Palstat –toiminnon avulla, älä taulukoilla.</a:t>
            </a:r>
          </a:p>
          <a:p>
            <a:pPr marL="457200" lvl="1" indent="0">
              <a:buNone/>
            </a:pPr>
            <a:endParaRPr lang="fi-FI" dirty="0"/>
          </a:p>
          <a:p>
            <a:pPr lvl="1"/>
            <a:endParaRPr lang="fi-FI" dirty="0"/>
          </a:p>
        </p:txBody>
      </p:sp>
      <p:pic>
        <p:nvPicPr>
          <p:cNvPr id="6" name="Kuva 5" descr="Ruutukaappaus Word-ohjelmasta. Taulukko lisätään Lisää-valikosta kohdasta Taulukko.">
            <a:extLst>
              <a:ext uri="{FF2B5EF4-FFF2-40B4-BE49-F238E27FC236}">
                <a16:creationId xmlns:a16="http://schemas.microsoft.com/office/drawing/2014/main" id="{ADC48925-F9A3-467E-B0F2-265C8B666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065412"/>
            <a:ext cx="2255715" cy="1470787"/>
          </a:xfrm>
          <a:prstGeom prst="rect">
            <a:avLst/>
          </a:prstGeom>
        </p:spPr>
      </p:pic>
    </p:spTree>
    <p:extLst>
      <p:ext uri="{BB962C8B-B14F-4D97-AF65-F5344CB8AC3E}">
        <p14:creationId xmlns:p14="http://schemas.microsoft.com/office/powerpoint/2010/main" val="223690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80948D5-D54A-42D4-AC6D-9DABB4885E41}"/>
              </a:ext>
            </a:extLst>
          </p:cNvPr>
          <p:cNvSpPr>
            <a:spLocks noGrp="1"/>
          </p:cNvSpPr>
          <p:nvPr>
            <p:ph type="sldNum" sz="quarter" idx="12"/>
          </p:nvPr>
        </p:nvSpPr>
        <p:spPr/>
        <p:txBody>
          <a:bodyPr/>
          <a:lstStyle/>
          <a:p>
            <a:fld id="{87BBD890-9714-47BC-B6FE-73CFFC699143}" type="slidenum">
              <a:rPr lang="fi-FI" smtClean="0"/>
              <a:pPr/>
              <a:t>28</a:t>
            </a:fld>
            <a:endParaRPr lang="fi-FI" dirty="0"/>
          </a:p>
        </p:txBody>
      </p:sp>
      <p:sp>
        <p:nvSpPr>
          <p:cNvPr id="2" name="Otsikko 1">
            <a:extLst>
              <a:ext uri="{FF2B5EF4-FFF2-40B4-BE49-F238E27FC236}">
                <a16:creationId xmlns:a16="http://schemas.microsoft.com/office/drawing/2014/main" id="{39C0A018-8461-4EA3-A164-0CB8BA5C8F70}"/>
              </a:ext>
            </a:extLst>
          </p:cNvPr>
          <p:cNvSpPr>
            <a:spLocks noGrp="1"/>
          </p:cNvSpPr>
          <p:nvPr>
            <p:ph type="title"/>
          </p:nvPr>
        </p:nvSpPr>
        <p:spPr>
          <a:xfrm>
            <a:off x="467544" y="360000"/>
            <a:ext cx="7128792" cy="985332"/>
          </a:xfrm>
        </p:spPr>
        <p:txBody>
          <a:bodyPr/>
          <a:lstStyle/>
          <a:p>
            <a:r>
              <a:rPr lang="fi-FI" dirty="0"/>
              <a:t>Tarkista saavutettavuus</a:t>
            </a:r>
            <a:endParaRPr lang="fi-FI" sz="2400" dirty="0"/>
          </a:p>
        </p:txBody>
      </p:sp>
      <p:sp>
        <p:nvSpPr>
          <p:cNvPr id="3" name="Sisällön paikkamerkki 2">
            <a:extLst>
              <a:ext uri="{FF2B5EF4-FFF2-40B4-BE49-F238E27FC236}">
                <a16:creationId xmlns:a16="http://schemas.microsoft.com/office/drawing/2014/main" id="{9142019F-4F5A-4305-B646-99C740B33075}"/>
              </a:ext>
            </a:extLst>
          </p:cNvPr>
          <p:cNvSpPr>
            <a:spLocks noGrp="1"/>
          </p:cNvSpPr>
          <p:nvPr>
            <p:ph idx="1"/>
          </p:nvPr>
        </p:nvSpPr>
        <p:spPr>
          <a:xfrm>
            <a:off x="467544" y="1417340"/>
            <a:ext cx="5544616" cy="3600400"/>
          </a:xfrm>
        </p:spPr>
        <p:txBody>
          <a:bodyPr>
            <a:normAutofit/>
          </a:bodyPr>
          <a:lstStyle/>
          <a:p>
            <a:r>
              <a:rPr lang="fi-FI" dirty="0"/>
              <a:t>Tarkista lopuksi saavutettavuus:</a:t>
            </a:r>
            <a:br>
              <a:rPr lang="fi-FI" dirty="0"/>
            </a:br>
            <a:r>
              <a:rPr lang="fi-FI" dirty="0"/>
              <a:t>Tiedosto &gt; Tiedot &gt; Tarkista asiakirja</a:t>
            </a:r>
            <a:br>
              <a:rPr lang="fi-FI" dirty="0"/>
            </a:br>
            <a:r>
              <a:rPr lang="fi-FI" dirty="0"/>
              <a:t>Tarkista helppokäyttöisyys TAI</a:t>
            </a:r>
            <a:br>
              <a:rPr lang="fi-FI" dirty="0"/>
            </a:br>
            <a:r>
              <a:rPr lang="fi-FI" dirty="0"/>
              <a:t>Tarkista &gt; Tarkista helppokäyttöisyys.</a:t>
            </a:r>
          </a:p>
          <a:p>
            <a:r>
              <a:rPr lang="fi-FI" dirty="0"/>
              <a:t>Wordin oikeaan laitaan ilmestyy ikkuna, jossa näkyy tarkistuksen tulokset.</a:t>
            </a:r>
          </a:p>
          <a:p>
            <a:r>
              <a:rPr lang="fi-FI" dirty="0"/>
              <a:t>Korjaa mahdolliset virheet. Kun klikkaat hiirellä virheellistä osaa, saat näkyviin lisätietoja sekä korjausohjeet.</a:t>
            </a:r>
          </a:p>
          <a:p>
            <a:endParaRPr lang="fi-FI" dirty="0"/>
          </a:p>
          <a:p>
            <a:pPr marL="457200" lvl="1" indent="0">
              <a:buNone/>
            </a:pPr>
            <a:endParaRPr lang="fi-FI" dirty="0"/>
          </a:p>
          <a:p>
            <a:pPr lvl="1"/>
            <a:endParaRPr lang="fi-FI" dirty="0"/>
          </a:p>
        </p:txBody>
      </p:sp>
      <p:pic>
        <p:nvPicPr>
          <p:cNvPr id="6" name="Kuva 5">
            <a:extLst>
              <a:ext uri="{FF2B5EF4-FFF2-40B4-BE49-F238E27FC236}">
                <a16:creationId xmlns:a16="http://schemas.microsoft.com/office/drawing/2014/main" id="{C91B1720-363C-40DF-8495-DC5E830BA0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092" y="1417340"/>
            <a:ext cx="3076945" cy="3255905"/>
          </a:xfrm>
          <a:prstGeom prst="rect">
            <a:avLst/>
          </a:prstGeom>
        </p:spPr>
      </p:pic>
    </p:spTree>
    <p:extLst>
      <p:ext uri="{BB962C8B-B14F-4D97-AF65-F5344CB8AC3E}">
        <p14:creationId xmlns:p14="http://schemas.microsoft.com/office/powerpoint/2010/main" val="229400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7F7DE025-00B2-4A73-8709-9BA046ED48EE}"/>
              </a:ext>
            </a:extLst>
          </p:cNvPr>
          <p:cNvSpPr>
            <a:spLocks noGrp="1"/>
          </p:cNvSpPr>
          <p:nvPr>
            <p:ph type="sldNum" sz="quarter" idx="12"/>
          </p:nvPr>
        </p:nvSpPr>
        <p:spPr/>
        <p:txBody>
          <a:bodyPr/>
          <a:lstStyle/>
          <a:p>
            <a:fld id="{87BBD890-9714-47BC-B6FE-73CFFC699143}" type="slidenum">
              <a:rPr lang="fi-FI" smtClean="0"/>
              <a:pPr/>
              <a:t>29</a:t>
            </a:fld>
            <a:endParaRPr lang="fi-FI" dirty="0"/>
          </a:p>
        </p:txBody>
      </p:sp>
      <p:sp>
        <p:nvSpPr>
          <p:cNvPr id="2" name="Otsikko 1">
            <a:extLst>
              <a:ext uri="{FF2B5EF4-FFF2-40B4-BE49-F238E27FC236}">
                <a16:creationId xmlns:a16="http://schemas.microsoft.com/office/drawing/2014/main" id="{2CC77295-C453-4E41-8B7C-AF1EAE570E20}"/>
              </a:ext>
            </a:extLst>
          </p:cNvPr>
          <p:cNvSpPr>
            <a:spLocks noGrp="1"/>
          </p:cNvSpPr>
          <p:nvPr>
            <p:ph type="title"/>
          </p:nvPr>
        </p:nvSpPr>
        <p:spPr/>
        <p:txBody>
          <a:bodyPr/>
          <a:lstStyle/>
          <a:p>
            <a:r>
              <a:rPr lang="fi-FI" dirty="0"/>
              <a:t>Asiakirjapohjat kuntoon</a:t>
            </a:r>
          </a:p>
        </p:txBody>
      </p:sp>
      <p:sp>
        <p:nvSpPr>
          <p:cNvPr id="3" name="Sisällön paikkamerkki 2">
            <a:extLst>
              <a:ext uri="{FF2B5EF4-FFF2-40B4-BE49-F238E27FC236}">
                <a16:creationId xmlns:a16="http://schemas.microsoft.com/office/drawing/2014/main" id="{4D00699E-C8D4-4DD8-AE10-D2EE28019B18}"/>
              </a:ext>
            </a:extLst>
          </p:cNvPr>
          <p:cNvSpPr>
            <a:spLocks noGrp="1"/>
          </p:cNvSpPr>
          <p:nvPr>
            <p:ph idx="1"/>
          </p:nvPr>
        </p:nvSpPr>
        <p:spPr>
          <a:xfrm>
            <a:off x="497741" y="1489348"/>
            <a:ext cx="8208912" cy="3384376"/>
          </a:xfrm>
        </p:spPr>
        <p:txBody>
          <a:bodyPr>
            <a:normAutofit/>
          </a:bodyPr>
          <a:lstStyle/>
          <a:p>
            <a:r>
              <a:rPr lang="fi-FI" dirty="0"/>
              <a:t>Varmista, että oman organisaation Word-asiakirjapohjat ovat kunnossa.</a:t>
            </a:r>
          </a:p>
          <a:p>
            <a:pPr lvl="1"/>
            <a:r>
              <a:rPr lang="fi-FI" dirty="0"/>
              <a:t>Tarkista tyylit ja riittävät värikontrastit</a:t>
            </a:r>
          </a:p>
          <a:p>
            <a:r>
              <a:rPr lang="fi-FI" dirty="0"/>
              <a:t>Huolehdi siitä, että ohjeistus saavutettavien Word-asiakirjojen tekemiseen on kunnossa.</a:t>
            </a:r>
          </a:p>
          <a:p>
            <a:r>
              <a:rPr lang="fi-FI" dirty="0"/>
              <a:t>Apuna voit käyttää </a:t>
            </a:r>
            <a:r>
              <a:rPr lang="fi-FI" dirty="0">
                <a:hlinkClick r:id="rId2"/>
              </a:rPr>
              <a:t>Saavutettavasti.fi-sivuston Word-ohjeita</a:t>
            </a:r>
            <a:r>
              <a:rPr lang="fi-FI" dirty="0"/>
              <a:t>.</a:t>
            </a:r>
          </a:p>
          <a:p>
            <a:pPr lvl="1"/>
            <a:r>
              <a:rPr lang="fi-FI" dirty="0"/>
              <a:t>Sivustolta voi ladata ohjeet Word-muodossa.</a:t>
            </a:r>
          </a:p>
          <a:p>
            <a:pPr marL="0" indent="0">
              <a:buNone/>
            </a:pPr>
            <a:endParaRPr lang="fi-FI" dirty="0"/>
          </a:p>
        </p:txBody>
      </p:sp>
    </p:spTree>
    <p:extLst>
      <p:ext uri="{BB962C8B-B14F-4D97-AF65-F5344CB8AC3E}">
        <p14:creationId xmlns:p14="http://schemas.microsoft.com/office/powerpoint/2010/main" val="135108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FEA7D75F-6776-46C6-816E-4A29EE4CC864}"/>
              </a:ext>
            </a:extLst>
          </p:cNvPr>
          <p:cNvSpPr>
            <a:spLocks noGrp="1"/>
          </p:cNvSpPr>
          <p:nvPr>
            <p:ph type="sldNum" sz="quarter" idx="12"/>
          </p:nvPr>
        </p:nvSpPr>
        <p:spPr/>
        <p:txBody>
          <a:bodyPr/>
          <a:lstStyle/>
          <a:p>
            <a:fld id="{87BBD890-9714-47BC-B6FE-73CFFC699143}" type="slidenum">
              <a:rPr lang="fi-FI" smtClean="0"/>
              <a:pPr/>
              <a:t>3</a:t>
            </a:fld>
            <a:endParaRPr lang="fi-FI" dirty="0"/>
          </a:p>
        </p:txBody>
      </p:sp>
      <p:sp>
        <p:nvSpPr>
          <p:cNvPr id="2" name="Otsikko 1">
            <a:extLst>
              <a:ext uri="{FF2B5EF4-FFF2-40B4-BE49-F238E27FC236}">
                <a16:creationId xmlns:a16="http://schemas.microsoft.com/office/drawing/2014/main" id="{0DF06288-7A92-40BD-A23F-73496B6F7511}"/>
              </a:ext>
            </a:extLst>
          </p:cNvPr>
          <p:cNvSpPr>
            <a:spLocks noGrp="1"/>
          </p:cNvSpPr>
          <p:nvPr>
            <p:ph type="title"/>
          </p:nvPr>
        </p:nvSpPr>
        <p:spPr>
          <a:xfrm>
            <a:off x="467544" y="336554"/>
            <a:ext cx="7416824" cy="864762"/>
          </a:xfrm>
        </p:spPr>
        <p:txBody>
          <a:bodyPr/>
          <a:lstStyle/>
          <a:p>
            <a:r>
              <a:rPr lang="fi-FI" dirty="0"/>
              <a:t>Mitä laissa on tiedostoista?</a:t>
            </a:r>
          </a:p>
        </p:txBody>
      </p:sp>
      <p:sp>
        <p:nvSpPr>
          <p:cNvPr id="3" name="Sisällön paikkamerkki 2">
            <a:extLst>
              <a:ext uri="{FF2B5EF4-FFF2-40B4-BE49-F238E27FC236}">
                <a16:creationId xmlns:a16="http://schemas.microsoft.com/office/drawing/2014/main" id="{9837B202-BC7C-4CB8-B523-9761D98A60C7}"/>
              </a:ext>
            </a:extLst>
          </p:cNvPr>
          <p:cNvSpPr>
            <a:spLocks noGrp="1"/>
          </p:cNvSpPr>
          <p:nvPr>
            <p:ph idx="1"/>
          </p:nvPr>
        </p:nvSpPr>
        <p:spPr>
          <a:xfrm>
            <a:off x="467544" y="1417340"/>
            <a:ext cx="8208912" cy="3888432"/>
          </a:xfrm>
        </p:spPr>
        <p:txBody>
          <a:bodyPr>
            <a:normAutofit/>
          </a:bodyPr>
          <a:lstStyle/>
          <a:p>
            <a:pPr marL="0" indent="0">
              <a:buNone/>
            </a:pPr>
            <a:r>
              <a:rPr lang="fi-FI" sz="2400" dirty="0"/>
              <a:t>Laki digitaalisten palvelujen tarjoamisesta (2 §):</a:t>
            </a:r>
          </a:p>
          <a:p>
            <a:r>
              <a:rPr lang="fi-FI" sz="2400" i="1" dirty="0"/>
              <a:t>verkkosivustolla</a:t>
            </a:r>
            <a:r>
              <a:rPr lang="fi-FI" sz="2400" dirty="0"/>
              <a:t> [tarkoitetaan] verkkotunnuksella yksilöitäviä digitaalisia tekstisisältöjä, </a:t>
            </a:r>
            <a:r>
              <a:rPr lang="fi-FI" sz="2400" b="1" dirty="0"/>
              <a:t>tiedostoja, kuvia,</a:t>
            </a:r>
            <a:r>
              <a:rPr lang="fi-FI" sz="2400" dirty="0"/>
              <a:t> lomakkeita ja muita toisinnettavissa olevia tietosisältöjä, jotka ovat käytettävissä tietoverkossa erilaisilla päätelaitteilla ja niissä olevilla ohjelmistoilla</a:t>
            </a:r>
          </a:p>
        </p:txBody>
      </p:sp>
    </p:spTree>
    <p:extLst>
      <p:ext uri="{BB962C8B-B14F-4D97-AF65-F5344CB8AC3E}">
        <p14:creationId xmlns:p14="http://schemas.microsoft.com/office/powerpoint/2010/main" val="426601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5374311-D4B2-498D-A44A-FF3DCEE674F7}"/>
              </a:ext>
            </a:extLst>
          </p:cNvPr>
          <p:cNvSpPr>
            <a:spLocks noGrp="1"/>
          </p:cNvSpPr>
          <p:nvPr>
            <p:ph type="sldNum" sz="quarter" idx="12"/>
          </p:nvPr>
        </p:nvSpPr>
        <p:spPr/>
        <p:txBody>
          <a:bodyPr/>
          <a:lstStyle/>
          <a:p>
            <a:pPr algn="r"/>
            <a:fld id="{87BBD890-9714-47BC-B6FE-73CFFC699143}" type="slidenum">
              <a:rPr lang="fi-FI" smtClean="0"/>
              <a:pPr algn="r"/>
              <a:t>30</a:t>
            </a:fld>
            <a:endParaRPr lang="fi-FI" dirty="0"/>
          </a:p>
        </p:txBody>
      </p:sp>
      <p:sp>
        <p:nvSpPr>
          <p:cNvPr id="2" name="Otsikko 1">
            <a:extLst>
              <a:ext uri="{FF2B5EF4-FFF2-40B4-BE49-F238E27FC236}">
                <a16:creationId xmlns:a16="http://schemas.microsoft.com/office/drawing/2014/main" id="{D02CA1E2-E342-4C47-B8E3-C38D5B1109E6}"/>
              </a:ext>
            </a:extLst>
          </p:cNvPr>
          <p:cNvSpPr>
            <a:spLocks noGrp="1"/>
          </p:cNvSpPr>
          <p:nvPr>
            <p:ph type="ctrTitle"/>
          </p:nvPr>
        </p:nvSpPr>
        <p:spPr>
          <a:xfrm>
            <a:off x="467544" y="2137420"/>
            <a:ext cx="7772400" cy="1562199"/>
          </a:xfrm>
        </p:spPr>
        <p:txBody>
          <a:bodyPr/>
          <a:lstStyle/>
          <a:p>
            <a:r>
              <a:rPr lang="fi-FI" dirty="0"/>
              <a:t>Saavutettavat PowerPoint-tiedostot</a:t>
            </a:r>
          </a:p>
        </p:txBody>
      </p:sp>
      <p:sp>
        <p:nvSpPr>
          <p:cNvPr id="6" name="Alaotsikko 5">
            <a:extLst>
              <a:ext uri="{FF2B5EF4-FFF2-40B4-BE49-F238E27FC236}">
                <a16:creationId xmlns:a16="http://schemas.microsoft.com/office/drawing/2014/main" id="{C0AFD00B-3332-4652-A4D4-47751A64E6B0}"/>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94793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5374311-D4B2-498D-A44A-FF3DCEE674F7}"/>
              </a:ext>
            </a:extLst>
          </p:cNvPr>
          <p:cNvSpPr>
            <a:spLocks noGrp="1"/>
          </p:cNvSpPr>
          <p:nvPr>
            <p:ph type="sldNum" sz="quarter" idx="12"/>
          </p:nvPr>
        </p:nvSpPr>
        <p:spPr/>
        <p:txBody>
          <a:bodyPr/>
          <a:lstStyle/>
          <a:p>
            <a:pPr algn="r"/>
            <a:fld id="{87BBD890-9714-47BC-B6FE-73CFFC699143}" type="slidenum">
              <a:rPr lang="fi-FI" smtClean="0"/>
              <a:pPr algn="r"/>
              <a:t>31</a:t>
            </a:fld>
            <a:endParaRPr lang="fi-FI" dirty="0"/>
          </a:p>
        </p:txBody>
      </p:sp>
      <p:sp>
        <p:nvSpPr>
          <p:cNvPr id="2" name="Otsikko 1">
            <a:extLst>
              <a:ext uri="{FF2B5EF4-FFF2-40B4-BE49-F238E27FC236}">
                <a16:creationId xmlns:a16="http://schemas.microsoft.com/office/drawing/2014/main" id="{D02CA1E2-E342-4C47-B8E3-C38D5B1109E6}"/>
              </a:ext>
            </a:extLst>
          </p:cNvPr>
          <p:cNvSpPr>
            <a:spLocks noGrp="1"/>
          </p:cNvSpPr>
          <p:nvPr>
            <p:ph type="ctrTitle"/>
          </p:nvPr>
        </p:nvSpPr>
        <p:spPr>
          <a:xfrm>
            <a:off x="467544" y="2137420"/>
            <a:ext cx="7772400" cy="2160240"/>
          </a:xfrm>
        </p:spPr>
        <p:txBody>
          <a:bodyPr/>
          <a:lstStyle/>
          <a:p>
            <a:r>
              <a:rPr lang="fi-FI" dirty="0"/>
              <a:t>Saavutettavat </a:t>
            </a:r>
            <a:r>
              <a:rPr lang="fi-FI" strike="sngStrike" dirty="0"/>
              <a:t>PowerPoint-tiedostot</a:t>
            </a:r>
            <a:br>
              <a:rPr lang="fi-FI" dirty="0"/>
            </a:br>
            <a:r>
              <a:rPr lang="fi-FI" dirty="0"/>
              <a:t>esitykset ja esitystiedostot</a:t>
            </a:r>
          </a:p>
        </p:txBody>
      </p:sp>
      <p:sp>
        <p:nvSpPr>
          <p:cNvPr id="6" name="Alaotsikko 5">
            <a:extLst>
              <a:ext uri="{FF2B5EF4-FFF2-40B4-BE49-F238E27FC236}">
                <a16:creationId xmlns:a16="http://schemas.microsoft.com/office/drawing/2014/main" id="{C0AFD00B-3332-4652-A4D4-47751A64E6B0}"/>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32408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853869-D093-4B71-8CA1-995FD2B92F35}"/>
              </a:ext>
            </a:extLst>
          </p:cNvPr>
          <p:cNvSpPr>
            <a:spLocks noGrp="1"/>
          </p:cNvSpPr>
          <p:nvPr>
            <p:ph type="sldNum" sz="quarter" idx="12"/>
          </p:nvPr>
        </p:nvSpPr>
        <p:spPr/>
        <p:txBody>
          <a:bodyPr/>
          <a:lstStyle/>
          <a:p>
            <a:fld id="{87BBD890-9714-47BC-B6FE-73CFFC699143}" type="slidenum">
              <a:rPr lang="fi-FI" smtClean="0"/>
              <a:pPr/>
              <a:t>32</a:t>
            </a:fld>
            <a:endParaRPr lang="fi-FI" dirty="0"/>
          </a:p>
        </p:txBody>
      </p:sp>
      <p:sp>
        <p:nvSpPr>
          <p:cNvPr id="2" name="Otsikko 1">
            <a:extLst>
              <a:ext uri="{FF2B5EF4-FFF2-40B4-BE49-F238E27FC236}">
                <a16:creationId xmlns:a16="http://schemas.microsoft.com/office/drawing/2014/main" id="{9931868E-4738-410F-A960-CA9BCB6B2A23}"/>
              </a:ext>
            </a:extLst>
          </p:cNvPr>
          <p:cNvSpPr>
            <a:spLocks noGrp="1"/>
          </p:cNvSpPr>
          <p:nvPr>
            <p:ph type="title"/>
          </p:nvPr>
        </p:nvSpPr>
        <p:spPr/>
        <p:txBody>
          <a:bodyPr/>
          <a:lstStyle/>
          <a:p>
            <a:r>
              <a:rPr lang="fi-FI" sz="3800" dirty="0"/>
              <a:t>Mitä saavutettavuus tarkoittaa PowerPointissa?</a:t>
            </a:r>
          </a:p>
        </p:txBody>
      </p:sp>
      <p:sp>
        <p:nvSpPr>
          <p:cNvPr id="3" name="Sisällön paikkamerkki 2">
            <a:extLst>
              <a:ext uri="{FF2B5EF4-FFF2-40B4-BE49-F238E27FC236}">
                <a16:creationId xmlns:a16="http://schemas.microsoft.com/office/drawing/2014/main" id="{63D556D3-C069-463F-803C-7B24515A54EE}"/>
              </a:ext>
            </a:extLst>
          </p:cNvPr>
          <p:cNvSpPr>
            <a:spLocks noGrp="1"/>
          </p:cNvSpPr>
          <p:nvPr>
            <p:ph idx="1"/>
          </p:nvPr>
        </p:nvSpPr>
        <p:spPr/>
        <p:txBody>
          <a:bodyPr/>
          <a:lstStyle/>
          <a:p>
            <a:r>
              <a:rPr lang="fi-FI" dirty="0"/>
              <a:t>Saavutettava kokonaisuus</a:t>
            </a:r>
          </a:p>
          <a:p>
            <a:pPr lvl="1"/>
            <a:r>
              <a:rPr lang="fi-FI" dirty="0"/>
              <a:t>Tiedoston saavutettavuus</a:t>
            </a:r>
          </a:p>
          <a:p>
            <a:pPr lvl="1"/>
            <a:r>
              <a:rPr lang="fi-FI" dirty="0"/>
              <a:t>Esityksen saavutettavuus</a:t>
            </a:r>
          </a:p>
          <a:p>
            <a:pPr lvl="1"/>
            <a:r>
              <a:rPr lang="fi-FI" dirty="0"/>
              <a:t>Arkistoinnin saavutettavuus</a:t>
            </a:r>
          </a:p>
          <a:p>
            <a:r>
              <a:rPr lang="fi-FI" dirty="0"/>
              <a:t>Kaikilla mahdollisuus esityksen tarkasteluun ja ymmärtämiseen</a:t>
            </a:r>
          </a:p>
        </p:txBody>
      </p:sp>
    </p:spTree>
    <p:extLst>
      <p:ext uri="{BB962C8B-B14F-4D97-AF65-F5344CB8AC3E}">
        <p14:creationId xmlns:p14="http://schemas.microsoft.com/office/powerpoint/2010/main" val="24863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791F457B-DCB6-4830-8FF6-0B2BE9A34922}"/>
              </a:ext>
            </a:extLst>
          </p:cNvPr>
          <p:cNvSpPr>
            <a:spLocks noGrp="1"/>
          </p:cNvSpPr>
          <p:nvPr>
            <p:ph type="title" idx="4294967295"/>
          </p:nvPr>
        </p:nvSpPr>
        <p:spPr/>
        <p:txBody>
          <a:bodyPr>
            <a:normAutofit fontScale="90000"/>
          </a:bodyPr>
          <a:lstStyle/>
          <a:p>
            <a:r>
              <a:rPr lang="fi-FI" dirty="0"/>
              <a:t>Laki matalimpana rimana Powerpointin</a:t>
            </a:r>
            <a:r>
              <a:rPr lang="fi-FI" baseline="0" dirty="0"/>
              <a:t> saavutettavuudelle</a:t>
            </a:r>
            <a:endParaRPr lang="fi-FI" dirty="0"/>
          </a:p>
        </p:txBody>
      </p:sp>
      <p:pic>
        <p:nvPicPr>
          <p:cNvPr id="3" name="Kuva 2" descr="Korkeushyppääjä ylittämässä rimaa. Riman alle on lisätty teksti &quot;LAKI&quot;.">
            <a:extLst>
              <a:ext uri="{FF2B5EF4-FFF2-40B4-BE49-F238E27FC236}">
                <a16:creationId xmlns:a16="http://schemas.microsoft.com/office/drawing/2014/main" id="{B6BF8EAE-A376-43D4-A28A-6678FC34E2D4}"/>
              </a:ext>
            </a:extLst>
          </p:cNvPr>
          <p:cNvPicPr>
            <a:picLocks noChangeAspect="1"/>
          </p:cNvPicPr>
          <p:nvPr/>
        </p:nvPicPr>
        <p:blipFill rotWithShape="1">
          <a:blip r:embed="rId2">
            <a:extLst>
              <a:ext uri="{28A0092B-C50C-407E-A947-70E740481C1C}">
                <a14:useLocalDpi xmlns:a14="http://schemas.microsoft.com/office/drawing/2010/main" val="0"/>
              </a:ext>
            </a:extLst>
          </a:blip>
          <a:srcRect b="13168"/>
          <a:stretch/>
        </p:blipFill>
        <p:spPr>
          <a:xfrm>
            <a:off x="1961025" y="0"/>
            <a:ext cx="6576220" cy="5715000"/>
          </a:xfrm>
          <a:prstGeom prst="rect">
            <a:avLst/>
          </a:prstGeom>
        </p:spPr>
      </p:pic>
      <p:sp>
        <p:nvSpPr>
          <p:cNvPr id="4" name="Tekstiruutu 3">
            <a:extLst>
              <a:ext uri="{FF2B5EF4-FFF2-40B4-BE49-F238E27FC236}">
                <a16:creationId xmlns:a16="http://schemas.microsoft.com/office/drawing/2014/main" id="{A449F058-C0E5-436D-8F48-EC2304C2832A}"/>
              </a:ext>
            </a:extLst>
          </p:cNvPr>
          <p:cNvSpPr txBox="1"/>
          <p:nvPr/>
        </p:nvSpPr>
        <p:spPr>
          <a:xfrm>
            <a:off x="3851920" y="3361556"/>
            <a:ext cx="4577523" cy="2554545"/>
          </a:xfrm>
          <a:prstGeom prst="rect">
            <a:avLst/>
          </a:prstGeom>
          <a:noFill/>
        </p:spPr>
        <p:txBody>
          <a:bodyPr wrap="square" rtlCol="0">
            <a:spAutoFit/>
          </a:bodyPr>
          <a:lstStyle/>
          <a:p>
            <a:r>
              <a:rPr lang="fi-FI" sz="16000" b="1" dirty="0">
                <a:ln w="76200">
                  <a:solidFill>
                    <a:schemeClr val="bg1"/>
                  </a:solidFill>
                </a:ln>
                <a:solidFill>
                  <a:srgbClr val="7030A0"/>
                </a:solidFill>
              </a:rPr>
              <a:t>LAKI</a:t>
            </a:r>
          </a:p>
        </p:txBody>
      </p:sp>
      <p:sp>
        <p:nvSpPr>
          <p:cNvPr id="5" name="Tekstiruutu 4">
            <a:extLst>
              <a:ext uri="{FF2B5EF4-FFF2-40B4-BE49-F238E27FC236}">
                <a16:creationId xmlns:a16="http://schemas.microsoft.com/office/drawing/2014/main" id="{6A70E97B-53AC-44C3-90C5-ABA8DC82FA54}"/>
              </a:ext>
            </a:extLst>
          </p:cNvPr>
          <p:cNvSpPr txBox="1"/>
          <p:nvPr/>
        </p:nvSpPr>
        <p:spPr>
          <a:xfrm>
            <a:off x="102725" y="4487351"/>
            <a:ext cx="1831086" cy="900246"/>
          </a:xfrm>
          <a:prstGeom prst="rect">
            <a:avLst/>
          </a:prstGeom>
          <a:noFill/>
        </p:spPr>
        <p:txBody>
          <a:bodyPr wrap="square" rtlCol="0">
            <a:spAutoFit/>
          </a:bodyPr>
          <a:lstStyle/>
          <a:p>
            <a:pPr algn="r"/>
            <a:r>
              <a:rPr lang="fi-FI" sz="1050" b="1" dirty="0"/>
              <a:t>KUVA: Yleisurheilukilpailut Olympiastadionilla.</a:t>
            </a:r>
          </a:p>
          <a:p>
            <a:pPr algn="r"/>
            <a:r>
              <a:rPr lang="fi-FI" sz="1050" dirty="0" err="1"/>
              <a:t>Volker</a:t>
            </a:r>
            <a:r>
              <a:rPr lang="fi-FI" sz="1050" dirty="0"/>
              <a:t> von </a:t>
            </a:r>
            <a:r>
              <a:rPr lang="fi-FI" sz="1050" dirty="0" err="1"/>
              <a:t>Bonin</a:t>
            </a:r>
            <a:r>
              <a:rPr lang="fi-FI" sz="1050" dirty="0"/>
              <a:t>, 1960</a:t>
            </a:r>
          </a:p>
          <a:p>
            <a:pPr algn="r"/>
            <a:r>
              <a:rPr lang="fi-FI" sz="1050" dirty="0"/>
              <a:t>CC BY 4.0</a:t>
            </a:r>
          </a:p>
        </p:txBody>
      </p:sp>
    </p:spTree>
    <p:extLst>
      <p:ext uri="{BB962C8B-B14F-4D97-AF65-F5344CB8AC3E}">
        <p14:creationId xmlns:p14="http://schemas.microsoft.com/office/powerpoint/2010/main" val="3216343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ECDB4DB3-D799-4273-BED3-48EA73375EB0}"/>
              </a:ext>
            </a:extLst>
          </p:cNvPr>
          <p:cNvSpPr>
            <a:spLocks noGrp="1"/>
          </p:cNvSpPr>
          <p:nvPr>
            <p:ph type="sldNum" sz="quarter" idx="12"/>
          </p:nvPr>
        </p:nvSpPr>
        <p:spPr/>
        <p:txBody>
          <a:bodyPr/>
          <a:lstStyle/>
          <a:p>
            <a:fld id="{87BBD890-9714-47BC-B6FE-73CFFC699143}" type="slidenum">
              <a:rPr lang="fi-FI" smtClean="0"/>
              <a:pPr/>
              <a:t>34</a:t>
            </a:fld>
            <a:endParaRPr lang="fi-FI" dirty="0"/>
          </a:p>
        </p:txBody>
      </p:sp>
      <p:sp>
        <p:nvSpPr>
          <p:cNvPr id="2" name="Otsikko 1">
            <a:extLst>
              <a:ext uri="{FF2B5EF4-FFF2-40B4-BE49-F238E27FC236}">
                <a16:creationId xmlns:a16="http://schemas.microsoft.com/office/drawing/2014/main" id="{1EE8229E-BAD4-4A8E-A63F-0522ADEF0C13}"/>
              </a:ext>
            </a:extLst>
          </p:cNvPr>
          <p:cNvSpPr>
            <a:spLocks noGrp="1"/>
          </p:cNvSpPr>
          <p:nvPr>
            <p:ph type="title"/>
          </p:nvPr>
        </p:nvSpPr>
        <p:spPr/>
        <p:txBody>
          <a:bodyPr/>
          <a:lstStyle/>
          <a:p>
            <a:r>
              <a:rPr lang="fi-FI" sz="3800" dirty="0"/>
              <a:t>Saavutettavan PowerPoint-tiedoston resepti</a:t>
            </a:r>
          </a:p>
        </p:txBody>
      </p:sp>
      <p:pic>
        <p:nvPicPr>
          <p:cNvPr id="6" name="Kuva 5" descr="Kaavio siitä, miten tehdä saavutettava PowerPoint-tiedosto. Kaaviossa &quot;Powerpointin oma saavutettavuustyökalu&quot; ja &quot;tekijällä perustiedot saavutettavuudesta&quot; yhdistyvät saavutettavaksi ja lakia noudattavaksi tiedostoksi.">
            <a:extLst>
              <a:ext uri="{FF2B5EF4-FFF2-40B4-BE49-F238E27FC236}">
                <a16:creationId xmlns:a16="http://schemas.microsoft.com/office/drawing/2014/main" id="{5C93D927-8FED-4E32-9E89-ABBCE3E41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74" y="1866330"/>
            <a:ext cx="7986452" cy="3389670"/>
          </a:xfrm>
          <a:prstGeom prst="rect">
            <a:avLst/>
          </a:prstGeom>
        </p:spPr>
      </p:pic>
    </p:spTree>
    <p:extLst>
      <p:ext uri="{BB962C8B-B14F-4D97-AF65-F5344CB8AC3E}">
        <p14:creationId xmlns:p14="http://schemas.microsoft.com/office/powerpoint/2010/main" val="303957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hidden="1">
            <a:extLst>
              <a:ext uri="{FF2B5EF4-FFF2-40B4-BE49-F238E27FC236}">
                <a16:creationId xmlns:a16="http://schemas.microsoft.com/office/drawing/2014/main" id="{B69FB578-06A8-4F7D-B689-FA21130242A3}"/>
              </a:ext>
            </a:extLst>
          </p:cNvPr>
          <p:cNvSpPr>
            <a:spLocks noGrp="1"/>
          </p:cNvSpPr>
          <p:nvPr>
            <p:ph type="title" idx="4294967295"/>
          </p:nvPr>
        </p:nvSpPr>
        <p:spPr/>
        <p:txBody>
          <a:bodyPr>
            <a:normAutofit fontScale="90000"/>
          </a:bodyPr>
          <a:lstStyle/>
          <a:p>
            <a:r>
              <a:rPr lang="fi-FI" dirty="0"/>
              <a:t>Mistä Powerpointin saavutettavuustarkistus löytyy</a:t>
            </a:r>
          </a:p>
        </p:txBody>
      </p:sp>
      <p:sp>
        <p:nvSpPr>
          <p:cNvPr id="3" name="Dian numeron paikkamerkki 2">
            <a:extLst>
              <a:ext uri="{FF2B5EF4-FFF2-40B4-BE49-F238E27FC236}">
                <a16:creationId xmlns:a16="http://schemas.microsoft.com/office/drawing/2014/main" id="{43EAABD5-7104-42EE-A093-516F815A99AD}"/>
              </a:ext>
            </a:extLst>
          </p:cNvPr>
          <p:cNvSpPr>
            <a:spLocks noGrp="1"/>
          </p:cNvSpPr>
          <p:nvPr>
            <p:ph type="sldNum" sz="quarter" idx="12"/>
          </p:nvPr>
        </p:nvSpPr>
        <p:spPr/>
        <p:txBody>
          <a:bodyPr/>
          <a:lstStyle/>
          <a:p>
            <a:endParaRPr lang="fi-FI" dirty="0"/>
          </a:p>
        </p:txBody>
      </p:sp>
      <p:sp>
        <p:nvSpPr>
          <p:cNvPr id="13" name="Tekstiruutu 12">
            <a:extLst>
              <a:ext uri="{FF2B5EF4-FFF2-40B4-BE49-F238E27FC236}">
                <a16:creationId xmlns:a16="http://schemas.microsoft.com/office/drawing/2014/main" id="{1290DC29-93CB-434D-B3B9-B4BD8502911C}"/>
              </a:ext>
            </a:extLst>
          </p:cNvPr>
          <p:cNvSpPr txBox="1"/>
          <p:nvPr/>
        </p:nvSpPr>
        <p:spPr>
          <a:xfrm>
            <a:off x="6166911" y="328377"/>
            <a:ext cx="2977089" cy="4678204"/>
          </a:xfrm>
          <a:prstGeom prst="rect">
            <a:avLst/>
          </a:prstGeom>
          <a:noFill/>
        </p:spPr>
        <p:txBody>
          <a:bodyPr wrap="square" rtlCol="0">
            <a:spAutoFit/>
          </a:bodyPr>
          <a:lstStyle/>
          <a:p>
            <a:r>
              <a:rPr lang="fi-FI" sz="2000" b="1" dirty="0"/>
              <a:t>”Tarkista helppokäyttöisyys”</a:t>
            </a:r>
          </a:p>
          <a:p>
            <a:r>
              <a:rPr lang="fi-FI" sz="2000" b="1" dirty="0"/>
              <a:t>eli tee saavutettavuus-tarkistus:</a:t>
            </a:r>
          </a:p>
          <a:p>
            <a:endParaRPr lang="fi-FI" sz="2000" b="1" dirty="0"/>
          </a:p>
          <a:p>
            <a:r>
              <a:rPr lang="fi-FI" dirty="0"/>
              <a:t>Tiedosto-valikko</a:t>
            </a:r>
          </a:p>
          <a:p>
            <a:endParaRPr lang="fi-FI" dirty="0"/>
          </a:p>
          <a:p>
            <a:endParaRPr lang="fi-FI" dirty="0"/>
          </a:p>
          <a:p>
            <a:r>
              <a:rPr lang="fi-FI" dirty="0"/>
              <a:t>Tiedot</a:t>
            </a:r>
          </a:p>
          <a:p>
            <a:endParaRPr lang="fi-FI" dirty="0"/>
          </a:p>
          <a:p>
            <a:endParaRPr lang="fi-FI" dirty="0"/>
          </a:p>
          <a:p>
            <a:r>
              <a:rPr lang="fi-FI" dirty="0"/>
              <a:t>Tarkista ongelmien varalta</a:t>
            </a:r>
          </a:p>
          <a:p>
            <a:endParaRPr lang="fi-FI" dirty="0"/>
          </a:p>
          <a:p>
            <a:endParaRPr lang="fi-FI" dirty="0"/>
          </a:p>
          <a:p>
            <a:r>
              <a:rPr lang="fi-FI" b="1" dirty="0"/>
              <a:t>Tarkista helppokäyttöisyys</a:t>
            </a:r>
            <a:endParaRPr lang="fi-FI" sz="2000" b="1" dirty="0"/>
          </a:p>
        </p:txBody>
      </p:sp>
      <p:pic>
        <p:nvPicPr>
          <p:cNvPr id="5" name="Kuva 4" descr="PowerPointin toiminto &quot;Tarkista helppokäyttöisyys&quot; eli tee saavutettavuustarkistus. Toiminto löytyy Tiedosto-valikosta kohdasta tiedot, tarkista ongelmien varalta, tarkista helppokäyttöisyys.">
            <a:extLst>
              <a:ext uri="{FF2B5EF4-FFF2-40B4-BE49-F238E27FC236}">
                <a16:creationId xmlns:a16="http://schemas.microsoft.com/office/drawing/2014/main" id="{E951521C-8856-4270-AFDF-A7F6303A9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58391" cy="5715000"/>
          </a:xfrm>
          <a:prstGeom prst="rect">
            <a:avLst/>
          </a:prstGeom>
        </p:spPr>
      </p:pic>
      <p:sp>
        <p:nvSpPr>
          <p:cNvPr id="8" name="Ellipsi 7">
            <a:extLst>
              <a:ext uri="{FF2B5EF4-FFF2-40B4-BE49-F238E27FC236}">
                <a16:creationId xmlns:a16="http://schemas.microsoft.com/office/drawing/2014/main" id="{3184A44D-0C7B-41C7-821A-FE6366507A1C}"/>
              </a:ext>
              <a:ext uri="{C183D7F6-B498-43B3-948B-1728B52AA6E4}">
                <adec:decorative xmlns:adec="http://schemas.microsoft.com/office/drawing/2017/decorative" val="1"/>
              </a:ext>
            </a:extLst>
          </p:cNvPr>
          <p:cNvSpPr/>
          <p:nvPr/>
        </p:nvSpPr>
        <p:spPr>
          <a:xfrm>
            <a:off x="1187624" y="2414779"/>
            <a:ext cx="1368152" cy="885442"/>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D55D21A0-910C-492E-9672-7EE7C680AFF7}"/>
              </a:ext>
              <a:ext uri="{C183D7F6-B498-43B3-948B-1728B52AA6E4}">
                <adec:decorative xmlns:adec="http://schemas.microsoft.com/office/drawing/2017/decorative" val="1"/>
              </a:ext>
            </a:extLst>
          </p:cNvPr>
          <p:cNvSpPr/>
          <p:nvPr/>
        </p:nvSpPr>
        <p:spPr>
          <a:xfrm>
            <a:off x="1187624" y="3649588"/>
            <a:ext cx="2880320" cy="648072"/>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 name="Suora nuoliyhdysviiva 10">
            <a:extLst>
              <a:ext uri="{FF2B5EF4-FFF2-40B4-BE49-F238E27FC236}">
                <a16:creationId xmlns:a16="http://schemas.microsoft.com/office/drawing/2014/main" id="{55E5D93F-53FB-40A9-AE73-C7CD17985F9D}"/>
              </a:ext>
              <a:ext uri="{C183D7F6-B498-43B3-948B-1728B52AA6E4}">
                <adec:decorative xmlns:adec="http://schemas.microsoft.com/office/drawing/2017/decorative" val="1"/>
              </a:ext>
            </a:extLst>
          </p:cNvPr>
          <p:cNvCxnSpPr>
            <a:cxnSpLocks/>
          </p:cNvCxnSpPr>
          <p:nvPr/>
        </p:nvCxnSpPr>
        <p:spPr>
          <a:xfrm>
            <a:off x="6516216" y="2281436"/>
            <a:ext cx="0"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Ellipsi 6">
            <a:extLst>
              <a:ext uri="{FF2B5EF4-FFF2-40B4-BE49-F238E27FC236}">
                <a16:creationId xmlns:a16="http://schemas.microsoft.com/office/drawing/2014/main" id="{DC403400-A3C0-41C8-A961-B065970FCEA6}"/>
              </a:ext>
              <a:ext uri="{C183D7F6-B498-43B3-948B-1728B52AA6E4}">
                <adec:decorative xmlns:adec="http://schemas.microsoft.com/office/drawing/2017/decorative" val="1"/>
              </a:ext>
            </a:extLst>
          </p:cNvPr>
          <p:cNvSpPr/>
          <p:nvPr/>
        </p:nvSpPr>
        <p:spPr>
          <a:xfrm>
            <a:off x="11777" y="625252"/>
            <a:ext cx="815807" cy="360040"/>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nuoliyhdysviiva 18">
            <a:extLst>
              <a:ext uri="{FF2B5EF4-FFF2-40B4-BE49-F238E27FC236}">
                <a16:creationId xmlns:a16="http://schemas.microsoft.com/office/drawing/2014/main" id="{4EC031E9-D25B-40B9-BC1A-1F11C9147AFE}"/>
              </a:ext>
              <a:ext uri="{C183D7F6-B498-43B3-948B-1728B52AA6E4}">
                <adec:decorative xmlns:adec="http://schemas.microsoft.com/office/drawing/2017/decorative" val="1"/>
              </a:ext>
            </a:extLst>
          </p:cNvPr>
          <p:cNvCxnSpPr>
            <a:cxnSpLocks/>
          </p:cNvCxnSpPr>
          <p:nvPr/>
        </p:nvCxnSpPr>
        <p:spPr>
          <a:xfrm>
            <a:off x="6516216" y="3130372"/>
            <a:ext cx="0"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A5E6E584-0FFE-4665-9E06-10A97F028993}"/>
              </a:ext>
              <a:ext uri="{C183D7F6-B498-43B3-948B-1728B52AA6E4}">
                <adec:decorative xmlns:adec="http://schemas.microsoft.com/office/drawing/2017/decorative" val="1"/>
              </a:ext>
            </a:extLst>
          </p:cNvPr>
          <p:cNvCxnSpPr>
            <a:cxnSpLocks/>
          </p:cNvCxnSpPr>
          <p:nvPr/>
        </p:nvCxnSpPr>
        <p:spPr>
          <a:xfrm>
            <a:off x="6516216" y="3973624"/>
            <a:ext cx="0"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105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hidden="1">
            <a:extLst>
              <a:ext uri="{FF2B5EF4-FFF2-40B4-BE49-F238E27FC236}">
                <a16:creationId xmlns:a16="http://schemas.microsoft.com/office/drawing/2014/main" id="{8B7AC60E-9B90-498E-BB5B-71F52B0B78CB}"/>
              </a:ext>
            </a:extLst>
          </p:cNvPr>
          <p:cNvSpPr>
            <a:spLocks noGrp="1"/>
          </p:cNvSpPr>
          <p:nvPr>
            <p:ph type="title" idx="4294967295"/>
          </p:nvPr>
        </p:nvSpPr>
        <p:spPr/>
        <p:txBody>
          <a:bodyPr/>
          <a:lstStyle/>
          <a:p>
            <a:r>
              <a:rPr lang="fi-FI" dirty="0"/>
              <a:t>Käytä isoa tekstikokoa (yli 20)</a:t>
            </a:r>
          </a:p>
        </p:txBody>
      </p:sp>
      <p:sp>
        <p:nvSpPr>
          <p:cNvPr id="2" name="Suorakulmio 1">
            <a:extLst>
              <a:ext uri="{FF2B5EF4-FFF2-40B4-BE49-F238E27FC236}">
                <a16:creationId xmlns:a16="http://schemas.microsoft.com/office/drawing/2014/main" id="{49CE0C5A-12F6-4D43-AE34-29ED69700937}"/>
              </a:ext>
            </a:extLst>
          </p:cNvPr>
          <p:cNvSpPr/>
          <p:nvPr/>
        </p:nvSpPr>
        <p:spPr>
          <a:xfrm>
            <a:off x="1161758" y="2310903"/>
            <a:ext cx="6820484" cy="200055"/>
          </a:xfrm>
          <a:prstGeom prst="rect">
            <a:avLst/>
          </a:prstGeom>
        </p:spPr>
        <p:txBody>
          <a:bodyPr wrap="square">
            <a:spAutoFit/>
          </a:bodyPr>
          <a:lstStyle/>
          <a:p>
            <a:pPr algn="ctr"/>
            <a:r>
              <a:rPr lang="fi-FI" sz="700" i="1" dirty="0"/>
              <a:t>Tämä teksti on aivan liian pientä luettavaksi esitystilanteessa valkokankaalta. Sitä hädin tuskin näkee zoomaamatta edes näytöltä. Teksti on kokoa 7.</a:t>
            </a:r>
            <a:endParaRPr lang="fi-FI" sz="700" dirty="0"/>
          </a:p>
        </p:txBody>
      </p:sp>
      <p:sp>
        <p:nvSpPr>
          <p:cNvPr id="5" name="Nuoli: Oikea 4">
            <a:extLst>
              <a:ext uri="{FF2B5EF4-FFF2-40B4-BE49-F238E27FC236}">
                <a16:creationId xmlns:a16="http://schemas.microsoft.com/office/drawing/2014/main" id="{7A106CDF-161F-4911-B181-6AF6A8A81789}"/>
              </a:ext>
              <a:ext uri="{C183D7F6-B498-43B3-948B-1728B52AA6E4}">
                <adec:decorative xmlns:adec="http://schemas.microsoft.com/office/drawing/2017/decorative" val="1"/>
              </a:ext>
            </a:extLst>
          </p:cNvPr>
          <p:cNvSpPr/>
          <p:nvPr/>
        </p:nvSpPr>
        <p:spPr>
          <a:xfrm rot="8372962">
            <a:off x="5121086" y="1881881"/>
            <a:ext cx="864908" cy="168599"/>
          </a:xfrm>
          <a:prstGeom prst="rightArrow">
            <a:avLst>
              <a:gd name="adj1" fmla="val 50000"/>
              <a:gd name="adj2" fmla="val 93988"/>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i-FI" sz="1350">
              <a:ln w="0"/>
              <a:solidFill>
                <a:schemeClr val="tx1"/>
              </a:solidFill>
              <a:effectLst>
                <a:outerShdw blurRad="38100" dist="19050" dir="2700000" algn="tl" rotWithShape="0">
                  <a:schemeClr val="dk1">
                    <a:alpha val="40000"/>
                  </a:schemeClr>
                </a:outerShdw>
              </a:effectLst>
            </a:endParaRPr>
          </a:p>
        </p:txBody>
      </p:sp>
      <p:sp>
        <p:nvSpPr>
          <p:cNvPr id="4" name="Tekstiruutu 3">
            <a:extLst>
              <a:ext uri="{FF2B5EF4-FFF2-40B4-BE49-F238E27FC236}">
                <a16:creationId xmlns:a16="http://schemas.microsoft.com/office/drawing/2014/main" id="{C2B46C6B-A7B3-40A7-9262-109BA9F7E37C}"/>
              </a:ext>
            </a:extLst>
          </p:cNvPr>
          <p:cNvSpPr txBox="1"/>
          <p:nvPr/>
        </p:nvSpPr>
        <p:spPr>
          <a:xfrm>
            <a:off x="5849874" y="1287018"/>
            <a:ext cx="2990088" cy="461665"/>
          </a:xfrm>
          <a:prstGeom prst="rect">
            <a:avLst/>
          </a:prstGeom>
          <a:noFill/>
        </p:spPr>
        <p:txBody>
          <a:bodyPr wrap="square" rtlCol="0">
            <a:spAutoFit/>
          </a:bodyPr>
          <a:lstStyle/>
          <a:p>
            <a:r>
              <a:rPr lang="fi-FI" sz="2400" dirty="0"/>
              <a:t>Tekstikoko 7 </a:t>
            </a:r>
            <a:r>
              <a:rPr lang="fi-FI" sz="2400" dirty="0">
                <a:sym typeface="Wingdings" panose="05000000000000000000" pitchFamily="2" charset="2"/>
              </a:rPr>
              <a:t> </a:t>
            </a:r>
            <a:endParaRPr lang="fi-FI" sz="2400" dirty="0"/>
          </a:p>
        </p:txBody>
      </p:sp>
      <p:pic>
        <p:nvPicPr>
          <p:cNvPr id="9" name="Kuva 8" descr="Emoji, jolla kauhistunut ilme.">
            <a:extLst>
              <a:ext uri="{FF2B5EF4-FFF2-40B4-BE49-F238E27FC236}">
                <a16:creationId xmlns:a16="http://schemas.microsoft.com/office/drawing/2014/main" id="{B79BD550-A19B-4347-9409-AD45460B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305141"/>
            <a:ext cx="402335" cy="402335"/>
          </a:xfrm>
          <a:prstGeom prst="rect">
            <a:avLst/>
          </a:prstGeom>
        </p:spPr>
      </p:pic>
      <p:sp>
        <p:nvSpPr>
          <p:cNvPr id="3" name="Tekstiruutu 2">
            <a:extLst>
              <a:ext uri="{FF2B5EF4-FFF2-40B4-BE49-F238E27FC236}">
                <a16:creationId xmlns:a16="http://schemas.microsoft.com/office/drawing/2014/main" id="{60C1BDC7-92DD-4FFC-A10C-7C793821CC3A}"/>
              </a:ext>
            </a:extLst>
          </p:cNvPr>
          <p:cNvSpPr txBox="1"/>
          <p:nvPr/>
        </p:nvSpPr>
        <p:spPr>
          <a:xfrm>
            <a:off x="554810" y="3215019"/>
            <a:ext cx="8034380" cy="954107"/>
          </a:xfrm>
          <a:prstGeom prst="rect">
            <a:avLst/>
          </a:prstGeom>
          <a:noFill/>
        </p:spPr>
        <p:txBody>
          <a:bodyPr wrap="square" rtlCol="0">
            <a:spAutoFit/>
          </a:bodyPr>
          <a:lstStyle/>
          <a:p>
            <a:r>
              <a:rPr lang="fi-FI" sz="2400" dirty="0"/>
              <a:t>Tekstikoko vähintään yli 20 (tämä teksti on kokoa 24</a:t>
            </a:r>
          </a:p>
          <a:p>
            <a:r>
              <a:rPr lang="fi-FI" sz="3200" dirty="0"/>
              <a:t>Mieluiten yli 30 (tämä teksti on kokoa 32)</a:t>
            </a:r>
          </a:p>
        </p:txBody>
      </p:sp>
    </p:spTree>
    <p:extLst>
      <p:ext uri="{BB962C8B-B14F-4D97-AF65-F5344CB8AC3E}">
        <p14:creationId xmlns:p14="http://schemas.microsoft.com/office/powerpoint/2010/main" val="1545393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hidden="1">
            <a:extLst>
              <a:ext uri="{FF2B5EF4-FFF2-40B4-BE49-F238E27FC236}">
                <a16:creationId xmlns:a16="http://schemas.microsoft.com/office/drawing/2014/main" id="{1C4758B0-0BFA-4B50-AC33-EBC3E3C841A6}"/>
              </a:ext>
            </a:extLst>
          </p:cNvPr>
          <p:cNvSpPr>
            <a:spLocks noGrp="1"/>
          </p:cNvSpPr>
          <p:nvPr>
            <p:ph type="title"/>
          </p:nvPr>
        </p:nvSpPr>
        <p:spPr/>
        <p:txBody>
          <a:bodyPr/>
          <a:lstStyle/>
          <a:p>
            <a:r>
              <a:rPr lang="fi-FI" dirty="0"/>
              <a:t>Älä</a:t>
            </a:r>
            <a:r>
              <a:rPr lang="fi-FI" baseline="0" dirty="0"/>
              <a:t> laita liikaa tekstiä tai ranskalaisia viivoja yhdelle dialle</a:t>
            </a:r>
            <a:endParaRPr lang="fi-FI" dirty="0"/>
          </a:p>
        </p:txBody>
      </p:sp>
      <p:sp>
        <p:nvSpPr>
          <p:cNvPr id="2" name="Suorakulmio 1">
            <a:extLst>
              <a:ext uri="{FF2B5EF4-FFF2-40B4-BE49-F238E27FC236}">
                <a16:creationId xmlns:a16="http://schemas.microsoft.com/office/drawing/2014/main" id="{070BA29D-6A20-48D3-A19D-E9EEDB2AC05E}"/>
              </a:ext>
              <a:ext uri="{C183D7F6-B498-43B3-948B-1728B52AA6E4}">
                <adec:decorative xmlns:adec="http://schemas.microsoft.com/office/drawing/2017/decorative" val="1"/>
              </a:ext>
            </a:extLst>
          </p:cNvPr>
          <p:cNvSpPr/>
          <p:nvPr/>
        </p:nvSpPr>
        <p:spPr>
          <a:xfrm>
            <a:off x="-13906" y="-6144"/>
            <a:ext cx="9157906" cy="5721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34F82FDE-F344-4B70-BC3B-77813FF2762F}"/>
              </a:ext>
            </a:extLst>
          </p:cNvPr>
          <p:cNvSpPr>
            <a:spLocks noGrp="1"/>
          </p:cNvSpPr>
          <p:nvPr>
            <p:ph idx="1"/>
          </p:nvPr>
        </p:nvSpPr>
        <p:spPr>
          <a:xfrm>
            <a:off x="628650" y="1225347"/>
            <a:ext cx="7886700" cy="3720385"/>
          </a:xfrm>
        </p:spPr>
        <p:txBody>
          <a:bodyPr>
            <a:normAutofit fontScale="40000" lnSpcReduction="20000"/>
          </a:bodyPr>
          <a:lstStyle/>
          <a:p>
            <a:r>
              <a:rPr lang="fi-FI" dirty="0"/>
              <a:t>Jukolan talo, eteläisessä Hämeessä, seisoo erään mäen pohjoisella rinteellä, liki Toukolan kylää. Sen läheisin ym­päristö on kivinen tanner, mutta alempana alkaa pellot, joissa, </a:t>
            </a:r>
            <a:r>
              <a:rPr lang="fi-FI" dirty="0" err="1"/>
              <a:t>ennenkuin</a:t>
            </a:r>
            <a:r>
              <a:rPr lang="fi-FI" dirty="0"/>
              <a:t> talo oli häviöön mennyt, aaltoili teräinen vilja. Peltojen alla on </a:t>
            </a:r>
            <a:r>
              <a:rPr lang="fi-FI" dirty="0" err="1"/>
              <a:t>niittu</a:t>
            </a:r>
            <a:r>
              <a:rPr lang="fi-FI" dirty="0"/>
              <a:t>, apilaäyräinen, halkileikkaama monipolvisen ojan; ja runsaasti antoi se heiniä, </a:t>
            </a:r>
            <a:r>
              <a:rPr lang="fi-FI" dirty="0" err="1"/>
              <a:t>ennenkuin</a:t>
            </a:r>
            <a:r>
              <a:rPr lang="fi-FI" dirty="0"/>
              <a:t> joutui laitumeksi kylän karjalle.</a:t>
            </a:r>
          </a:p>
          <a:p>
            <a:r>
              <a:rPr lang="fi-FI" dirty="0"/>
              <a:t>Muutoin on talolla avaria metsiä, soita ja erämaita, jotka, tämän </a:t>
            </a:r>
            <a:r>
              <a:rPr lang="fi-FI" dirty="0" err="1"/>
              <a:t>tilustan</a:t>
            </a:r>
            <a:r>
              <a:rPr lang="fi-FI" dirty="0"/>
              <a:t> ensimmäisen perustajan oivallisen toiminnan kautta, olivat langenneet sille osaksi jo ison jaon käydessä entisinä aikoina. Silloinpa Jukolan isäntä, pitäen enemmän huolta </a:t>
            </a:r>
            <a:r>
              <a:rPr lang="fi-FI" dirty="0" err="1"/>
              <a:t>jälkeentulevainsa</a:t>
            </a:r>
            <a:r>
              <a:rPr lang="fi-FI" dirty="0"/>
              <a:t> edusta kuin omasta parhaastansa, otti vastaan osaksensa kulon polttaman metsän ja sai sillä keinolla seitsemän vertaa enemmän kuin toiset naapurinsa.</a:t>
            </a:r>
          </a:p>
          <a:p>
            <a:r>
              <a:rPr lang="fi-FI" dirty="0"/>
              <a:t>Mutta kaikki kulovalkean jäljet olivat jo kadonneet hänen piiristänsä ja tuuhea metsä kasvanut sijaan. - Ja tämä on niiden seitsemän veljen koto, joiden elämänvaiheita tässä nyt käyn kertoilemaan.</a:t>
            </a:r>
          </a:p>
          <a:p>
            <a:r>
              <a:rPr lang="fi-FI" dirty="0"/>
              <a:t>Veljesten nimet vanhimmasta nuorimpaan ovat: Juhani, Tuomas, Aapo, Simeoni, Timo, Lauri ja Eero. Ovat heistä Tuomas ja Aapo kaksoispari ja samoin Timo ja Lauri.</a:t>
            </a:r>
          </a:p>
          <a:p>
            <a:r>
              <a:rPr lang="fi-FI" dirty="0"/>
              <a:t>Juhanin, vanhimman veljen, ikä on kaksikymmentä ja viisi vuotta, mutta Eero, nuorin heistä, on tuskin nähnyt kahdeksantoista auringon kierrosta. Ruumiin vartalo heillä on tukeva ja harteva, pituus kohtalainen, paitsi Eeron, joka vielä on kovin lyhyt.</a:t>
            </a:r>
          </a:p>
          <a:p>
            <a:r>
              <a:rPr lang="fi-FI" dirty="0"/>
              <a:t>Pisin heistä kaikista on Aapo, ehkä ei suinkaan hartevin. Tämä jälkimmäinen etu ja kunnia on Tuomaan, joka oikein on kuuluisa hartioittensa </a:t>
            </a:r>
            <a:r>
              <a:rPr lang="fi-FI" dirty="0" err="1"/>
              <a:t>levyyden</a:t>
            </a:r>
            <a:r>
              <a:rPr lang="fi-FI" dirty="0"/>
              <a:t> tähden. Omituisuus, joka heitä kaikkia yhteisesti merkitsee, on heidän ruskea ihonsa ja kankea, hampunkarvainen tukkansa, jonka karheus etenkin Juhanilla on silmään pistävä.</a:t>
            </a:r>
          </a:p>
          <a:p>
            <a:r>
              <a:rPr lang="fi-FI" dirty="0"/>
              <a:t>Heidän isäänsä, joka oli ankaran innokas metsämies, kohtasi hänen parhaassa iässään äkisti surma, kun hän tappeli äkeän karhun kanssa.</a:t>
            </a:r>
          </a:p>
          <a:p>
            <a:r>
              <a:rPr lang="fi-FI" dirty="0"/>
              <a:t>Molemmat silloin, niin metsän kontio kuin mies, </a:t>
            </a:r>
            <a:r>
              <a:rPr lang="fi-FI" dirty="0" err="1"/>
              <a:t>löyttiin</a:t>
            </a:r>
            <a:r>
              <a:rPr lang="fi-FI" dirty="0"/>
              <a:t> kuolleina, toinen toisensa rinnalla maaten verisellä tanterella. Pahoin oli mies haavoitettu, mutta pedonkin sekä kurkku että kylki nähtiin puukon viiltämänä ja hänen rintansa kiväärin tuiman luodin lävistämänä. Niin lopetti päivänsä roteva mies, joka oli kaatanut enemmän kuin viisikymmentä karhua. </a:t>
            </a:r>
          </a:p>
          <a:p>
            <a:r>
              <a:rPr lang="fi-FI" dirty="0"/>
              <a:t>Mutta näiden metsäretkiensä kautta löi hän laimin työn ja toimen talossansa, joka vähitellen, ilman esimiehen johtoa, joutui rappiolle. Eivät kyenneet hänen poikansakaan kyntöön ja kylvöön; sillä olivatpa he perineet isältänsä saman voimallisen innon metsäotusten pyyntöön. He rakentelivat satimia, loukkuja, ansaita ja teerentarhoja surmaksi linnuille ja jäniksille. Niin viettivät he poikuutensa ajat, kunnes rupesivat käsittelemään tuliluikkua ja rohkenivat lähestyä otsoa korvessa.</a:t>
            </a:r>
          </a:p>
          <a:p>
            <a:r>
              <a:rPr lang="fi-FI" dirty="0"/>
              <a:t>Äiti kyllä koetti sekä nuhteilla että kurilla saattaa heitä työhön ja ahkeruuteen, mutta heidän uppiniskaisuutensa oli jäykkä vastus kaikille hänen yrityksillensä. Oli hän muutoin kelpo vaimo; tunnettu oli hänen suora ja vilpitön ehkä hieman jyrkkä mielensä.</a:t>
            </a:r>
          </a:p>
          <a:p>
            <a:r>
              <a:rPr lang="fi-FI" dirty="0"/>
              <a:t>Kelpo mies oli myös hänen veljensä, poikien oiva eno, joka nuoruudessaan oli uljaana merimiehenä, purjehtinut kaukaiset meret, nähnyt monta kansaa ja kaupunkia; mutta näkönsäpä kadotti hän viimein, käyden umpisokeaksi, ja vietti ikänsä pimeät päivät Jukolan talossa. Hän silloin usein, veistellen tunteensa viittauksen mukaan kauhoja, lusikoita, kirvesvarsia, kurikkoja ja muita huoneessa tarpeellisia kaluja, kertoili sisarensa pojille tarinoita ja merkillisiä asioita sekä omasta maasta että vieraista valtakunnista, kertoili myös ihmeitä ja tapauksia raamatusta. Näitä hänen jutelmiansa kuultelivat pojat kaikella hartaudella ja painoivat lujasti muistoonsa.</a:t>
            </a:r>
          </a:p>
          <a:p>
            <a:r>
              <a:rPr lang="fi-FI" dirty="0"/>
              <a:t>Mutta yhtä mieluisasti eivät he kuullelleetkaan äitinsä käskyjä ja nuhteita, vaan olivatpa kovakorvaisia vallan, huolimatta monestakaan </a:t>
            </a:r>
            <a:r>
              <a:rPr lang="fi-FI" dirty="0" err="1"/>
              <a:t>pieksiäislöylystä</a:t>
            </a:r>
            <a:r>
              <a:rPr lang="fi-FI" dirty="0"/>
              <a:t>. Useinpa kyllä, huomatessaan selkäsaunan lähestyvän, </a:t>
            </a:r>
            <a:r>
              <a:rPr lang="fi-FI" dirty="0" err="1"/>
              <a:t>vilkasi</a:t>
            </a:r>
            <a:r>
              <a:rPr lang="fi-FI" dirty="0"/>
              <a:t> veliparvi karkutielle, saattaen tämän kautta sekä </a:t>
            </a:r>
            <a:r>
              <a:rPr lang="fi-FI" dirty="0" err="1"/>
              <a:t>äitillensä</a:t>
            </a:r>
            <a:r>
              <a:rPr lang="fi-FI" dirty="0"/>
              <a:t> että muille murhetta ja kiusaa, ja sillä omaa asiaansa pahentaen.</a:t>
            </a:r>
            <a:endParaRPr lang="fi-FI" dirty="0">
              <a:effectLst/>
            </a:endParaRPr>
          </a:p>
        </p:txBody>
      </p:sp>
    </p:spTree>
    <p:extLst>
      <p:ext uri="{BB962C8B-B14F-4D97-AF65-F5344CB8AC3E}">
        <p14:creationId xmlns:p14="http://schemas.microsoft.com/office/powerpoint/2010/main" val="169432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E42203AB-2FBF-43B5-A36F-216A128F465E}"/>
              </a:ext>
            </a:extLst>
          </p:cNvPr>
          <p:cNvSpPr>
            <a:spLocks noGrp="1"/>
          </p:cNvSpPr>
          <p:nvPr>
            <p:ph type="ctrTitle"/>
          </p:nvPr>
        </p:nvSpPr>
        <p:spPr/>
        <p:txBody>
          <a:bodyPr/>
          <a:lstStyle/>
          <a:p>
            <a:r>
              <a:rPr lang="fi-FI" dirty="0"/>
              <a:t>Huono kontrasti</a:t>
            </a:r>
            <a:r>
              <a:rPr lang="fi-FI" baseline="0" dirty="0"/>
              <a:t> 1/2</a:t>
            </a:r>
            <a:endParaRPr lang="fi-FI" dirty="0"/>
          </a:p>
        </p:txBody>
      </p:sp>
      <p:sp>
        <p:nvSpPr>
          <p:cNvPr id="4" name="Tekstiruutu 3">
            <a:extLst>
              <a:ext uri="{FF2B5EF4-FFF2-40B4-BE49-F238E27FC236}">
                <a16:creationId xmlns:a16="http://schemas.microsoft.com/office/drawing/2014/main" id="{A45FE226-9577-41C2-8CD2-87226B4F42F3}"/>
              </a:ext>
            </a:extLst>
          </p:cNvPr>
          <p:cNvSpPr txBox="1"/>
          <p:nvPr/>
        </p:nvSpPr>
        <p:spPr>
          <a:xfrm>
            <a:off x="1420749" y="2361211"/>
            <a:ext cx="6302502" cy="1015663"/>
          </a:xfrm>
          <a:prstGeom prst="rect">
            <a:avLst/>
          </a:prstGeom>
          <a:solidFill>
            <a:schemeClr val="tx2">
              <a:lumMod val="50000"/>
            </a:schemeClr>
          </a:solidFill>
        </p:spPr>
        <p:txBody>
          <a:bodyPr wrap="square" rtlCol="0">
            <a:spAutoFit/>
          </a:bodyPr>
          <a:lstStyle/>
          <a:p>
            <a:pPr algn="ctr" defTabSz="685800"/>
            <a:r>
              <a:rPr lang="fi-FI" sz="6000" b="1" dirty="0">
                <a:solidFill>
                  <a:prstClr val="black"/>
                </a:solidFill>
                <a:latin typeface="Trebuchet MS" panose="020B0603020202020204" pitchFamily="34" charset="0"/>
              </a:rPr>
              <a:t>Huono kontrasti!</a:t>
            </a:r>
          </a:p>
        </p:txBody>
      </p:sp>
    </p:spTree>
    <p:extLst>
      <p:ext uri="{BB962C8B-B14F-4D97-AF65-F5344CB8AC3E}">
        <p14:creationId xmlns:p14="http://schemas.microsoft.com/office/powerpoint/2010/main" val="1896545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hidden="1">
            <a:extLst>
              <a:ext uri="{FF2B5EF4-FFF2-40B4-BE49-F238E27FC236}">
                <a16:creationId xmlns:a16="http://schemas.microsoft.com/office/drawing/2014/main" id="{E7D24E17-EB21-4C77-9639-A3C2F86D4153}"/>
              </a:ext>
            </a:extLst>
          </p:cNvPr>
          <p:cNvSpPr>
            <a:spLocks noGrp="1"/>
          </p:cNvSpPr>
          <p:nvPr>
            <p:ph type="title" idx="4294967295"/>
          </p:nvPr>
        </p:nvSpPr>
        <p:spPr/>
        <p:txBody>
          <a:bodyPr/>
          <a:lstStyle/>
          <a:p>
            <a:r>
              <a:rPr lang="fi-FI" dirty="0"/>
              <a:t>Huono</a:t>
            </a:r>
            <a:r>
              <a:rPr lang="fi-FI" baseline="0" dirty="0"/>
              <a:t> kontrasti 2/2</a:t>
            </a:r>
            <a:endParaRPr lang="fi-FI" dirty="0"/>
          </a:p>
        </p:txBody>
      </p:sp>
      <p:pic>
        <p:nvPicPr>
          <p:cNvPr id="3" name="Kuva 2" descr="Taustakuvassa merellinen maisema, jossa sininen taivas ylhäällä ja sininen meri alhaalla yhdistyvät horisontissa vaaleaksi taivaanrannaksi. Kuvan päälle asetettua valkoista tekstiä pystyy lukemaan vain kuvan ylä- ja alareunassa.">
            <a:extLst>
              <a:ext uri="{FF2B5EF4-FFF2-40B4-BE49-F238E27FC236}">
                <a16:creationId xmlns:a16="http://schemas.microsoft.com/office/drawing/2014/main" id="{618CDB4F-9368-404E-B993-F6A81E64E30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val="0"/>
              </a:ext>
            </a:extLst>
          </a:blip>
          <a:stretch>
            <a:fillRect/>
          </a:stretch>
        </p:blipFill>
        <p:spPr>
          <a:xfrm>
            <a:off x="-940296" y="-238844"/>
            <a:ext cx="10625180" cy="5976664"/>
          </a:xfrm>
          <a:prstGeom prst="rect">
            <a:avLst/>
          </a:prstGeom>
        </p:spPr>
      </p:pic>
      <p:sp>
        <p:nvSpPr>
          <p:cNvPr id="4" name="Tekstiruutu 3">
            <a:extLst>
              <a:ext uri="{FF2B5EF4-FFF2-40B4-BE49-F238E27FC236}">
                <a16:creationId xmlns:a16="http://schemas.microsoft.com/office/drawing/2014/main" id="{175B8B89-D289-481E-A48B-85AC63031E13}"/>
              </a:ext>
            </a:extLst>
          </p:cNvPr>
          <p:cNvSpPr txBox="1"/>
          <p:nvPr/>
        </p:nvSpPr>
        <p:spPr>
          <a:xfrm>
            <a:off x="220599" y="121196"/>
            <a:ext cx="8702802" cy="5509200"/>
          </a:xfrm>
          <a:prstGeom prst="rect">
            <a:avLst/>
          </a:prstGeom>
          <a:noFill/>
        </p:spPr>
        <p:txBody>
          <a:bodyPr wrap="square" rtlCol="0">
            <a:spAutoFit/>
          </a:bodyPr>
          <a:lstStyle/>
          <a:p>
            <a:pPr algn="just"/>
            <a:r>
              <a:rPr lang="fi-FI" sz="2200" dirty="0">
                <a:solidFill>
                  <a:schemeClr val="bg1"/>
                </a:solidFill>
              </a:rPr>
              <a:t>Jukolan talo, eteläisessä Hämeessä, seisoo erään mäen pohjaisella rinteellä, liki Toukolan kylää. Sen läheisin ympäristö on kivinen tanner, mutta alempana alkaa pellot, joissa, </a:t>
            </a:r>
            <a:r>
              <a:rPr lang="fi-FI" sz="2200" dirty="0" err="1">
                <a:solidFill>
                  <a:schemeClr val="bg1"/>
                </a:solidFill>
              </a:rPr>
              <a:t>ennenkuin</a:t>
            </a:r>
            <a:r>
              <a:rPr lang="fi-FI" sz="2200" dirty="0">
                <a:solidFill>
                  <a:schemeClr val="bg1"/>
                </a:solidFill>
              </a:rPr>
              <a:t> talo oli häviöön mennyt, aaltoili teräinen vilja. Peltojen alla on </a:t>
            </a:r>
            <a:r>
              <a:rPr lang="fi-FI" sz="2200" dirty="0" err="1">
                <a:solidFill>
                  <a:schemeClr val="bg1"/>
                </a:solidFill>
              </a:rPr>
              <a:t>niittu</a:t>
            </a:r>
            <a:r>
              <a:rPr lang="fi-FI" sz="2200" dirty="0">
                <a:solidFill>
                  <a:schemeClr val="bg1"/>
                </a:solidFill>
              </a:rPr>
              <a:t>, apilaäyräinen, halkileikkaama monipolvisen ojan; ja runsaasti antoi se heiniä, </a:t>
            </a:r>
            <a:r>
              <a:rPr lang="fi-FI" sz="2200" dirty="0" err="1">
                <a:solidFill>
                  <a:schemeClr val="bg1"/>
                </a:solidFill>
              </a:rPr>
              <a:t>ennenkuin</a:t>
            </a:r>
            <a:r>
              <a:rPr lang="fi-FI" sz="2200" dirty="0">
                <a:solidFill>
                  <a:schemeClr val="bg1"/>
                </a:solidFill>
              </a:rPr>
              <a:t> joutui laitumeksi kylän karjalle. Muutoin on talolla avaria metsiä, soita ja erämaita, jotka, tämän </a:t>
            </a:r>
            <a:r>
              <a:rPr lang="fi-FI" sz="2200" dirty="0" err="1">
                <a:solidFill>
                  <a:schemeClr val="bg1"/>
                </a:solidFill>
              </a:rPr>
              <a:t>tilustan</a:t>
            </a:r>
            <a:r>
              <a:rPr lang="fi-FI" sz="2200" dirty="0">
                <a:solidFill>
                  <a:schemeClr val="bg1"/>
                </a:solidFill>
              </a:rPr>
              <a:t> ensimmäisen perustajan oivallisen toiminnan kautta, olivat langenneet sille osaksi jo ison-jaon käydessä entisinä aikoina. Silloinpa Jukolan isäntä, pitäen enemmän huolta </a:t>
            </a:r>
            <a:r>
              <a:rPr lang="fi-FI" sz="2200" dirty="0" err="1">
                <a:solidFill>
                  <a:schemeClr val="bg1"/>
                </a:solidFill>
              </a:rPr>
              <a:t>jälkeentulevainsa</a:t>
            </a:r>
            <a:r>
              <a:rPr lang="fi-FI" sz="2200" dirty="0">
                <a:solidFill>
                  <a:schemeClr val="bg1"/>
                </a:solidFill>
              </a:rPr>
              <a:t> edusta kuin omasta parhaastansa, otti vastaan osaksensa kulon polttaman metsän ja sai sillä keinolla seitsemän vertaa enemmän kuin toiset naapurinsa. Mutta kaikki kulovalkean jäljet olivat jo kadonneet hänen piiristänsä ja tuuhea metsä kasvanut sijaan.</a:t>
            </a:r>
          </a:p>
          <a:p>
            <a:pPr algn="just"/>
            <a:r>
              <a:rPr lang="fi-FI" sz="2200" dirty="0">
                <a:solidFill>
                  <a:schemeClr val="bg1"/>
                </a:solidFill>
              </a:rPr>
              <a:t>--Ja tämä on niiden seitsemän veljen koto, joiden elämänvaiheita tässä nyt käyn kertoilemaan.</a:t>
            </a:r>
          </a:p>
        </p:txBody>
      </p:sp>
    </p:spTree>
    <p:extLst>
      <p:ext uri="{BB962C8B-B14F-4D97-AF65-F5344CB8AC3E}">
        <p14:creationId xmlns:p14="http://schemas.microsoft.com/office/powerpoint/2010/main" val="150280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FEA7D75F-6776-46C6-816E-4A29EE4CC864}"/>
              </a:ext>
            </a:extLst>
          </p:cNvPr>
          <p:cNvSpPr>
            <a:spLocks noGrp="1"/>
          </p:cNvSpPr>
          <p:nvPr>
            <p:ph type="sldNum" sz="quarter" idx="12"/>
          </p:nvPr>
        </p:nvSpPr>
        <p:spPr/>
        <p:txBody>
          <a:bodyPr/>
          <a:lstStyle/>
          <a:p>
            <a:fld id="{87BBD890-9714-47BC-B6FE-73CFFC699143}" type="slidenum">
              <a:rPr lang="fi-FI" smtClean="0"/>
              <a:pPr/>
              <a:t>4</a:t>
            </a:fld>
            <a:endParaRPr lang="fi-FI" dirty="0"/>
          </a:p>
        </p:txBody>
      </p:sp>
      <p:sp>
        <p:nvSpPr>
          <p:cNvPr id="2" name="Otsikko 1">
            <a:extLst>
              <a:ext uri="{FF2B5EF4-FFF2-40B4-BE49-F238E27FC236}">
                <a16:creationId xmlns:a16="http://schemas.microsoft.com/office/drawing/2014/main" id="{0DF06288-7A92-40BD-A23F-73496B6F7511}"/>
              </a:ext>
            </a:extLst>
          </p:cNvPr>
          <p:cNvSpPr>
            <a:spLocks noGrp="1"/>
          </p:cNvSpPr>
          <p:nvPr>
            <p:ph type="title"/>
          </p:nvPr>
        </p:nvSpPr>
        <p:spPr>
          <a:xfrm>
            <a:off x="467544" y="336554"/>
            <a:ext cx="7416824" cy="864762"/>
          </a:xfrm>
        </p:spPr>
        <p:txBody>
          <a:bodyPr/>
          <a:lstStyle/>
          <a:p>
            <a:r>
              <a:rPr lang="fi-FI" dirty="0"/>
              <a:t>Tarkemmin</a:t>
            </a:r>
          </a:p>
        </p:txBody>
      </p:sp>
      <p:sp>
        <p:nvSpPr>
          <p:cNvPr id="3" name="Sisällön paikkamerkki 2">
            <a:extLst>
              <a:ext uri="{FF2B5EF4-FFF2-40B4-BE49-F238E27FC236}">
                <a16:creationId xmlns:a16="http://schemas.microsoft.com/office/drawing/2014/main" id="{9837B202-BC7C-4CB8-B523-9761D98A60C7}"/>
              </a:ext>
            </a:extLst>
          </p:cNvPr>
          <p:cNvSpPr>
            <a:spLocks noGrp="1"/>
          </p:cNvSpPr>
          <p:nvPr>
            <p:ph idx="1"/>
          </p:nvPr>
        </p:nvSpPr>
        <p:spPr>
          <a:xfrm>
            <a:off x="467544" y="1417340"/>
            <a:ext cx="8208912" cy="3888432"/>
          </a:xfrm>
        </p:spPr>
        <p:txBody>
          <a:bodyPr>
            <a:normAutofit/>
          </a:bodyPr>
          <a:lstStyle/>
          <a:p>
            <a:pPr marL="0" indent="0">
              <a:buNone/>
            </a:pPr>
            <a:r>
              <a:rPr lang="fi-FI" sz="2400" dirty="0"/>
              <a:t>Direktiivissä puhutaan ”toimisto-ohjelmien tiedostomuodoista” eli asiakirjoista, joita ei ole ensisijaisesti tarkoitettu verkossa käytettäviksi ja jotka sisältyvät verkkosivustoihin:</a:t>
            </a:r>
          </a:p>
          <a:p>
            <a:r>
              <a:rPr lang="fi-FI" sz="2400" dirty="0"/>
              <a:t>Adobe </a:t>
            </a:r>
            <a:r>
              <a:rPr lang="fi-FI" sz="2400" dirty="0" err="1"/>
              <a:t>Portable</a:t>
            </a:r>
            <a:r>
              <a:rPr lang="fi-FI" sz="2400" dirty="0"/>
              <a:t> </a:t>
            </a:r>
            <a:r>
              <a:rPr lang="fi-FI" sz="2400" dirty="0" err="1"/>
              <a:t>Document</a:t>
            </a:r>
            <a:r>
              <a:rPr lang="fi-FI" sz="2400" dirty="0"/>
              <a:t> Format (PDF-tiedostot) </a:t>
            </a:r>
          </a:p>
          <a:p>
            <a:r>
              <a:rPr lang="fi-FI" sz="2400" dirty="0"/>
              <a:t>Microsoft Office -asiakirjat eli Word-, </a:t>
            </a:r>
            <a:r>
              <a:rPr lang="fi-FI" sz="2400" dirty="0" err="1"/>
              <a:t>Excel-</a:t>
            </a:r>
            <a:r>
              <a:rPr lang="fi-FI" sz="2400" dirty="0"/>
              <a:t> tai PowerPoint-tiedostot tai </a:t>
            </a:r>
          </a:p>
          <a:p>
            <a:r>
              <a:rPr lang="fi-FI" sz="2400" dirty="0"/>
              <a:t>niiden (avoimen lähdekoodin) vastineet</a:t>
            </a:r>
          </a:p>
          <a:p>
            <a:pPr marL="0" indent="0">
              <a:buNone/>
            </a:pPr>
            <a:endParaRPr lang="fi-FI" sz="2400" dirty="0"/>
          </a:p>
        </p:txBody>
      </p:sp>
    </p:spTree>
    <p:extLst>
      <p:ext uri="{BB962C8B-B14F-4D97-AF65-F5344CB8AC3E}">
        <p14:creationId xmlns:p14="http://schemas.microsoft.com/office/powerpoint/2010/main" val="103967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hidden="1">
            <a:extLst>
              <a:ext uri="{FF2B5EF4-FFF2-40B4-BE49-F238E27FC236}">
                <a16:creationId xmlns:a16="http://schemas.microsoft.com/office/drawing/2014/main" id="{7E170755-9953-4468-A75D-39901764F349}"/>
              </a:ext>
            </a:extLst>
          </p:cNvPr>
          <p:cNvSpPr>
            <a:spLocks noGrp="1"/>
          </p:cNvSpPr>
          <p:nvPr>
            <p:ph type="title" idx="4294967295"/>
          </p:nvPr>
        </p:nvSpPr>
        <p:spPr/>
        <p:txBody>
          <a:bodyPr>
            <a:normAutofit fontScale="90000"/>
          </a:bodyPr>
          <a:lstStyle/>
          <a:p>
            <a:r>
              <a:rPr lang="fi-FI"/>
              <a:t>Älä</a:t>
            </a:r>
            <a:r>
              <a:rPr lang="fi-FI" baseline="0"/>
              <a:t> välitä tietoa pelkällä värillä 1/2</a:t>
            </a:r>
            <a:endParaRPr lang="fi-FI" dirty="0"/>
          </a:p>
        </p:txBody>
      </p:sp>
      <p:pic>
        <p:nvPicPr>
          <p:cNvPr id="14" name="Kuva 13" descr="Kuvio otsikolla Punavihreä kupla. Kuviossa on kerätty kuplan sisään Vasemmiston ja Vihreiden poliitikkojen nimiä. Poliitikkojen puoluekanta erottuu pelkästään heidän nimensä värin perusteella.">
            <a:extLst>
              <a:ext uri="{FF2B5EF4-FFF2-40B4-BE49-F238E27FC236}">
                <a16:creationId xmlns:a16="http://schemas.microsoft.com/office/drawing/2014/main" id="{9593D069-3791-4D3E-B162-4E40D4D06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76213"/>
            <a:ext cx="6614733" cy="4962574"/>
          </a:xfrm>
          <a:prstGeom prst="rect">
            <a:avLst/>
          </a:prstGeom>
        </p:spPr>
      </p:pic>
    </p:spTree>
    <p:extLst>
      <p:ext uri="{BB962C8B-B14F-4D97-AF65-F5344CB8AC3E}">
        <p14:creationId xmlns:p14="http://schemas.microsoft.com/office/powerpoint/2010/main" val="2324358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hidden="1">
            <a:extLst>
              <a:ext uri="{FF2B5EF4-FFF2-40B4-BE49-F238E27FC236}">
                <a16:creationId xmlns:a16="http://schemas.microsoft.com/office/drawing/2014/main" id="{6ECE0347-2970-4AB3-85EC-8B0F12357BF9}"/>
              </a:ext>
            </a:extLst>
          </p:cNvPr>
          <p:cNvSpPr>
            <a:spLocks noGrp="1"/>
          </p:cNvSpPr>
          <p:nvPr>
            <p:ph type="title" idx="4294967295"/>
          </p:nvPr>
        </p:nvSpPr>
        <p:spPr/>
        <p:txBody>
          <a:bodyPr>
            <a:normAutofit fontScale="90000"/>
          </a:bodyPr>
          <a:lstStyle/>
          <a:p>
            <a:r>
              <a:rPr lang="fi-FI" dirty="0"/>
              <a:t>Älä välitä tietoa</a:t>
            </a:r>
            <a:r>
              <a:rPr lang="fi-FI" baseline="0" dirty="0"/>
              <a:t> pelkällä värillä 2/2</a:t>
            </a:r>
            <a:endParaRPr lang="fi-FI" dirty="0"/>
          </a:p>
        </p:txBody>
      </p:sp>
      <p:pic>
        <p:nvPicPr>
          <p:cNvPr id="14" name="Kuva 13" descr="Kuvio, jossa edellisen dian poliitikkojen nimet ovatkin harmaasävyllä, jolloin puoluekanta ei enää erotu.">
            <a:extLst>
              <a:ext uri="{FF2B5EF4-FFF2-40B4-BE49-F238E27FC236}">
                <a16:creationId xmlns:a16="http://schemas.microsoft.com/office/drawing/2014/main" id="{04E226F1-EE4A-423D-8BE6-07998336C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667" y="376213"/>
            <a:ext cx="6614733" cy="4962574"/>
          </a:xfrm>
          <a:prstGeom prst="rect">
            <a:avLst/>
          </a:prstGeom>
        </p:spPr>
      </p:pic>
    </p:spTree>
    <p:extLst>
      <p:ext uri="{BB962C8B-B14F-4D97-AF65-F5344CB8AC3E}">
        <p14:creationId xmlns:p14="http://schemas.microsoft.com/office/powerpoint/2010/main" val="1283676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95E298E3-3FA8-4FE6-9C2D-771427F1EB8B}"/>
              </a:ext>
            </a:extLst>
          </p:cNvPr>
          <p:cNvSpPr>
            <a:spLocks noGrp="1"/>
          </p:cNvSpPr>
          <p:nvPr>
            <p:ph type="sldNum" sz="quarter" idx="12"/>
          </p:nvPr>
        </p:nvSpPr>
        <p:spPr/>
        <p:txBody>
          <a:bodyPr/>
          <a:lstStyle/>
          <a:p>
            <a:fld id="{3B3F52FC-4819-4150-9DE1-2C1324A59317}" type="slidenum">
              <a:rPr lang="fi-FI" smtClean="0"/>
              <a:t>42</a:t>
            </a:fld>
            <a:endParaRPr lang="fi-FI"/>
          </a:p>
        </p:txBody>
      </p:sp>
      <p:sp>
        <p:nvSpPr>
          <p:cNvPr id="10" name="Otsikko 9">
            <a:extLst>
              <a:ext uri="{FF2B5EF4-FFF2-40B4-BE49-F238E27FC236}">
                <a16:creationId xmlns:a16="http://schemas.microsoft.com/office/drawing/2014/main" id="{D3A7C6E8-3B2B-49F7-A537-8839089B83E3}"/>
              </a:ext>
            </a:extLst>
          </p:cNvPr>
          <p:cNvSpPr>
            <a:spLocks noGrp="1"/>
          </p:cNvSpPr>
          <p:nvPr>
            <p:ph type="title" idx="4294967295"/>
          </p:nvPr>
        </p:nvSpPr>
        <p:spPr/>
        <p:txBody>
          <a:bodyPr/>
          <a:lstStyle/>
          <a:p>
            <a:r>
              <a:rPr lang="fi-FI" dirty="0"/>
              <a:t>Vaihtoehtoinen teksti</a:t>
            </a:r>
          </a:p>
        </p:txBody>
      </p:sp>
      <p:sp>
        <p:nvSpPr>
          <p:cNvPr id="6" name="Suorakulmio 5">
            <a:extLst>
              <a:ext uri="{FF2B5EF4-FFF2-40B4-BE49-F238E27FC236}">
                <a16:creationId xmlns:a16="http://schemas.microsoft.com/office/drawing/2014/main" id="{EB85A2BF-9905-4D55-B643-89D77CF38305}"/>
              </a:ext>
              <a:ext uri="{C183D7F6-B498-43B3-948B-1728B52AA6E4}">
                <adec:decorative xmlns:adec="http://schemas.microsoft.com/office/drawing/2017/decorative" val="1"/>
              </a:ext>
            </a:extLst>
          </p:cNvPr>
          <p:cNvSpPr/>
          <p:nvPr/>
        </p:nvSpPr>
        <p:spPr>
          <a:xfrm>
            <a:off x="0" y="0"/>
            <a:ext cx="9157906" cy="5721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descr="Todella söpö kissa killittää kohti kameraa. Kissa makaa selällään piilossa sohvan alla.">
            <a:extLst>
              <a:ext uri="{FF2B5EF4-FFF2-40B4-BE49-F238E27FC236}">
                <a16:creationId xmlns:a16="http://schemas.microsoft.com/office/drawing/2014/main" id="{89D74393-DE07-47FD-9790-CAF7CA08A6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651"/>
          <a:stretch/>
        </p:blipFill>
        <p:spPr>
          <a:xfrm>
            <a:off x="395536" y="1394590"/>
            <a:ext cx="4546848" cy="2925820"/>
          </a:xfrm>
          <a:prstGeom prst="rect">
            <a:avLst/>
          </a:prstGeom>
          <a:effectLst>
            <a:outerShdw blurRad="50800" dist="38100" dir="2700000" algn="tl" rotWithShape="0">
              <a:prstClr val="black">
                <a:alpha val="40000"/>
              </a:prstClr>
            </a:outerShdw>
          </a:effectLst>
        </p:spPr>
      </p:pic>
      <p:pic>
        <p:nvPicPr>
          <p:cNvPr id="8" name="Kuva 7">
            <a:extLst>
              <a:ext uri="{FF2B5EF4-FFF2-40B4-BE49-F238E27FC236}">
                <a16:creationId xmlns:a16="http://schemas.microsoft.com/office/drawing/2014/main" id="{A2ACC934-7459-4A6C-879B-2C929381EA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067" y="1394590"/>
            <a:ext cx="2782397" cy="2925820"/>
          </a:xfrm>
          <a:prstGeom prst="rect">
            <a:avLst/>
          </a:prstGeom>
        </p:spPr>
      </p:pic>
      <p:sp>
        <p:nvSpPr>
          <p:cNvPr id="9" name="Tekstiruutu 8">
            <a:extLst>
              <a:ext uri="{FF2B5EF4-FFF2-40B4-BE49-F238E27FC236}">
                <a16:creationId xmlns:a16="http://schemas.microsoft.com/office/drawing/2014/main" id="{C51FD15D-29F8-40B4-8FFB-0D4F472196BC}"/>
              </a:ext>
            </a:extLst>
          </p:cNvPr>
          <p:cNvSpPr txBox="1"/>
          <p:nvPr/>
        </p:nvSpPr>
        <p:spPr>
          <a:xfrm>
            <a:off x="1720731" y="4602206"/>
            <a:ext cx="5688632" cy="830997"/>
          </a:xfrm>
          <a:prstGeom prst="rect">
            <a:avLst/>
          </a:prstGeom>
          <a:noFill/>
        </p:spPr>
        <p:txBody>
          <a:bodyPr wrap="square" rtlCol="0">
            <a:spAutoFit/>
          </a:bodyPr>
          <a:lstStyle/>
          <a:p>
            <a:r>
              <a:rPr lang="fi-FI" sz="2400" dirty="0"/>
              <a:t>Klikkaa kuvaa hiiren oikealla napilla ja valitse ”Muokkaa vaihtoehtokuvausta…”</a:t>
            </a:r>
          </a:p>
        </p:txBody>
      </p:sp>
      <p:sp>
        <p:nvSpPr>
          <p:cNvPr id="4" name="Nuoli: Oikea 3">
            <a:extLst>
              <a:ext uri="{FF2B5EF4-FFF2-40B4-BE49-F238E27FC236}">
                <a16:creationId xmlns:a16="http://schemas.microsoft.com/office/drawing/2014/main" id="{BA3F4513-590B-422F-8ECA-FD310F7F7F01}"/>
              </a:ext>
              <a:ext uri="{C183D7F6-B498-43B3-948B-1728B52AA6E4}">
                <adec:decorative xmlns:adec="http://schemas.microsoft.com/office/drawing/2017/decorative" val="1"/>
              </a:ext>
            </a:extLst>
          </p:cNvPr>
          <p:cNvSpPr/>
          <p:nvPr/>
        </p:nvSpPr>
        <p:spPr>
          <a:xfrm>
            <a:off x="5166193" y="2636866"/>
            <a:ext cx="576064" cy="4351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0782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380DAA13-536D-494D-8007-EA3D2AC23DD5}"/>
              </a:ext>
            </a:extLst>
          </p:cNvPr>
          <p:cNvSpPr>
            <a:spLocks noGrp="1"/>
          </p:cNvSpPr>
          <p:nvPr>
            <p:ph type="sldNum" sz="quarter" idx="12"/>
          </p:nvPr>
        </p:nvSpPr>
        <p:spPr/>
        <p:txBody>
          <a:bodyPr/>
          <a:lstStyle/>
          <a:p>
            <a:fld id="{3B3F52FC-4819-4150-9DE1-2C1324A59317}" type="slidenum">
              <a:rPr lang="fi-FI" smtClean="0"/>
              <a:t>43</a:t>
            </a:fld>
            <a:endParaRPr lang="fi-FI" dirty="0"/>
          </a:p>
        </p:txBody>
      </p:sp>
      <p:sp>
        <p:nvSpPr>
          <p:cNvPr id="4" name="Suorakulmio 3">
            <a:extLst>
              <a:ext uri="{FF2B5EF4-FFF2-40B4-BE49-F238E27FC236}">
                <a16:creationId xmlns:a16="http://schemas.microsoft.com/office/drawing/2014/main" id="{D8F2594F-C5D0-43CB-B55B-DA4A420DA0E7}"/>
              </a:ext>
              <a:ext uri="{C183D7F6-B498-43B3-948B-1728B52AA6E4}">
                <adec:decorative xmlns:adec="http://schemas.microsoft.com/office/drawing/2017/decorative" val="1"/>
              </a:ext>
            </a:extLst>
          </p:cNvPr>
          <p:cNvSpPr/>
          <p:nvPr/>
        </p:nvSpPr>
        <p:spPr>
          <a:xfrm>
            <a:off x="0" y="-22820"/>
            <a:ext cx="9157906" cy="5721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7">
            <a:extLst>
              <a:ext uri="{FF2B5EF4-FFF2-40B4-BE49-F238E27FC236}">
                <a16:creationId xmlns:a16="http://schemas.microsoft.com/office/drawing/2014/main" id="{0BA7F3B8-16FC-45B4-B455-B8E3970DF194}"/>
              </a:ext>
            </a:extLst>
          </p:cNvPr>
          <p:cNvSpPr>
            <a:spLocks noGrp="1"/>
          </p:cNvSpPr>
          <p:nvPr>
            <p:ph type="title" idx="4294967295"/>
          </p:nvPr>
        </p:nvSpPr>
        <p:spPr/>
        <p:txBody>
          <a:bodyPr/>
          <a:lstStyle/>
          <a:p>
            <a:r>
              <a:rPr lang="fi-FI" dirty="0"/>
              <a:t>Lukemisjärjestys</a:t>
            </a:r>
          </a:p>
        </p:txBody>
      </p:sp>
      <p:grpSp>
        <p:nvGrpSpPr>
          <p:cNvPr id="14" name="Ryhmä 13">
            <a:extLst>
              <a:ext uri="{FF2B5EF4-FFF2-40B4-BE49-F238E27FC236}">
                <a16:creationId xmlns:a16="http://schemas.microsoft.com/office/drawing/2014/main" id="{B9057D3D-ED0B-4935-B459-2AE1F5A24DD2}"/>
              </a:ext>
              <a:ext uri="{C183D7F6-B498-43B3-948B-1728B52AA6E4}">
                <adec:decorative xmlns:adec="http://schemas.microsoft.com/office/drawing/2017/decorative" val="0"/>
              </a:ext>
            </a:extLst>
          </p:cNvPr>
          <p:cNvGrpSpPr/>
          <p:nvPr/>
        </p:nvGrpSpPr>
        <p:grpSpPr>
          <a:xfrm>
            <a:off x="1598869" y="2237881"/>
            <a:ext cx="2977089" cy="2031325"/>
            <a:chOff x="48384" y="2421643"/>
            <a:chExt cx="2977089" cy="2031325"/>
          </a:xfrm>
        </p:grpSpPr>
        <p:sp>
          <p:nvSpPr>
            <p:cNvPr id="10" name="Tekstiruutu 9">
              <a:extLst>
                <a:ext uri="{FF2B5EF4-FFF2-40B4-BE49-F238E27FC236}">
                  <a16:creationId xmlns:a16="http://schemas.microsoft.com/office/drawing/2014/main" id="{F4E374C9-3E1D-4CE8-ACA1-63E3F9A9FCB5}"/>
                </a:ext>
              </a:extLst>
            </p:cNvPr>
            <p:cNvSpPr txBox="1"/>
            <p:nvPr/>
          </p:nvSpPr>
          <p:spPr>
            <a:xfrm>
              <a:off x="48384" y="2421643"/>
              <a:ext cx="2977089" cy="2031325"/>
            </a:xfrm>
            <a:prstGeom prst="rect">
              <a:avLst/>
            </a:prstGeom>
            <a:noFill/>
          </p:spPr>
          <p:txBody>
            <a:bodyPr wrap="square" rtlCol="0">
              <a:spAutoFit/>
            </a:bodyPr>
            <a:lstStyle/>
            <a:p>
              <a:pPr algn="ctr"/>
              <a:r>
                <a:rPr lang="fi-FI" dirty="0"/>
                <a:t>Aloitus-valikko</a:t>
              </a:r>
            </a:p>
            <a:p>
              <a:pPr algn="ctr"/>
              <a:endParaRPr lang="fi-FI" dirty="0"/>
            </a:p>
            <a:p>
              <a:pPr algn="ctr"/>
              <a:endParaRPr lang="fi-FI" dirty="0"/>
            </a:p>
            <a:p>
              <a:pPr algn="ctr"/>
              <a:r>
                <a:rPr lang="fi-FI" dirty="0"/>
                <a:t>Järjestä-painike</a:t>
              </a:r>
            </a:p>
            <a:p>
              <a:pPr algn="ctr"/>
              <a:endParaRPr lang="fi-FI" dirty="0"/>
            </a:p>
            <a:p>
              <a:pPr algn="ctr"/>
              <a:endParaRPr lang="fi-FI" dirty="0"/>
            </a:p>
            <a:p>
              <a:pPr algn="ctr"/>
              <a:r>
                <a:rPr lang="fi-FI" dirty="0"/>
                <a:t>Valintaruutu…-painike</a:t>
              </a:r>
            </a:p>
          </p:txBody>
        </p:sp>
        <p:cxnSp>
          <p:nvCxnSpPr>
            <p:cNvPr id="11" name="Suora nuoliyhdysviiva 10">
              <a:extLst>
                <a:ext uri="{FF2B5EF4-FFF2-40B4-BE49-F238E27FC236}">
                  <a16:creationId xmlns:a16="http://schemas.microsoft.com/office/drawing/2014/main" id="{D2122461-22AC-4E14-97FC-FBFF1E00BCA9}"/>
                </a:ext>
                <a:ext uri="{C183D7F6-B498-43B3-948B-1728B52AA6E4}">
                  <adec:decorative xmlns:adec="http://schemas.microsoft.com/office/drawing/2017/decorative" val="1"/>
                </a:ext>
              </a:extLst>
            </p:cNvPr>
            <p:cNvCxnSpPr>
              <a:cxnSpLocks/>
            </p:cNvCxnSpPr>
            <p:nvPr/>
          </p:nvCxnSpPr>
          <p:spPr>
            <a:xfrm>
              <a:off x="1536929" y="2866343"/>
              <a:ext cx="0"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EB67CED4-58D1-4721-A0B4-B57224CB5EB0}"/>
                </a:ext>
                <a:ext uri="{C183D7F6-B498-43B3-948B-1728B52AA6E4}">
                  <adec:decorative xmlns:adec="http://schemas.microsoft.com/office/drawing/2017/decorative" val="1"/>
                </a:ext>
              </a:extLst>
            </p:cNvPr>
            <p:cNvCxnSpPr>
              <a:cxnSpLocks/>
            </p:cNvCxnSpPr>
            <p:nvPr/>
          </p:nvCxnSpPr>
          <p:spPr>
            <a:xfrm>
              <a:off x="1536929" y="3715279"/>
              <a:ext cx="0"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Kuva 5">
            <a:extLst>
              <a:ext uri="{FF2B5EF4-FFF2-40B4-BE49-F238E27FC236}">
                <a16:creationId xmlns:a16="http://schemas.microsoft.com/office/drawing/2014/main" id="{9787138E-4E6F-410D-BF4A-6491E06EDCA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4767" b="50017"/>
          <a:stretch/>
        </p:blipFill>
        <p:spPr>
          <a:xfrm>
            <a:off x="4860032" y="1416376"/>
            <a:ext cx="2160240" cy="3780420"/>
          </a:xfrm>
          <a:prstGeom prst="rect">
            <a:avLst/>
          </a:prstGeom>
        </p:spPr>
      </p:pic>
    </p:spTree>
    <p:extLst>
      <p:ext uri="{BB962C8B-B14F-4D97-AF65-F5344CB8AC3E}">
        <p14:creationId xmlns:p14="http://schemas.microsoft.com/office/powerpoint/2010/main" val="1712875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hidden="1">
            <a:extLst>
              <a:ext uri="{FF2B5EF4-FFF2-40B4-BE49-F238E27FC236}">
                <a16:creationId xmlns:a16="http://schemas.microsoft.com/office/drawing/2014/main" id="{8569EE0A-A8B0-4865-A814-75C1C4E97FAF}"/>
              </a:ext>
            </a:extLst>
          </p:cNvPr>
          <p:cNvSpPr>
            <a:spLocks noGrp="1"/>
          </p:cNvSpPr>
          <p:nvPr>
            <p:ph type="title" idx="4294967295"/>
          </p:nvPr>
        </p:nvSpPr>
        <p:spPr/>
        <p:txBody>
          <a:bodyPr/>
          <a:lstStyle/>
          <a:p>
            <a:r>
              <a:rPr lang="fi-FI" dirty="0"/>
              <a:t>Esimerkki lukemisjärjestyksestä</a:t>
            </a:r>
          </a:p>
        </p:txBody>
      </p:sp>
      <p:sp>
        <p:nvSpPr>
          <p:cNvPr id="23" name="Tekstiruutu 22">
            <a:extLst>
              <a:ext uri="{FF2B5EF4-FFF2-40B4-BE49-F238E27FC236}">
                <a16:creationId xmlns:a16="http://schemas.microsoft.com/office/drawing/2014/main" id="{0776F837-8DDF-4E52-B29E-52EF8F3B21B3}"/>
              </a:ext>
            </a:extLst>
          </p:cNvPr>
          <p:cNvSpPr txBox="1"/>
          <p:nvPr/>
        </p:nvSpPr>
        <p:spPr>
          <a:xfrm>
            <a:off x="2706624" y="431875"/>
            <a:ext cx="3730752" cy="769441"/>
          </a:xfrm>
          <a:prstGeom prst="rect">
            <a:avLst/>
          </a:prstGeom>
          <a:noFill/>
        </p:spPr>
        <p:txBody>
          <a:bodyPr wrap="square" rtlCol="0">
            <a:spAutoFit/>
          </a:bodyPr>
          <a:lstStyle/>
          <a:p>
            <a:pPr algn="ctr"/>
            <a:r>
              <a:rPr lang="fi-FI" sz="4400" b="1" dirty="0"/>
              <a:t>Päivän kulku</a:t>
            </a:r>
          </a:p>
        </p:txBody>
      </p:sp>
      <p:pic>
        <p:nvPicPr>
          <p:cNvPr id="8" name="Kuva 7" descr="Sanat aseteltuna kehämäisesti ympyrään, jossa jokaisesta sanasta johtaa nuoli seuraavaan. Sanat ovat uni, hiekkalaatikko, ruoka, leikki ja sitten taas uni. Lisäksi kehän ulkopuolelta tulevat nuolet, jotka osoittavat leikkiin ja ruokaan. Nuolissa lukee sana hoitaja.">
            <a:extLst>
              <a:ext uri="{FF2B5EF4-FFF2-40B4-BE49-F238E27FC236}">
                <a16:creationId xmlns:a16="http://schemas.microsoft.com/office/drawing/2014/main" id="{2C1F6425-F4B3-4AB3-8B96-2CC35350D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04" y="1417340"/>
            <a:ext cx="7565792" cy="3718882"/>
          </a:xfrm>
          <a:prstGeom prst="rect">
            <a:avLst/>
          </a:prstGeom>
        </p:spPr>
      </p:pic>
    </p:spTree>
    <p:extLst>
      <p:ext uri="{BB962C8B-B14F-4D97-AF65-F5344CB8AC3E}">
        <p14:creationId xmlns:p14="http://schemas.microsoft.com/office/powerpoint/2010/main" val="127447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AF26599-0D6B-4187-B35A-9DD3C22FF97C}"/>
              </a:ext>
            </a:extLst>
          </p:cNvPr>
          <p:cNvSpPr>
            <a:spLocks noGrp="1"/>
          </p:cNvSpPr>
          <p:nvPr>
            <p:ph type="sldNum" sz="quarter" idx="12"/>
          </p:nvPr>
        </p:nvSpPr>
        <p:spPr/>
        <p:txBody>
          <a:bodyPr/>
          <a:lstStyle/>
          <a:p>
            <a:fld id="{87BBD890-9714-47BC-B6FE-73CFFC699143}" type="slidenum">
              <a:rPr lang="fi-FI" smtClean="0"/>
              <a:pPr/>
              <a:t>45</a:t>
            </a:fld>
            <a:endParaRPr lang="fi-FI" dirty="0"/>
          </a:p>
        </p:txBody>
      </p:sp>
      <p:sp>
        <p:nvSpPr>
          <p:cNvPr id="2" name="Otsikko 1">
            <a:extLst>
              <a:ext uri="{FF2B5EF4-FFF2-40B4-BE49-F238E27FC236}">
                <a16:creationId xmlns:a16="http://schemas.microsoft.com/office/drawing/2014/main" id="{353FE6C4-91D5-4237-9DD9-4E324ADE1689}"/>
              </a:ext>
            </a:extLst>
          </p:cNvPr>
          <p:cNvSpPr>
            <a:spLocks noGrp="1"/>
          </p:cNvSpPr>
          <p:nvPr>
            <p:ph type="title"/>
          </p:nvPr>
        </p:nvSpPr>
        <p:spPr/>
        <p:txBody>
          <a:bodyPr/>
          <a:lstStyle/>
          <a:p>
            <a:r>
              <a:rPr lang="fi-FI" dirty="0"/>
              <a:t>Esitys vai tiedosto?</a:t>
            </a:r>
          </a:p>
        </p:txBody>
      </p:sp>
      <p:sp>
        <p:nvSpPr>
          <p:cNvPr id="3" name="Sisällön paikkamerkki 2">
            <a:extLst>
              <a:ext uri="{FF2B5EF4-FFF2-40B4-BE49-F238E27FC236}">
                <a16:creationId xmlns:a16="http://schemas.microsoft.com/office/drawing/2014/main" id="{FABB1658-9E1F-40F1-B8F8-D6754081B371}"/>
              </a:ext>
            </a:extLst>
          </p:cNvPr>
          <p:cNvSpPr>
            <a:spLocks noGrp="1"/>
          </p:cNvSpPr>
          <p:nvPr>
            <p:ph idx="1"/>
          </p:nvPr>
        </p:nvSpPr>
        <p:spPr/>
        <p:txBody>
          <a:bodyPr>
            <a:normAutofit lnSpcReduction="10000"/>
          </a:bodyPr>
          <a:lstStyle/>
          <a:p>
            <a:r>
              <a:rPr lang="fi-FI" dirty="0"/>
              <a:t>Paljon yhteisiä saavutettavuustarpeita</a:t>
            </a:r>
          </a:p>
          <a:p>
            <a:pPr lvl="1"/>
            <a:r>
              <a:rPr lang="fi-FI" dirty="0"/>
              <a:t>Kontrastit ja selkeä visuaalisuus</a:t>
            </a:r>
          </a:p>
          <a:p>
            <a:pPr lvl="1"/>
            <a:r>
              <a:rPr lang="fi-FI" dirty="0"/>
              <a:t>Selkeä kieli</a:t>
            </a:r>
          </a:p>
          <a:p>
            <a:pPr lvl="1"/>
            <a:r>
              <a:rPr lang="fi-FI" dirty="0"/>
              <a:t>Fonttikoko</a:t>
            </a:r>
          </a:p>
          <a:p>
            <a:r>
              <a:rPr lang="fi-FI" dirty="0"/>
              <a:t>Toisaalta myös eroja</a:t>
            </a:r>
          </a:p>
          <a:p>
            <a:pPr lvl="1"/>
            <a:r>
              <a:rPr lang="fi-FI" dirty="0"/>
              <a:t>Esim. vaihtoehtokuvaukset ovat tärkeitä tiedostossa, muttei niinkään esityksessä</a:t>
            </a:r>
          </a:p>
          <a:p>
            <a:r>
              <a:rPr lang="fi-FI" dirty="0"/>
              <a:t>Usein samalla kertaa tehdään molempiin käyttötarkoituksiin. Ero kannattaa silti pitää mielessä!</a:t>
            </a:r>
          </a:p>
          <a:p>
            <a:r>
              <a:rPr lang="fi-FI" dirty="0"/>
              <a:t>PowerPoint ei ole aina paras tapa arkistoida tietoa</a:t>
            </a:r>
          </a:p>
          <a:p>
            <a:pPr lvl="1"/>
            <a:endParaRPr lang="fi-FI" dirty="0"/>
          </a:p>
        </p:txBody>
      </p:sp>
    </p:spTree>
    <p:extLst>
      <p:ext uri="{BB962C8B-B14F-4D97-AF65-F5344CB8AC3E}">
        <p14:creationId xmlns:p14="http://schemas.microsoft.com/office/powerpoint/2010/main" val="379979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ECDB4DB3-D799-4273-BED3-48EA73375EB0}"/>
              </a:ext>
            </a:extLst>
          </p:cNvPr>
          <p:cNvSpPr>
            <a:spLocks noGrp="1"/>
          </p:cNvSpPr>
          <p:nvPr>
            <p:ph type="sldNum" sz="quarter" idx="12"/>
          </p:nvPr>
        </p:nvSpPr>
        <p:spPr/>
        <p:txBody>
          <a:bodyPr/>
          <a:lstStyle/>
          <a:p>
            <a:fld id="{87BBD890-9714-47BC-B6FE-73CFFC699143}" type="slidenum">
              <a:rPr lang="fi-FI" smtClean="0"/>
              <a:pPr/>
              <a:t>46</a:t>
            </a:fld>
            <a:endParaRPr lang="fi-FI" dirty="0"/>
          </a:p>
        </p:txBody>
      </p:sp>
      <p:sp>
        <p:nvSpPr>
          <p:cNvPr id="2" name="Otsikko 1">
            <a:extLst>
              <a:ext uri="{FF2B5EF4-FFF2-40B4-BE49-F238E27FC236}">
                <a16:creationId xmlns:a16="http://schemas.microsoft.com/office/drawing/2014/main" id="{1EE8229E-BAD4-4A8E-A63F-0522ADEF0C13}"/>
              </a:ext>
            </a:extLst>
          </p:cNvPr>
          <p:cNvSpPr>
            <a:spLocks noGrp="1"/>
          </p:cNvSpPr>
          <p:nvPr>
            <p:ph type="title"/>
          </p:nvPr>
        </p:nvSpPr>
        <p:spPr/>
        <p:txBody>
          <a:bodyPr/>
          <a:lstStyle/>
          <a:p>
            <a:r>
              <a:rPr lang="fi-FI" sz="3800" dirty="0"/>
              <a:t>Saavutettavan PowerPoint-tiedoston resepti</a:t>
            </a:r>
          </a:p>
        </p:txBody>
      </p:sp>
      <p:pic>
        <p:nvPicPr>
          <p:cNvPr id="6" name="Kuva 5" descr="Kaavio siitä, miten tehdä saavutettava PowerPoint-tiedosto. Kaaviossa &quot;Powerpointin oma saavutettavuustyökalu&quot; ja &quot;tekijällä perustiedot saavutettavuudesta&quot; yhdistyvät saavutettavaksi ja lakia noudattavaksi tiedostoksi.">
            <a:extLst>
              <a:ext uri="{FF2B5EF4-FFF2-40B4-BE49-F238E27FC236}">
                <a16:creationId xmlns:a16="http://schemas.microsoft.com/office/drawing/2014/main" id="{959889E5-4B49-4E3F-8E86-96F4C4ADB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74" y="1866330"/>
            <a:ext cx="7986452" cy="3389670"/>
          </a:xfrm>
          <a:prstGeom prst="rect">
            <a:avLst/>
          </a:prstGeom>
        </p:spPr>
      </p:pic>
    </p:spTree>
    <p:extLst>
      <p:ext uri="{BB962C8B-B14F-4D97-AF65-F5344CB8AC3E}">
        <p14:creationId xmlns:p14="http://schemas.microsoft.com/office/powerpoint/2010/main" val="105290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048AED1-FF89-4451-B874-4940662C89E6}"/>
              </a:ext>
            </a:extLst>
          </p:cNvPr>
          <p:cNvSpPr>
            <a:spLocks noGrp="1"/>
          </p:cNvSpPr>
          <p:nvPr>
            <p:ph type="sldNum" sz="quarter" idx="12"/>
          </p:nvPr>
        </p:nvSpPr>
        <p:spPr/>
        <p:txBody>
          <a:bodyPr/>
          <a:lstStyle/>
          <a:p>
            <a:pPr algn="r"/>
            <a:fld id="{87BBD890-9714-47BC-B6FE-73CFFC699143}" type="slidenum">
              <a:rPr lang="fi-FI" smtClean="0"/>
              <a:pPr algn="r"/>
              <a:t>47</a:t>
            </a:fld>
            <a:endParaRPr lang="fi-FI" dirty="0"/>
          </a:p>
        </p:txBody>
      </p:sp>
      <p:sp>
        <p:nvSpPr>
          <p:cNvPr id="2" name="Otsikko 1">
            <a:extLst>
              <a:ext uri="{FF2B5EF4-FFF2-40B4-BE49-F238E27FC236}">
                <a16:creationId xmlns:a16="http://schemas.microsoft.com/office/drawing/2014/main" id="{590ED8AC-0186-4720-8471-46936A80CFA5}"/>
              </a:ext>
            </a:extLst>
          </p:cNvPr>
          <p:cNvSpPr>
            <a:spLocks noGrp="1"/>
          </p:cNvSpPr>
          <p:nvPr>
            <p:ph type="ctrTitle"/>
          </p:nvPr>
        </p:nvSpPr>
        <p:spPr>
          <a:xfrm>
            <a:off x="539552" y="1849388"/>
            <a:ext cx="7772400" cy="1562199"/>
          </a:xfrm>
        </p:spPr>
        <p:txBody>
          <a:bodyPr/>
          <a:lstStyle/>
          <a:p>
            <a:r>
              <a:rPr lang="fi-FI" dirty="0"/>
              <a:t>PDF-tiedostojen saavutettavuus</a:t>
            </a:r>
          </a:p>
        </p:txBody>
      </p:sp>
    </p:spTree>
    <p:extLst>
      <p:ext uri="{BB962C8B-B14F-4D97-AF65-F5344CB8AC3E}">
        <p14:creationId xmlns:p14="http://schemas.microsoft.com/office/powerpoint/2010/main" val="98064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2B72C59-09A5-4498-A171-755D3B26868A}"/>
              </a:ext>
            </a:extLst>
          </p:cNvPr>
          <p:cNvSpPr>
            <a:spLocks noGrp="1"/>
          </p:cNvSpPr>
          <p:nvPr>
            <p:ph type="sldNum" sz="quarter" idx="12"/>
          </p:nvPr>
        </p:nvSpPr>
        <p:spPr/>
        <p:txBody>
          <a:bodyPr/>
          <a:lstStyle/>
          <a:p>
            <a:fld id="{87BBD890-9714-47BC-B6FE-73CFFC699143}" type="slidenum">
              <a:rPr lang="fi-FI" smtClean="0"/>
              <a:pPr/>
              <a:t>48</a:t>
            </a:fld>
            <a:endParaRPr lang="fi-FI" dirty="0"/>
          </a:p>
        </p:txBody>
      </p:sp>
      <p:sp>
        <p:nvSpPr>
          <p:cNvPr id="2" name="Otsikko 1">
            <a:extLst>
              <a:ext uri="{FF2B5EF4-FFF2-40B4-BE49-F238E27FC236}">
                <a16:creationId xmlns:a16="http://schemas.microsoft.com/office/drawing/2014/main" id="{67CD20C7-8A32-4DB7-94DC-754E537F1B51}"/>
              </a:ext>
            </a:extLst>
          </p:cNvPr>
          <p:cNvSpPr>
            <a:spLocks noGrp="1"/>
          </p:cNvSpPr>
          <p:nvPr>
            <p:ph type="title"/>
          </p:nvPr>
        </p:nvSpPr>
        <p:spPr>
          <a:xfrm>
            <a:off x="467544" y="360000"/>
            <a:ext cx="7128792" cy="1129348"/>
          </a:xfrm>
        </p:spPr>
        <p:txBody>
          <a:bodyPr/>
          <a:lstStyle/>
          <a:p>
            <a:r>
              <a:rPr lang="fi-FI" dirty="0"/>
              <a:t>PDF/UA?</a:t>
            </a:r>
          </a:p>
        </p:txBody>
      </p:sp>
      <p:sp>
        <p:nvSpPr>
          <p:cNvPr id="3" name="Sisällön paikkamerkki 2">
            <a:extLst>
              <a:ext uri="{FF2B5EF4-FFF2-40B4-BE49-F238E27FC236}">
                <a16:creationId xmlns:a16="http://schemas.microsoft.com/office/drawing/2014/main" id="{3E47361D-1BCC-474F-BC67-F33992881CE2}"/>
              </a:ext>
            </a:extLst>
          </p:cNvPr>
          <p:cNvSpPr>
            <a:spLocks noGrp="1"/>
          </p:cNvSpPr>
          <p:nvPr>
            <p:ph idx="1"/>
          </p:nvPr>
        </p:nvSpPr>
        <p:spPr>
          <a:xfrm>
            <a:off x="467544" y="1489348"/>
            <a:ext cx="8208912" cy="3816424"/>
          </a:xfrm>
        </p:spPr>
        <p:txBody>
          <a:bodyPr/>
          <a:lstStyle/>
          <a:p>
            <a:r>
              <a:rPr lang="fi-FI" dirty="0"/>
              <a:t>ISO-standardi 14289-1 eli PDF/UA (Universal Accessibility)</a:t>
            </a:r>
          </a:p>
          <a:p>
            <a:r>
              <a:rPr lang="fi-FI" dirty="0"/>
              <a:t>Pohjautuu WCAG 2.0 –kriteereihin</a:t>
            </a:r>
          </a:p>
          <a:p>
            <a:r>
              <a:rPr lang="fi-FI" dirty="0"/>
              <a:t>Saavutettavuusdirektiivi EI edellytä PDF/</a:t>
            </a:r>
            <a:r>
              <a:rPr lang="fi-FI" dirty="0" err="1"/>
              <a:t>UA:n</a:t>
            </a:r>
            <a:r>
              <a:rPr lang="fi-FI" dirty="0"/>
              <a:t> noudattamista eli standardin mukaisuutta ei tarvitse tarkistaa.</a:t>
            </a:r>
          </a:p>
          <a:p>
            <a:r>
              <a:rPr lang="fi-FI" dirty="0"/>
              <a:t>Ilmainen ladattava ohjelma </a:t>
            </a:r>
            <a:r>
              <a:rPr lang="fi-FI" dirty="0">
                <a:hlinkClick r:id="rId3"/>
              </a:rPr>
              <a:t>Pdf Accessibility </a:t>
            </a:r>
            <a:r>
              <a:rPr lang="fi-FI" dirty="0" err="1">
                <a:hlinkClick r:id="rId3"/>
              </a:rPr>
              <a:t>Checker</a:t>
            </a:r>
            <a:r>
              <a:rPr lang="fi-FI" dirty="0">
                <a:hlinkClick r:id="rId3"/>
              </a:rPr>
              <a:t> (PAC 3)</a:t>
            </a:r>
            <a:endParaRPr lang="fi-FI" dirty="0"/>
          </a:p>
          <a:p>
            <a:r>
              <a:rPr lang="fi-FI" dirty="0"/>
              <a:t>Adoben sivulla tietoa </a:t>
            </a:r>
            <a:r>
              <a:rPr lang="fi-FI" dirty="0">
                <a:hlinkClick r:id="rId4"/>
              </a:rPr>
              <a:t>WCAG-ohjeiden ja PDF/</a:t>
            </a:r>
            <a:r>
              <a:rPr lang="fi-FI" dirty="0" err="1">
                <a:hlinkClick r:id="rId4"/>
              </a:rPr>
              <a:t>UA:n</a:t>
            </a:r>
            <a:r>
              <a:rPr lang="fi-FI" dirty="0">
                <a:hlinkClick r:id="rId4"/>
              </a:rPr>
              <a:t> yhtäläisyyksistä</a:t>
            </a:r>
            <a:endParaRPr lang="fi-FI" dirty="0"/>
          </a:p>
          <a:p>
            <a:endParaRPr lang="fi-FI" dirty="0"/>
          </a:p>
        </p:txBody>
      </p:sp>
    </p:spTree>
    <p:extLst>
      <p:ext uri="{BB962C8B-B14F-4D97-AF65-F5344CB8AC3E}">
        <p14:creationId xmlns:p14="http://schemas.microsoft.com/office/powerpoint/2010/main" val="305468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2776820-91DA-44A8-AF7F-581DA939A98C}"/>
              </a:ext>
            </a:extLst>
          </p:cNvPr>
          <p:cNvSpPr>
            <a:spLocks noGrp="1"/>
          </p:cNvSpPr>
          <p:nvPr>
            <p:ph type="sldNum" sz="quarter" idx="12"/>
          </p:nvPr>
        </p:nvSpPr>
        <p:spPr/>
        <p:txBody>
          <a:bodyPr/>
          <a:lstStyle/>
          <a:p>
            <a:fld id="{87BBD890-9714-47BC-B6FE-73CFFC699143}" type="slidenum">
              <a:rPr lang="fi-FI" smtClean="0"/>
              <a:pPr/>
              <a:t>49</a:t>
            </a:fld>
            <a:endParaRPr lang="fi-FI" dirty="0"/>
          </a:p>
        </p:txBody>
      </p:sp>
      <p:sp>
        <p:nvSpPr>
          <p:cNvPr id="2" name="Otsikko 1">
            <a:extLst>
              <a:ext uri="{FF2B5EF4-FFF2-40B4-BE49-F238E27FC236}">
                <a16:creationId xmlns:a16="http://schemas.microsoft.com/office/drawing/2014/main" id="{8250D298-B3D2-47A0-833F-EC6FBF0557D5}"/>
              </a:ext>
            </a:extLst>
          </p:cNvPr>
          <p:cNvSpPr>
            <a:spLocks noGrp="1"/>
          </p:cNvSpPr>
          <p:nvPr>
            <p:ph type="title"/>
          </p:nvPr>
        </p:nvSpPr>
        <p:spPr>
          <a:xfrm>
            <a:off x="467544" y="360000"/>
            <a:ext cx="7128792" cy="913324"/>
          </a:xfrm>
        </p:spPr>
        <p:txBody>
          <a:bodyPr/>
          <a:lstStyle/>
          <a:p>
            <a:r>
              <a:rPr lang="fi-FI" dirty="0"/>
              <a:t>Saavutettava pdf-tiedosto</a:t>
            </a:r>
          </a:p>
        </p:txBody>
      </p:sp>
      <p:sp>
        <p:nvSpPr>
          <p:cNvPr id="3" name="Sisällön paikkamerkki 2">
            <a:extLst>
              <a:ext uri="{FF2B5EF4-FFF2-40B4-BE49-F238E27FC236}">
                <a16:creationId xmlns:a16="http://schemas.microsoft.com/office/drawing/2014/main" id="{6C49BD8F-98F4-40D6-8061-C2174B254B0F}"/>
              </a:ext>
            </a:extLst>
          </p:cNvPr>
          <p:cNvSpPr>
            <a:spLocks noGrp="1"/>
          </p:cNvSpPr>
          <p:nvPr>
            <p:ph idx="1"/>
          </p:nvPr>
        </p:nvSpPr>
        <p:spPr>
          <a:xfrm>
            <a:off x="467544" y="1345332"/>
            <a:ext cx="8208912" cy="3960440"/>
          </a:xfrm>
        </p:spPr>
        <p:txBody>
          <a:bodyPr>
            <a:normAutofit lnSpcReduction="10000"/>
          </a:bodyPr>
          <a:lstStyle/>
          <a:p>
            <a:r>
              <a:rPr lang="fi-FI" dirty="0"/>
              <a:t>On koodattu PDF eli rakenteet (otsikot, kappaleet, listat, taulukot ym.) on merkattu tunnisteilla.</a:t>
            </a:r>
          </a:p>
          <a:p>
            <a:r>
              <a:rPr lang="fi-FI" dirty="0"/>
              <a:t>Sisällön lukemisjärjestys on määritelty.</a:t>
            </a:r>
          </a:p>
          <a:p>
            <a:r>
              <a:rPr lang="fi-FI" dirty="0"/>
              <a:t>Kuvilla on tekstivastineet eli kuvien olennainen sisältö on selostettu ns. alt-tekstinä.</a:t>
            </a:r>
          </a:p>
          <a:p>
            <a:r>
              <a:rPr lang="fi-FI" dirty="0"/>
              <a:t>Pääkieli on määritetty.</a:t>
            </a:r>
          </a:p>
          <a:p>
            <a:r>
              <a:rPr lang="fi-FI" dirty="0"/>
              <a:t>Ominaisuuksissa on määritelty dokumentin otsikko.</a:t>
            </a:r>
          </a:p>
          <a:p>
            <a:r>
              <a:rPr lang="fi-FI" dirty="0"/>
              <a:t>Tekstin ja taustan välillä on riittävä sävykontrasti.</a:t>
            </a:r>
          </a:p>
          <a:p>
            <a:r>
              <a:rPr lang="fi-FI" dirty="0"/>
              <a:t>Lomakekentät on merkattu tunnisteiden avulla, kentissä on vihjeteksti ja kentistä toiseen pystyy siirtymään ilman hiirtä.</a:t>
            </a:r>
          </a:p>
          <a:p>
            <a:r>
              <a:rPr lang="fi-FI" dirty="0"/>
              <a:t>Pitkässä dokumentissa on kirjanmerkit. </a:t>
            </a:r>
          </a:p>
          <a:p>
            <a:r>
              <a:rPr lang="fi-FI" dirty="0"/>
              <a:t>Tiedostossa on käytetty helposti luettavaa fonttia.</a:t>
            </a:r>
          </a:p>
          <a:p>
            <a:pPr marL="0" indent="0">
              <a:buNone/>
            </a:pPr>
            <a:endParaRPr lang="fi-FI" dirty="0"/>
          </a:p>
          <a:p>
            <a:endParaRPr lang="fi-FI" dirty="0"/>
          </a:p>
        </p:txBody>
      </p:sp>
    </p:spTree>
    <p:extLst>
      <p:ext uri="{BB962C8B-B14F-4D97-AF65-F5344CB8AC3E}">
        <p14:creationId xmlns:p14="http://schemas.microsoft.com/office/powerpoint/2010/main" val="152508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8411886-46EB-490B-B08D-E8494D2181DB}"/>
              </a:ext>
            </a:extLst>
          </p:cNvPr>
          <p:cNvSpPr>
            <a:spLocks noGrp="1"/>
          </p:cNvSpPr>
          <p:nvPr>
            <p:ph type="sldNum" sz="quarter" idx="12"/>
          </p:nvPr>
        </p:nvSpPr>
        <p:spPr/>
        <p:txBody>
          <a:bodyPr/>
          <a:lstStyle/>
          <a:p>
            <a:fld id="{87BBD890-9714-47BC-B6FE-73CFFC699143}" type="slidenum">
              <a:rPr lang="fi-FI" smtClean="0"/>
              <a:pPr/>
              <a:t>5</a:t>
            </a:fld>
            <a:endParaRPr lang="fi-FI" dirty="0"/>
          </a:p>
        </p:txBody>
      </p:sp>
      <p:sp>
        <p:nvSpPr>
          <p:cNvPr id="2" name="Otsikko 1">
            <a:extLst>
              <a:ext uri="{FF2B5EF4-FFF2-40B4-BE49-F238E27FC236}">
                <a16:creationId xmlns:a16="http://schemas.microsoft.com/office/drawing/2014/main" id="{2E12B1F1-2C86-4912-BC0D-E6DA6794CB89}"/>
              </a:ext>
            </a:extLst>
          </p:cNvPr>
          <p:cNvSpPr>
            <a:spLocks noGrp="1"/>
          </p:cNvSpPr>
          <p:nvPr>
            <p:ph type="title"/>
          </p:nvPr>
        </p:nvSpPr>
        <p:spPr>
          <a:xfrm>
            <a:off x="467544" y="360000"/>
            <a:ext cx="7128792" cy="913324"/>
          </a:xfrm>
        </p:spPr>
        <p:txBody>
          <a:bodyPr/>
          <a:lstStyle/>
          <a:p>
            <a:r>
              <a:rPr lang="fi-FI" dirty="0"/>
              <a:t>Laki edellyttää</a:t>
            </a:r>
          </a:p>
        </p:txBody>
      </p:sp>
      <p:sp>
        <p:nvSpPr>
          <p:cNvPr id="3" name="Sisällön paikkamerkki 2">
            <a:extLst>
              <a:ext uri="{FF2B5EF4-FFF2-40B4-BE49-F238E27FC236}">
                <a16:creationId xmlns:a16="http://schemas.microsoft.com/office/drawing/2014/main" id="{AA93C064-4F7D-458F-9906-B64593B5EFE3}"/>
              </a:ext>
            </a:extLst>
          </p:cNvPr>
          <p:cNvSpPr>
            <a:spLocks noGrp="1"/>
          </p:cNvSpPr>
          <p:nvPr>
            <p:ph idx="1"/>
          </p:nvPr>
        </p:nvSpPr>
        <p:spPr>
          <a:xfrm>
            <a:off x="467544" y="1273323"/>
            <a:ext cx="8208912" cy="3600401"/>
          </a:xfrm>
        </p:spPr>
        <p:txBody>
          <a:bodyPr>
            <a:normAutofit/>
          </a:bodyPr>
          <a:lstStyle/>
          <a:p>
            <a:r>
              <a:rPr lang="fi-FI" sz="2400" b="1" dirty="0"/>
              <a:t>Kaikki 23.9.2018 tai sen jälkeen</a:t>
            </a:r>
            <a:r>
              <a:rPr lang="fi-FI" sz="2400" dirty="0"/>
              <a:t> julkaistut asiakirjojen tiedostot pitää tehdä saavutettaviksi </a:t>
            </a:r>
            <a:r>
              <a:rPr lang="fi-FI" sz="2400" b="1" dirty="0"/>
              <a:t>viimeistään 23.9.2020</a:t>
            </a:r>
            <a:r>
              <a:rPr lang="fi-FI" sz="2400" dirty="0"/>
              <a:t> eli samaan aikaan kuin koko verkkopalvelu, jos verkkopalvelu on julkaistu ennen 23.9.2018.</a:t>
            </a:r>
          </a:p>
          <a:p>
            <a:pPr lvl="1"/>
            <a:r>
              <a:rPr lang="fi-FI" sz="2400" dirty="0"/>
              <a:t>Jos verkkopalvelu on julkaistu 23.9.2018 jälkeen, tiedostojen pitää olla saavutettavia 23.9.2019 alkaen.</a:t>
            </a:r>
          </a:p>
        </p:txBody>
      </p:sp>
    </p:spTree>
    <p:extLst>
      <p:ext uri="{BB962C8B-B14F-4D97-AF65-F5344CB8AC3E}">
        <p14:creationId xmlns:p14="http://schemas.microsoft.com/office/powerpoint/2010/main" val="404199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A8BE4824-27AD-4BBE-9718-AC1D09956215}"/>
              </a:ext>
            </a:extLst>
          </p:cNvPr>
          <p:cNvSpPr>
            <a:spLocks noGrp="1"/>
          </p:cNvSpPr>
          <p:nvPr>
            <p:ph type="sldNum" sz="quarter" idx="12"/>
          </p:nvPr>
        </p:nvSpPr>
        <p:spPr/>
        <p:txBody>
          <a:bodyPr/>
          <a:lstStyle/>
          <a:p>
            <a:fld id="{87BBD890-9714-47BC-B6FE-73CFFC699143}" type="slidenum">
              <a:rPr lang="fi-FI" smtClean="0"/>
              <a:pPr/>
              <a:t>50</a:t>
            </a:fld>
            <a:endParaRPr lang="fi-FI" dirty="0"/>
          </a:p>
        </p:txBody>
      </p:sp>
      <p:sp>
        <p:nvSpPr>
          <p:cNvPr id="2" name="Otsikko 1">
            <a:extLst>
              <a:ext uri="{FF2B5EF4-FFF2-40B4-BE49-F238E27FC236}">
                <a16:creationId xmlns:a16="http://schemas.microsoft.com/office/drawing/2014/main" id="{E7A94F54-EEBE-43AD-85A0-613E45E7D8CE}"/>
              </a:ext>
            </a:extLst>
          </p:cNvPr>
          <p:cNvSpPr>
            <a:spLocks noGrp="1"/>
          </p:cNvSpPr>
          <p:nvPr>
            <p:ph type="title"/>
          </p:nvPr>
        </p:nvSpPr>
        <p:spPr>
          <a:xfrm>
            <a:off x="467544" y="360000"/>
            <a:ext cx="7128792" cy="985332"/>
          </a:xfrm>
        </p:spPr>
        <p:txBody>
          <a:bodyPr/>
          <a:lstStyle/>
          <a:p>
            <a:r>
              <a:rPr lang="fi-FI" dirty="0"/>
              <a:t>Pdf vai jokin muu?</a:t>
            </a:r>
          </a:p>
        </p:txBody>
      </p:sp>
      <p:sp>
        <p:nvSpPr>
          <p:cNvPr id="3" name="Sisällön paikkamerkki 2">
            <a:extLst>
              <a:ext uri="{FF2B5EF4-FFF2-40B4-BE49-F238E27FC236}">
                <a16:creationId xmlns:a16="http://schemas.microsoft.com/office/drawing/2014/main" id="{842D7BF6-14BF-49A0-B354-E172620DFD74}"/>
              </a:ext>
            </a:extLst>
          </p:cNvPr>
          <p:cNvSpPr>
            <a:spLocks noGrp="1"/>
          </p:cNvSpPr>
          <p:nvPr>
            <p:ph idx="1"/>
          </p:nvPr>
        </p:nvSpPr>
        <p:spPr>
          <a:xfrm>
            <a:off x="467544" y="1489348"/>
            <a:ext cx="8208912" cy="3816424"/>
          </a:xfrm>
        </p:spPr>
        <p:txBody>
          <a:bodyPr>
            <a:normAutofit/>
          </a:bodyPr>
          <a:lstStyle/>
          <a:p>
            <a:r>
              <a:rPr lang="fi-FI" dirty="0"/>
              <a:t>Pdf on </a:t>
            </a:r>
          </a:p>
          <a:p>
            <a:pPr lvl="1"/>
            <a:r>
              <a:rPr lang="fi-FI" dirty="0"/>
              <a:t>tarkoitettu ensisijaisesti tiedostojen siirtoon ja tulostamiseen</a:t>
            </a:r>
          </a:p>
          <a:p>
            <a:pPr lvl="1"/>
            <a:r>
              <a:rPr lang="fi-FI" dirty="0"/>
              <a:t>hankalasti luettavissa mobiililaitteissa</a:t>
            </a:r>
          </a:p>
          <a:p>
            <a:r>
              <a:rPr lang="fi-FI" dirty="0"/>
              <a:t>Saavutettavuuden kannalta parempi sähköinen julkaisuformaatti olisi EPUB 3.</a:t>
            </a:r>
          </a:p>
          <a:p>
            <a:pPr lvl="1"/>
            <a:r>
              <a:rPr lang="fi-FI" dirty="0"/>
              <a:t>Lukija voi mukauttaa dokumentin ulkoasua itselleen sopivaksi.</a:t>
            </a:r>
          </a:p>
        </p:txBody>
      </p:sp>
    </p:spTree>
    <p:extLst>
      <p:ext uri="{BB962C8B-B14F-4D97-AF65-F5344CB8AC3E}">
        <p14:creationId xmlns:p14="http://schemas.microsoft.com/office/powerpoint/2010/main" val="190827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1A54340F-0CA4-45AF-AD34-59E82ABDEDCD}"/>
              </a:ext>
            </a:extLst>
          </p:cNvPr>
          <p:cNvSpPr>
            <a:spLocks noGrp="1"/>
          </p:cNvSpPr>
          <p:nvPr>
            <p:ph type="sldNum" sz="quarter" idx="12"/>
          </p:nvPr>
        </p:nvSpPr>
        <p:spPr/>
        <p:txBody>
          <a:bodyPr/>
          <a:lstStyle/>
          <a:p>
            <a:fld id="{87BBD890-9714-47BC-B6FE-73CFFC699143}" type="slidenum">
              <a:rPr lang="fi-FI" smtClean="0"/>
              <a:pPr/>
              <a:t>51</a:t>
            </a:fld>
            <a:endParaRPr lang="fi-FI" dirty="0"/>
          </a:p>
        </p:txBody>
      </p:sp>
      <p:sp>
        <p:nvSpPr>
          <p:cNvPr id="2" name="Otsikko 1">
            <a:extLst>
              <a:ext uri="{FF2B5EF4-FFF2-40B4-BE49-F238E27FC236}">
                <a16:creationId xmlns:a16="http://schemas.microsoft.com/office/drawing/2014/main" id="{FC737B38-9B21-4BE9-A288-35A171C5A124}"/>
              </a:ext>
            </a:extLst>
          </p:cNvPr>
          <p:cNvSpPr>
            <a:spLocks noGrp="1"/>
          </p:cNvSpPr>
          <p:nvPr>
            <p:ph type="title"/>
          </p:nvPr>
        </p:nvSpPr>
        <p:spPr>
          <a:xfrm>
            <a:off x="457382" y="393312"/>
            <a:ext cx="7128792" cy="1024028"/>
          </a:xfrm>
        </p:spPr>
        <p:txBody>
          <a:bodyPr/>
          <a:lstStyle/>
          <a:p>
            <a:r>
              <a:rPr lang="fi-FI" dirty="0"/>
              <a:t>Paperilta vai näytöltä?</a:t>
            </a:r>
          </a:p>
        </p:txBody>
      </p:sp>
      <p:pic>
        <p:nvPicPr>
          <p:cNvPr id="6" name="Sisällön paikkamerkki 5" descr="Vanha nainen lukee painettua kirjaa pöydän ääressä. Pöydällä palaa kynttilä.">
            <a:extLst>
              <a:ext uri="{FF2B5EF4-FFF2-40B4-BE49-F238E27FC236}">
                <a16:creationId xmlns:a16="http://schemas.microsoft.com/office/drawing/2014/main" id="{5181C9CD-6B65-4394-AD9C-588D9E5BCA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273324"/>
            <a:ext cx="2376264" cy="3553293"/>
          </a:xfrm>
        </p:spPr>
      </p:pic>
      <p:sp>
        <p:nvSpPr>
          <p:cNvPr id="8" name="Tekstiruutu 7">
            <a:extLst>
              <a:ext uri="{FF2B5EF4-FFF2-40B4-BE49-F238E27FC236}">
                <a16:creationId xmlns:a16="http://schemas.microsoft.com/office/drawing/2014/main" id="{06380254-4CD6-4B2C-9334-618C0AFBF587}"/>
              </a:ext>
            </a:extLst>
          </p:cNvPr>
          <p:cNvSpPr txBox="1"/>
          <p:nvPr/>
        </p:nvSpPr>
        <p:spPr>
          <a:xfrm>
            <a:off x="1000896" y="4909627"/>
            <a:ext cx="2894209" cy="461665"/>
          </a:xfrm>
          <a:prstGeom prst="rect">
            <a:avLst/>
          </a:prstGeom>
          <a:noFill/>
        </p:spPr>
        <p:txBody>
          <a:bodyPr wrap="square" rtlCol="0">
            <a:spAutoFit/>
          </a:bodyPr>
          <a:lstStyle/>
          <a:p>
            <a:r>
              <a:rPr lang="fi-FI" sz="1200" dirty="0"/>
              <a:t>Kuva: Pietinen, 1932. Museovirasto</a:t>
            </a:r>
            <a:br>
              <a:rPr lang="fi-FI" sz="1200" dirty="0"/>
            </a:br>
            <a:r>
              <a:rPr lang="fi-FI" sz="1200" dirty="0"/>
              <a:t>CC BY 4.0</a:t>
            </a:r>
          </a:p>
        </p:txBody>
      </p:sp>
      <p:sp>
        <p:nvSpPr>
          <p:cNvPr id="9" name="Tekstiruutu 8">
            <a:extLst>
              <a:ext uri="{FF2B5EF4-FFF2-40B4-BE49-F238E27FC236}">
                <a16:creationId xmlns:a16="http://schemas.microsoft.com/office/drawing/2014/main" id="{5366F182-0FAE-4A9F-8D8B-4DA7F7FC8A06}"/>
              </a:ext>
            </a:extLst>
          </p:cNvPr>
          <p:cNvSpPr txBox="1"/>
          <p:nvPr/>
        </p:nvSpPr>
        <p:spPr>
          <a:xfrm>
            <a:off x="4510728" y="4479458"/>
            <a:ext cx="2275751" cy="276999"/>
          </a:xfrm>
          <a:prstGeom prst="rect">
            <a:avLst/>
          </a:prstGeom>
          <a:noFill/>
        </p:spPr>
        <p:txBody>
          <a:bodyPr wrap="none" rtlCol="0">
            <a:spAutoFit/>
          </a:bodyPr>
          <a:lstStyle/>
          <a:p>
            <a:r>
              <a:rPr lang="en-US" sz="1200" dirty="0"/>
              <a:t>Photo by </a:t>
            </a:r>
            <a:r>
              <a:rPr lang="en-US" sz="1200" dirty="0" err="1">
                <a:hlinkClick r:id="rId3"/>
              </a:rPr>
              <a:t>rawpixel</a:t>
            </a:r>
            <a:r>
              <a:rPr lang="en-US" sz="1200" dirty="0"/>
              <a:t> on </a:t>
            </a:r>
            <a:r>
              <a:rPr lang="en-US" sz="1200" dirty="0" err="1">
                <a:hlinkClick r:id="rId4"/>
              </a:rPr>
              <a:t>Unsplash</a:t>
            </a:r>
            <a:endParaRPr lang="fi-FI" sz="1200" dirty="0"/>
          </a:p>
        </p:txBody>
      </p:sp>
      <p:pic>
        <p:nvPicPr>
          <p:cNvPr id="11" name="Kuva 10" descr="Nainen lukee tablettitietokoneelta kaavioita sisältävää tiedostoa.">
            <a:extLst>
              <a:ext uri="{FF2B5EF4-FFF2-40B4-BE49-F238E27FC236}">
                <a16:creationId xmlns:a16="http://schemas.microsoft.com/office/drawing/2014/main" id="{9B7F93A4-8620-4084-B37E-D684812858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5311" y="1685624"/>
            <a:ext cx="3050863" cy="2728692"/>
          </a:xfrm>
          <a:prstGeom prst="rect">
            <a:avLst/>
          </a:prstGeom>
        </p:spPr>
      </p:pic>
    </p:spTree>
    <p:extLst>
      <p:ext uri="{BB962C8B-B14F-4D97-AF65-F5344CB8AC3E}">
        <p14:creationId xmlns:p14="http://schemas.microsoft.com/office/powerpoint/2010/main" val="419931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FBA28D8F-9078-4A8D-A1F8-FED27D624688}"/>
              </a:ext>
            </a:extLst>
          </p:cNvPr>
          <p:cNvSpPr>
            <a:spLocks noGrp="1"/>
          </p:cNvSpPr>
          <p:nvPr>
            <p:ph type="sldNum" sz="quarter" idx="12"/>
          </p:nvPr>
        </p:nvSpPr>
        <p:spPr/>
        <p:txBody>
          <a:bodyPr/>
          <a:lstStyle/>
          <a:p>
            <a:pPr algn="r"/>
            <a:fld id="{87BBD890-9714-47BC-B6FE-73CFFC699143}" type="slidenum">
              <a:rPr lang="fi-FI" smtClean="0"/>
              <a:pPr algn="r"/>
              <a:t>52</a:t>
            </a:fld>
            <a:endParaRPr lang="fi-FI" dirty="0"/>
          </a:p>
        </p:txBody>
      </p:sp>
      <p:sp>
        <p:nvSpPr>
          <p:cNvPr id="2" name="Otsikko 1">
            <a:extLst>
              <a:ext uri="{FF2B5EF4-FFF2-40B4-BE49-F238E27FC236}">
                <a16:creationId xmlns:a16="http://schemas.microsoft.com/office/drawing/2014/main" id="{F39A6838-F109-4DC2-8E0C-E9407C406EF1}"/>
              </a:ext>
            </a:extLst>
          </p:cNvPr>
          <p:cNvSpPr>
            <a:spLocks noGrp="1"/>
          </p:cNvSpPr>
          <p:nvPr>
            <p:ph type="ctrTitle"/>
          </p:nvPr>
        </p:nvSpPr>
        <p:spPr>
          <a:xfrm>
            <a:off x="539552" y="1921396"/>
            <a:ext cx="7772400" cy="2232248"/>
          </a:xfrm>
        </p:spPr>
        <p:txBody>
          <a:bodyPr/>
          <a:lstStyle/>
          <a:p>
            <a:r>
              <a:rPr lang="fi-FI" dirty="0"/>
              <a:t>Word-tiedostojen muuntaminen pdf-muotoon</a:t>
            </a:r>
            <a:br>
              <a:rPr lang="fi-FI" dirty="0"/>
            </a:br>
            <a:endParaRPr lang="fi-FI" dirty="0"/>
          </a:p>
        </p:txBody>
      </p:sp>
    </p:spTree>
    <p:extLst>
      <p:ext uri="{BB962C8B-B14F-4D97-AF65-F5344CB8AC3E}">
        <p14:creationId xmlns:p14="http://schemas.microsoft.com/office/powerpoint/2010/main" val="289463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E6098FBF-F319-4B50-9B39-38E4D63C7404}"/>
              </a:ext>
            </a:extLst>
          </p:cNvPr>
          <p:cNvSpPr>
            <a:spLocks noGrp="1"/>
          </p:cNvSpPr>
          <p:nvPr>
            <p:ph type="sldNum" sz="quarter" idx="12"/>
          </p:nvPr>
        </p:nvSpPr>
        <p:spPr/>
        <p:txBody>
          <a:bodyPr/>
          <a:lstStyle/>
          <a:p>
            <a:fld id="{87BBD890-9714-47BC-B6FE-73CFFC699143}" type="slidenum">
              <a:rPr lang="fi-FI" smtClean="0"/>
              <a:pPr/>
              <a:t>53</a:t>
            </a:fld>
            <a:endParaRPr lang="fi-FI" dirty="0"/>
          </a:p>
        </p:txBody>
      </p:sp>
      <p:sp>
        <p:nvSpPr>
          <p:cNvPr id="2" name="Otsikko 1">
            <a:extLst>
              <a:ext uri="{FF2B5EF4-FFF2-40B4-BE49-F238E27FC236}">
                <a16:creationId xmlns:a16="http://schemas.microsoft.com/office/drawing/2014/main" id="{359870F3-F26A-45FE-A690-62EBC0C751D6}"/>
              </a:ext>
            </a:extLst>
          </p:cNvPr>
          <p:cNvSpPr>
            <a:spLocks noGrp="1"/>
          </p:cNvSpPr>
          <p:nvPr>
            <p:ph type="title"/>
          </p:nvPr>
        </p:nvSpPr>
        <p:spPr>
          <a:xfrm>
            <a:off x="467544" y="360000"/>
            <a:ext cx="7128792" cy="841316"/>
          </a:xfrm>
        </p:spPr>
        <p:txBody>
          <a:bodyPr/>
          <a:lstStyle/>
          <a:p>
            <a:r>
              <a:rPr lang="fi-FI" dirty="0"/>
              <a:t>Pdf Word-asiakirjasta</a:t>
            </a:r>
            <a:endParaRPr lang="fi-FI" sz="2400" dirty="0"/>
          </a:p>
        </p:txBody>
      </p:sp>
      <p:sp>
        <p:nvSpPr>
          <p:cNvPr id="3" name="Sisällön paikkamerkki 2">
            <a:extLst>
              <a:ext uri="{FF2B5EF4-FFF2-40B4-BE49-F238E27FC236}">
                <a16:creationId xmlns:a16="http://schemas.microsoft.com/office/drawing/2014/main" id="{B682A49F-5375-4BC6-B1CA-EE5EB54AA983}"/>
              </a:ext>
            </a:extLst>
          </p:cNvPr>
          <p:cNvSpPr>
            <a:spLocks noGrp="1"/>
          </p:cNvSpPr>
          <p:nvPr>
            <p:ph idx="1"/>
          </p:nvPr>
        </p:nvSpPr>
        <p:spPr>
          <a:xfrm>
            <a:off x="467544" y="1210217"/>
            <a:ext cx="5040560" cy="3769302"/>
          </a:xfrm>
        </p:spPr>
        <p:txBody>
          <a:bodyPr>
            <a:normAutofit/>
          </a:bodyPr>
          <a:lstStyle/>
          <a:p>
            <a:r>
              <a:rPr lang="fi-FI" dirty="0"/>
              <a:t>Tarkista ensin Word-dokumentin helppokäyttöisyys.</a:t>
            </a:r>
          </a:p>
          <a:p>
            <a:r>
              <a:rPr lang="fi-FI" dirty="0"/>
              <a:t>Muunna Word pdf-muotoon (Tiedosto &gt;) Vie-toiminnolla Luo PDF- tai XPS-tiedosto</a:t>
            </a:r>
          </a:p>
          <a:p>
            <a:r>
              <a:rPr lang="fi-FI" dirty="0"/>
              <a:t>Ennen kuin painat Julkaise, valitse Asetukset…</a:t>
            </a:r>
          </a:p>
          <a:p>
            <a:r>
              <a:rPr lang="fi-FI" dirty="0"/>
              <a:t>Valitse Asiakirjan rakenteen tunnisteet helppokäyttötoimintoa varten</a:t>
            </a:r>
          </a:p>
          <a:p>
            <a:r>
              <a:rPr lang="fi-FI" dirty="0"/>
              <a:t>ÄLÄ käytä toimintoa Tulosta pdf!</a:t>
            </a:r>
          </a:p>
          <a:p>
            <a:endParaRPr lang="fi-FI" dirty="0"/>
          </a:p>
        </p:txBody>
      </p:sp>
      <p:pic>
        <p:nvPicPr>
          <p:cNvPr id="6" name="Kuva 5">
            <a:extLst>
              <a:ext uri="{FF2B5EF4-FFF2-40B4-BE49-F238E27FC236}">
                <a16:creationId xmlns:a16="http://schemas.microsoft.com/office/drawing/2014/main" id="{77653D91-9D0B-4C60-B0E4-C2048E2AF2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129" y="1186012"/>
            <a:ext cx="3124471" cy="4374259"/>
          </a:xfrm>
          <a:prstGeom prst="rect">
            <a:avLst/>
          </a:prstGeom>
        </p:spPr>
      </p:pic>
      <p:sp>
        <p:nvSpPr>
          <p:cNvPr id="7" name="Suorakulmio: Pyöristetyt kulmat 6">
            <a:extLst>
              <a:ext uri="{FF2B5EF4-FFF2-40B4-BE49-F238E27FC236}">
                <a16:creationId xmlns:a16="http://schemas.microsoft.com/office/drawing/2014/main" id="{53F8DAE3-C525-4791-B4EE-020C679AAC2D}"/>
              </a:ext>
              <a:ext uri="{C183D7F6-B498-43B3-948B-1728B52AA6E4}">
                <adec:decorative xmlns:adec="http://schemas.microsoft.com/office/drawing/2017/decorative" val="1"/>
              </a:ext>
            </a:extLst>
          </p:cNvPr>
          <p:cNvSpPr/>
          <p:nvPr/>
        </p:nvSpPr>
        <p:spPr>
          <a:xfrm>
            <a:off x="5705129" y="4153644"/>
            <a:ext cx="3124471"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2158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19A2EF16-615F-4FA9-9DCE-28955B5741B2}"/>
              </a:ext>
            </a:extLst>
          </p:cNvPr>
          <p:cNvSpPr>
            <a:spLocks noGrp="1"/>
          </p:cNvSpPr>
          <p:nvPr>
            <p:ph type="sldNum" sz="quarter" idx="12"/>
          </p:nvPr>
        </p:nvSpPr>
        <p:spPr/>
        <p:txBody>
          <a:bodyPr/>
          <a:lstStyle/>
          <a:p>
            <a:pPr algn="r"/>
            <a:fld id="{87BBD890-9714-47BC-B6FE-73CFFC699143}" type="slidenum">
              <a:rPr lang="fi-FI" smtClean="0"/>
              <a:pPr algn="r"/>
              <a:t>54</a:t>
            </a:fld>
            <a:endParaRPr lang="fi-FI" dirty="0"/>
          </a:p>
        </p:txBody>
      </p:sp>
      <p:sp>
        <p:nvSpPr>
          <p:cNvPr id="2" name="Otsikko 1">
            <a:extLst>
              <a:ext uri="{FF2B5EF4-FFF2-40B4-BE49-F238E27FC236}">
                <a16:creationId xmlns:a16="http://schemas.microsoft.com/office/drawing/2014/main" id="{8DF2E87F-24B0-4BC5-8545-3B42B65F70D4}"/>
              </a:ext>
            </a:extLst>
          </p:cNvPr>
          <p:cNvSpPr>
            <a:spLocks noGrp="1"/>
          </p:cNvSpPr>
          <p:nvPr>
            <p:ph type="ctrTitle"/>
          </p:nvPr>
        </p:nvSpPr>
        <p:spPr>
          <a:xfrm>
            <a:off x="395536" y="1777380"/>
            <a:ext cx="7772400" cy="1562199"/>
          </a:xfrm>
        </p:spPr>
        <p:txBody>
          <a:bodyPr/>
          <a:lstStyle/>
          <a:p>
            <a:r>
              <a:rPr lang="fi-FI" dirty="0"/>
              <a:t>Adobe Acrobat </a:t>
            </a:r>
            <a:r>
              <a:rPr lang="fi-FI" dirty="0" err="1"/>
              <a:t>Pron</a:t>
            </a:r>
            <a:r>
              <a:rPr lang="fi-FI" dirty="0"/>
              <a:t> tarkistustyökalu</a:t>
            </a:r>
          </a:p>
        </p:txBody>
      </p:sp>
    </p:spTree>
    <p:extLst>
      <p:ext uri="{BB962C8B-B14F-4D97-AF65-F5344CB8AC3E}">
        <p14:creationId xmlns:p14="http://schemas.microsoft.com/office/powerpoint/2010/main" val="114036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E6098FBF-F319-4B50-9B39-38E4D63C7404}"/>
              </a:ext>
            </a:extLst>
          </p:cNvPr>
          <p:cNvSpPr>
            <a:spLocks noGrp="1"/>
          </p:cNvSpPr>
          <p:nvPr>
            <p:ph type="sldNum" sz="quarter" idx="12"/>
          </p:nvPr>
        </p:nvSpPr>
        <p:spPr/>
        <p:txBody>
          <a:bodyPr/>
          <a:lstStyle/>
          <a:p>
            <a:fld id="{87BBD890-9714-47BC-B6FE-73CFFC699143}" type="slidenum">
              <a:rPr lang="fi-FI" smtClean="0"/>
              <a:pPr/>
              <a:t>55</a:t>
            </a:fld>
            <a:endParaRPr lang="fi-FI" dirty="0"/>
          </a:p>
        </p:txBody>
      </p:sp>
      <p:sp>
        <p:nvSpPr>
          <p:cNvPr id="2" name="Otsikko 1">
            <a:extLst>
              <a:ext uri="{FF2B5EF4-FFF2-40B4-BE49-F238E27FC236}">
                <a16:creationId xmlns:a16="http://schemas.microsoft.com/office/drawing/2014/main" id="{359870F3-F26A-45FE-A690-62EBC0C751D6}"/>
              </a:ext>
            </a:extLst>
          </p:cNvPr>
          <p:cNvSpPr>
            <a:spLocks noGrp="1"/>
          </p:cNvSpPr>
          <p:nvPr>
            <p:ph type="title"/>
          </p:nvPr>
        </p:nvSpPr>
        <p:spPr>
          <a:xfrm>
            <a:off x="467544" y="360000"/>
            <a:ext cx="7128792" cy="841316"/>
          </a:xfrm>
        </p:spPr>
        <p:txBody>
          <a:bodyPr/>
          <a:lstStyle/>
          <a:p>
            <a:r>
              <a:rPr lang="fi-FI" dirty="0"/>
              <a:t>Adobe Acrobat Pro DC</a:t>
            </a:r>
            <a:endParaRPr lang="fi-FI" sz="2400" dirty="0"/>
          </a:p>
        </p:txBody>
      </p:sp>
      <p:sp>
        <p:nvSpPr>
          <p:cNvPr id="3" name="Sisällön paikkamerkki 2">
            <a:extLst>
              <a:ext uri="{FF2B5EF4-FFF2-40B4-BE49-F238E27FC236}">
                <a16:creationId xmlns:a16="http://schemas.microsoft.com/office/drawing/2014/main" id="{B682A49F-5375-4BC6-B1CA-EE5EB54AA983}"/>
              </a:ext>
            </a:extLst>
          </p:cNvPr>
          <p:cNvSpPr>
            <a:spLocks noGrp="1"/>
          </p:cNvSpPr>
          <p:nvPr>
            <p:ph idx="1"/>
          </p:nvPr>
        </p:nvSpPr>
        <p:spPr>
          <a:xfrm>
            <a:off x="467544" y="1210217"/>
            <a:ext cx="7848872" cy="3769302"/>
          </a:xfrm>
        </p:spPr>
        <p:txBody>
          <a:bodyPr>
            <a:normAutofit/>
          </a:bodyPr>
          <a:lstStyle/>
          <a:p>
            <a:r>
              <a:rPr lang="fi-FI" dirty="0"/>
              <a:t>Jos tuotat </a:t>
            </a:r>
            <a:r>
              <a:rPr lang="fi-FI" dirty="0" err="1"/>
              <a:t>pdf:n</a:t>
            </a:r>
            <a:r>
              <a:rPr lang="fi-FI" dirty="0"/>
              <a:t> Adobe Acrobat </a:t>
            </a:r>
            <a:r>
              <a:rPr lang="fi-FI" dirty="0" err="1"/>
              <a:t>Prolla</a:t>
            </a:r>
            <a:r>
              <a:rPr lang="fi-FI" dirty="0"/>
              <a:t>, seuraa Acrobatin ohjeita </a:t>
            </a:r>
            <a:r>
              <a:rPr lang="fi-FI" dirty="0">
                <a:hlinkClick r:id="rId2"/>
              </a:rPr>
              <a:t>Esteettömien PDF-tiedostojen luominen ja esteettömyyden tarkistaminen</a:t>
            </a:r>
            <a:r>
              <a:rPr lang="fi-FI" dirty="0"/>
              <a:t> </a:t>
            </a:r>
          </a:p>
          <a:p>
            <a:r>
              <a:rPr lang="fi-FI" dirty="0"/>
              <a:t>Voit muokata aiemmin tehtyä pdf-tiedostoa.</a:t>
            </a:r>
            <a:br>
              <a:rPr lang="fi-FI" dirty="0"/>
            </a:br>
            <a:r>
              <a:rPr lang="fi-FI" dirty="0"/>
              <a:t>(Huom. Tämä voi olla hyvin työlästä, jos </a:t>
            </a:r>
            <a:br>
              <a:rPr lang="fi-FI" dirty="0"/>
            </a:br>
            <a:r>
              <a:rPr lang="fi-FI" dirty="0"/>
              <a:t>alkuperäinen asiakirja on huonosti tehty. </a:t>
            </a:r>
            <a:br>
              <a:rPr lang="fi-FI" dirty="0"/>
            </a:br>
            <a:r>
              <a:rPr lang="fi-FI" dirty="0"/>
              <a:t>Alkuperäisen dokumentin korjaaminen </a:t>
            </a:r>
            <a:br>
              <a:rPr lang="fi-FI" dirty="0"/>
            </a:br>
            <a:r>
              <a:rPr lang="fi-FI" dirty="0"/>
              <a:t>voi olla helpompaa.)</a:t>
            </a:r>
          </a:p>
          <a:p>
            <a:r>
              <a:rPr lang="fi-FI" dirty="0"/>
              <a:t>Viimeistelyyn työkalu on hyvä.</a:t>
            </a:r>
          </a:p>
          <a:p>
            <a:r>
              <a:rPr lang="fi-FI" dirty="0"/>
              <a:t>Työkalut &gt; Mukauta: Ohjattu makrotoiminta</a:t>
            </a:r>
          </a:p>
          <a:p>
            <a:r>
              <a:rPr lang="fi-FI" dirty="0"/>
              <a:t>Valitse oikean laidan luettelosta Salli käyttö</a:t>
            </a:r>
          </a:p>
          <a:p>
            <a:pPr marL="0" indent="0">
              <a:buNone/>
            </a:pPr>
            <a:endParaRPr lang="fi-FI" dirty="0"/>
          </a:p>
          <a:p>
            <a:endParaRPr lang="fi-FI" dirty="0"/>
          </a:p>
        </p:txBody>
      </p:sp>
      <p:pic>
        <p:nvPicPr>
          <p:cNvPr id="5" name="Kuva 4">
            <a:extLst>
              <a:ext uri="{FF2B5EF4-FFF2-40B4-BE49-F238E27FC236}">
                <a16:creationId xmlns:a16="http://schemas.microsoft.com/office/drawing/2014/main" id="{71E60E04-8DAF-4237-B3A8-8250EF4295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72200" y="1916528"/>
            <a:ext cx="2625010" cy="3201232"/>
          </a:xfrm>
          <a:prstGeom prst="rect">
            <a:avLst/>
          </a:prstGeom>
        </p:spPr>
      </p:pic>
    </p:spTree>
    <p:extLst>
      <p:ext uri="{BB962C8B-B14F-4D97-AF65-F5344CB8AC3E}">
        <p14:creationId xmlns:p14="http://schemas.microsoft.com/office/powerpoint/2010/main" val="39419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E6098FBF-F319-4B50-9B39-38E4D63C7404}"/>
              </a:ext>
            </a:extLst>
          </p:cNvPr>
          <p:cNvSpPr>
            <a:spLocks noGrp="1"/>
          </p:cNvSpPr>
          <p:nvPr>
            <p:ph type="sldNum" sz="quarter" idx="12"/>
          </p:nvPr>
        </p:nvSpPr>
        <p:spPr/>
        <p:txBody>
          <a:bodyPr/>
          <a:lstStyle/>
          <a:p>
            <a:fld id="{87BBD890-9714-47BC-B6FE-73CFFC699143}" type="slidenum">
              <a:rPr lang="fi-FI" smtClean="0"/>
              <a:pPr/>
              <a:t>56</a:t>
            </a:fld>
            <a:endParaRPr lang="fi-FI" dirty="0"/>
          </a:p>
        </p:txBody>
      </p:sp>
      <p:sp>
        <p:nvSpPr>
          <p:cNvPr id="9" name="Otsikko 1">
            <a:extLst>
              <a:ext uri="{FF2B5EF4-FFF2-40B4-BE49-F238E27FC236}">
                <a16:creationId xmlns:a16="http://schemas.microsoft.com/office/drawing/2014/main" id="{AFEC9F80-8B76-4D1C-98EC-5F092769471B}"/>
              </a:ext>
            </a:extLst>
          </p:cNvPr>
          <p:cNvSpPr txBox="1">
            <a:spLocks/>
          </p:cNvSpPr>
          <p:nvPr/>
        </p:nvSpPr>
        <p:spPr>
          <a:xfrm>
            <a:off x="467544" y="360000"/>
            <a:ext cx="7128792" cy="841316"/>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fi-FI" sz="3600" dirty="0"/>
              <a:t>Acrobatin käytettävyystyökalu</a:t>
            </a:r>
          </a:p>
        </p:txBody>
      </p:sp>
      <p:sp>
        <p:nvSpPr>
          <p:cNvPr id="3" name="Sisällön paikkamerkki 2">
            <a:extLst>
              <a:ext uri="{FF2B5EF4-FFF2-40B4-BE49-F238E27FC236}">
                <a16:creationId xmlns:a16="http://schemas.microsoft.com/office/drawing/2014/main" id="{B682A49F-5375-4BC6-B1CA-EE5EB54AA983}"/>
              </a:ext>
            </a:extLst>
          </p:cNvPr>
          <p:cNvSpPr>
            <a:spLocks noGrp="1"/>
          </p:cNvSpPr>
          <p:nvPr>
            <p:ph idx="1"/>
          </p:nvPr>
        </p:nvSpPr>
        <p:spPr>
          <a:xfrm>
            <a:off x="467544" y="1790969"/>
            <a:ext cx="7848872" cy="3769302"/>
          </a:xfrm>
        </p:spPr>
        <p:txBody>
          <a:bodyPr>
            <a:normAutofit/>
          </a:bodyPr>
          <a:lstStyle/>
          <a:p>
            <a:r>
              <a:rPr lang="fi-FI" dirty="0"/>
              <a:t>Paina Aloita.</a:t>
            </a:r>
          </a:p>
          <a:p>
            <a:r>
              <a:rPr lang="fi-FI" dirty="0"/>
              <a:t>Seuraa ohjeita.</a:t>
            </a:r>
          </a:p>
          <a:p>
            <a:r>
              <a:rPr lang="fi-FI" dirty="0"/>
              <a:t>Vaiheita on kolme:</a:t>
            </a:r>
          </a:p>
          <a:p>
            <a:pPr marL="457200" lvl="1" indent="0">
              <a:buNone/>
            </a:pPr>
            <a:r>
              <a:rPr lang="fi-FI" dirty="0"/>
              <a:t>1. Valmistele</a:t>
            </a:r>
          </a:p>
          <a:p>
            <a:pPr marL="457200" lvl="1" indent="0">
              <a:buNone/>
            </a:pPr>
            <a:r>
              <a:rPr lang="fi-FI" dirty="0"/>
              <a:t>2. Aseta kieli ja koodimerkinnät</a:t>
            </a:r>
          </a:p>
          <a:p>
            <a:pPr marL="457200" lvl="1" indent="0">
              <a:buNone/>
            </a:pPr>
            <a:r>
              <a:rPr lang="fi-FI" dirty="0"/>
              <a:t>3. Suorita käytettävyyden tarkistus</a:t>
            </a:r>
          </a:p>
          <a:p>
            <a:r>
              <a:rPr lang="fi-FI" dirty="0"/>
              <a:t>Lisäohjeita on Acrobat </a:t>
            </a:r>
            <a:r>
              <a:rPr lang="fi-FI" dirty="0" err="1"/>
              <a:t>Pron</a:t>
            </a:r>
            <a:r>
              <a:rPr lang="fi-FI" dirty="0"/>
              <a:t> sivuilla</a:t>
            </a:r>
            <a:br>
              <a:rPr lang="fi-FI" dirty="0"/>
            </a:br>
            <a:r>
              <a:rPr lang="fi-FI" dirty="0"/>
              <a:t>kohdassa </a:t>
            </a:r>
            <a:r>
              <a:rPr lang="fi-FI" dirty="0">
                <a:hlinkClick r:id="rId3"/>
              </a:rPr>
              <a:t>Käytettävyysseikat</a:t>
            </a:r>
            <a:r>
              <a:rPr lang="fi-FI" dirty="0"/>
              <a:t>.</a:t>
            </a:r>
          </a:p>
          <a:p>
            <a:endParaRPr lang="fi-FI" dirty="0"/>
          </a:p>
        </p:txBody>
      </p:sp>
      <p:pic>
        <p:nvPicPr>
          <p:cNvPr id="6" name="Kuva 5">
            <a:extLst>
              <a:ext uri="{FF2B5EF4-FFF2-40B4-BE49-F238E27FC236}">
                <a16:creationId xmlns:a16="http://schemas.microsoft.com/office/drawing/2014/main" id="{451CCB64-D2CC-4142-AE4A-74AB4654EF7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96136" y="1790969"/>
            <a:ext cx="3166309" cy="2984246"/>
          </a:xfrm>
          <a:prstGeom prst="rect">
            <a:avLst/>
          </a:prstGeom>
        </p:spPr>
      </p:pic>
      <p:sp>
        <p:nvSpPr>
          <p:cNvPr id="2" name="Otsikko 1" hidden="1">
            <a:extLst>
              <a:ext uri="{FF2B5EF4-FFF2-40B4-BE49-F238E27FC236}">
                <a16:creationId xmlns:a16="http://schemas.microsoft.com/office/drawing/2014/main" id="{1F34FE49-7FAE-4769-A735-77EDE4CC3284}"/>
              </a:ext>
            </a:extLst>
          </p:cNvPr>
          <p:cNvSpPr>
            <a:spLocks noGrp="1"/>
          </p:cNvSpPr>
          <p:nvPr>
            <p:ph type="title"/>
          </p:nvPr>
        </p:nvSpPr>
        <p:spPr/>
        <p:txBody>
          <a:bodyPr/>
          <a:lstStyle/>
          <a:p>
            <a:r>
              <a:rPr lang="fi-FI" dirty="0"/>
              <a:t>Acrobatin</a:t>
            </a:r>
            <a:r>
              <a:rPr lang="fi-FI" baseline="0" dirty="0"/>
              <a:t> käytettävyystyökalu</a:t>
            </a:r>
            <a:endParaRPr lang="fi-FI" dirty="0"/>
          </a:p>
        </p:txBody>
      </p:sp>
    </p:spTree>
    <p:extLst>
      <p:ext uri="{BB962C8B-B14F-4D97-AF65-F5344CB8AC3E}">
        <p14:creationId xmlns:p14="http://schemas.microsoft.com/office/powerpoint/2010/main" val="62784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E6098FBF-F319-4B50-9B39-38E4D63C7404}"/>
              </a:ext>
            </a:extLst>
          </p:cNvPr>
          <p:cNvSpPr>
            <a:spLocks noGrp="1"/>
          </p:cNvSpPr>
          <p:nvPr>
            <p:ph type="sldNum" sz="quarter" idx="12"/>
          </p:nvPr>
        </p:nvSpPr>
        <p:spPr/>
        <p:txBody>
          <a:bodyPr/>
          <a:lstStyle/>
          <a:p>
            <a:fld id="{87BBD890-9714-47BC-B6FE-73CFFC699143}" type="slidenum">
              <a:rPr lang="fi-FI" smtClean="0"/>
              <a:pPr/>
              <a:t>57</a:t>
            </a:fld>
            <a:endParaRPr lang="fi-FI" dirty="0"/>
          </a:p>
        </p:txBody>
      </p:sp>
      <p:sp>
        <p:nvSpPr>
          <p:cNvPr id="7" name="Otsikko 1">
            <a:extLst>
              <a:ext uri="{FF2B5EF4-FFF2-40B4-BE49-F238E27FC236}">
                <a16:creationId xmlns:a16="http://schemas.microsoft.com/office/drawing/2014/main" id="{9CCEC607-038C-4866-8BCF-37CE09EABC4C}"/>
              </a:ext>
            </a:extLst>
          </p:cNvPr>
          <p:cNvSpPr txBox="1">
            <a:spLocks noGrp="1"/>
          </p:cNvSpPr>
          <p:nvPr>
            <p:ph type="title"/>
          </p:nvPr>
        </p:nvSpPr>
        <p:spPr>
          <a:xfrm>
            <a:off x="468313" y="360363"/>
            <a:ext cx="7127875" cy="841375"/>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fi-FI" dirty="0"/>
              <a:t>Käytettävyystarkistus</a:t>
            </a:r>
            <a:endParaRPr lang="fi-FI" sz="2400" dirty="0"/>
          </a:p>
        </p:txBody>
      </p:sp>
      <p:sp>
        <p:nvSpPr>
          <p:cNvPr id="3" name="Sisällön paikkamerkki 2">
            <a:extLst>
              <a:ext uri="{FF2B5EF4-FFF2-40B4-BE49-F238E27FC236}">
                <a16:creationId xmlns:a16="http://schemas.microsoft.com/office/drawing/2014/main" id="{B682A49F-5375-4BC6-B1CA-EE5EB54AA983}"/>
              </a:ext>
            </a:extLst>
          </p:cNvPr>
          <p:cNvSpPr>
            <a:spLocks noGrp="1"/>
          </p:cNvSpPr>
          <p:nvPr>
            <p:ph idx="1"/>
          </p:nvPr>
        </p:nvSpPr>
        <p:spPr>
          <a:xfrm>
            <a:off x="467544" y="1225848"/>
            <a:ext cx="5976664" cy="3769302"/>
          </a:xfrm>
        </p:spPr>
        <p:txBody>
          <a:bodyPr>
            <a:normAutofit/>
          </a:bodyPr>
          <a:lstStyle/>
          <a:p>
            <a:r>
              <a:rPr lang="fi-FI" dirty="0"/>
              <a:t>Voit tehdä Käytettävyyden tarkistuksen myös suoraan.</a:t>
            </a:r>
          </a:p>
          <a:p>
            <a:r>
              <a:rPr lang="fi-FI" dirty="0"/>
              <a:t>Valitse: Työkalut &gt; Suojaa ja standardoi: Käytettävyys</a:t>
            </a:r>
          </a:p>
          <a:p>
            <a:r>
              <a:rPr lang="fi-FI" dirty="0"/>
              <a:t>Tee Täysi tarkastus</a:t>
            </a:r>
          </a:p>
          <a:p>
            <a:r>
              <a:rPr lang="fi-FI" dirty="0"/>
              <a:t>Vasempaan laitaan tulee raportti. </a:t>
            </a:r>
          </a:p>
          <a:p>
            <a:r>
              <a:rPr lang="fi-FI" dirty="0"/>
              <a:t>Korjaa virheet menemällä virheen kohdalle ja</a:t>
            </a:r>
            <a:br>
              <a:rPr lang="fi-FI" dirty="0"/>
            </a:br>
            <a:r>
              <a:rPr lang="fi-FI" dirty="0"/>
              <a:t>painamalla hiiren kakkosnäppäintä.</a:t>
            </a:r>
            <a:br>
              <a:rPr lang="fi-FI" dirty="0"/>
            </a:br>
            <a:r>
              <a:rPr lang="fi-FI" dirty="0"/>
              <a:t>Näin aukeaa muokkausikkuna.</a:t>
            </a:r>
          </a:p>
          <a:p>
            <a:r>
              <a:rPr lang="fi-FI" dirty="0"/>
              <a:t>Huomaa, että suojattua pdf-tiedostoa ei </a:t>
            </a:r>
            <a:br>
              <a:rPr lang="fi-FI" dirty="0"/>
            </a:br>
            <a:r>
              <a:rPr lang="fi-FI" dirty="0"/>
              <a:t>pysty korjaamaan.</a:t>
            </a:r>
          </a:p>
        </p:txBody>
      </p:sp>
      <p:pic>
        <p:nvPicPr>
          <p:cNvPr id="5" name="Kuva 4">
            <a:extLst>
              <a:ext uri="{FF2B5EF4-FFF2-40B4-BE49-F238E27FC236}">
                <a16:creationId xmlns:a16="http://schemas.microsoft.com/office/drawing/2014/main" id="{95423DFF-ED22-45CB-9D2A-1124410DF8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28184" y="1195275"/>
            <a:ext cx="2506326" cy="3937620"/>
          </a:xfrm>
          <a:prstGeom prst="rect">
            <a:avLst/>
          </a:prstGeom>
        </p:spPr>
      </p:pic>
    </p:spTree>
    <p:extLst>
      <p:ext uri="{BB962C8B-B14F-4D97-AF65-F5344CB8AC3E}">
        <p14:creationId xmlns:p14="http://schemas.microsoft.com/office/powerpoint/2010/main" val="259415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1"/>
          </p:nvPr>
        </p:nvSpPr>
        <p:spPr>
          <a:xfrm>
            <a:off x="2409631" y="2281436"/>
            <a:ext cx="4608512" cy="2088232"/>
          </a:xfrm>
        </p:spPr>
        <p:txBody>
          <a:bodyPr>
            <a:noAutofit/>
          </a:bodyPr>
          <a:lstStyle/>
          <a:p>
            <a:r>
              <a:rPr lang="fi-FI" sz="2400" b="1" dirty="0"/>
              <a:t>Kirsi Ylänne</a:t>
            </a:r>
            <a:br>
              <a:rPr lang="fi-FI" sz="2400" dirty="0"/>
            </a:br>
            <a:r>
              <a:rPr lang="fi-FI" sz="2400" dirty="0"/>
              <a:t>kirsi.ylanne@celia.fi</a:t>
            </a:r>
          </a:p>
          <a:p>
            <a:r>
              <a:rPr lang="fi-FI" sz="2400" b="1" dirty="0"/>
              <a:t>Johannes Koski</a:t>
            </a:r>
            <a:br>
              <a:rPr lang="fi-FI" sz="2400" dirty="0"/>
            </a:br>
            <a:r>
              <a:rPr lang="fi-FI" sz="2400" dirty="0"/>
              <a:t>johannes.koski@celia.fi</a:t>
            </a:r>
          </a:p>
        </p:txBody>
      </p:sp>
      <p:sp>
        <p:nvSpPr>
          <p:cNvPr id="3" name="Tekstiruutu 2"/>
          <p:cNvSpPr txBox="1"/>
          <p:nvPr/>
        </p:nvSpPr>
        <p:spPr>
          <a:xfrm>
            <a:off x="2409631" y="1345332"/>
            <a:ext cx="5184576" cy="769441"/>
          </a:xfrm>
          <a:prstGeom prst="rect">
            <a:avLst/>
          </a:prstGeom>
          <a:noFill/>
        </p:spPr>
        <p:txBody>
          <a:bodyPr wrap="square" rtlCol="0">
            <a:spAutoFit/>
          </a:bodyPr>
          <a:lstStyle/>
          <a:p>
            <a:r>
              <a:rPr lang="fi-FI" sz="4400" dirty="0">
                <a:solidFill>
                  <a:schemeClr val="bg1"/>
                </a:solidFill>
              </a:rPr>
              <a:t>Kiitos!</a:t>
            </a:r>
          </a:p>
        </p:txBody>
      </p:sp>
    </p:spTree>
    <p:extLst>
      <p:ext uri="{BB962C8B-B14F-4D97-AF65-F5344CB8AC3E}">
        <p14:creationId xmlns:p14="http://schemas.microsoft.com/office/powerpoint/2010/main" val="161294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8411886-46EB-490B-B08D-E8494D2181DB}"/>
              </a:ext>
            </a:extLst>
          </p:cNvPr>
          <p:cNvSpPr>
            <a:spLocks noGrp="1"/>
          </p:cNvSpPr>
          <p:nvPr>
            <p:ph type="sldNum" sz="quarter" idx="12"/>
          </p:nvPr>
        </p:nvSpPr>
        <p:spPr/>
        <p:txBody>
          <a:bodyPr/>
          <a:lstStyle/>
          <a:p>
            <a:fld id="{87BBD890-9714-47BC-B6FE-73CFFC699143}" type="slidenum">
              <a:rPr lang="fi-FI" smtClean="0"/>
              <a:pPr/>
              <a:t>6</a:t>
            </a:fld>
            <a:endParaRPr lang="fi-FI" dirty="0"/>
          </a:p>
        </p:txBody>
      </p:sp>
      <p:sp>
        <p:nvSpPr>
          <p:cNvPr id="2" name="Otsikko 1">
            <a:extLst>
              <a:ext uri="{FF2B5EF4-FFF2-40B4-BE49-F238E27FC236}">
                <a16:creationId xmlns:a16="http://schemas.microsoft.com/office/drawing/2014/main" id="{2E12B1F1-2C86-4912-BC0D-E6DA6794CB89}"/>
              </a:ext>
            </a:extLst>
          </p:cNvPr>
          <p:cNvSpPr>
            <a:spLocks noGrp="1"/>
          </p:cNvSpPr>
          <p:nvPr>
            <p:ph type="title"/>
          </p:nvPr>
        </p:nvSpPr>
        <p:spPr>
          <a:xfrm>
            <a:off x="467544" y="360000"/>
            <a:ext cx="7128792" cy="913324"/>
          </a:xfrm>
        </p:spPr>
        <p:txBody>
          <a:bodyPr/>
          <a:lstStyle/>
          <a:p>
            <a:r>
              <a:rPr lang="fi-FI" dirty="0"/>
              <a:t>Lain vaatimukset</a:t>
            </a:r>
          </a:p>
        </p:txBody>
      </p:sp>
      <p:sp>
        <p:nvSpPr>
          <p:cNvPr id="3" name="Sisällön paikkamerkki 2">
            <a:extLst>
              <a:ext uri="{FF2B5EF4-FFF2-40B4-BE49-F238E27FC236}">
                <a16:creationId xmlns:a16="http://schemas.microsoft.com/office/drawing/2014/main" id="{AA93C064-4F7D-458F-9906-B64593B5EFE3}"/>
              </a:ext>
            </a:extLst>
          </p:cNvPr>
          <p:cNvSpPr>
            <a:spLocks noGrp="1"/>
          </p:cNvSpPr>
          <p:nvPr>
            <p:ph idx="1"/>
          </p:nvPr>
        </p:nvSpPr>
        <p:spPr>
          <a:xfrm>
            <a:off x="467544" y="1273324"/>
            <a:ext cx="8208912" cy="3960440"/>
          </a:xfrm>
        </p:spPr>
        <p:txBody>
          <a:bodyPr>
            <a:normAutofit/>
          </a:bodyPr>
          <a:lstStyle/>
          <a:p>
            <a:pPr marL="0" indent="0" algn="ctr">
              <a:buNone/>
            </a:pPr>
            <a:r>
              <a:rPr lang="fi-FI" sz="2400" dirty="0"/>
              <a:t>7 § </a:t>
            </a:r>
          </a:p>
          <a:p>
            <a:pPr marL="0" indent="0" algn="ctr">
              <a:buNone/>
            </a:pPr>
            <a:r>
              <a:rPr lang="fi-FI" sz="2400" i="1" dirty="0"/>
              <a:t>Saavutettavuusvaatimukset ja niiden täyttäminen </a:t>
            </a:r>
            <a:endParaRPr lang="fi-FI" sz="2400" dirty="0"/>
          </a:p>
          <a:p>
            <a:pPr marL="400050" lvl="1" indent="0">
              <a:buNone/>
            </a:pPr>
            <a:br>
              <a:rPr lang="fi-FI" sz="2200" dirty="0"/>
            </a:br>
            <a:r>
              <a:rPr lang="fi-FI" sz="2200" dirty="0"/>
              <a:t>Saavutettavuusvaatimukset määritellään </a:t>
            </a:r>
            <a:r>
              <a:rPr lang="fi-FI" sz="2200" b="1" dirty="0">
                <a:solidFill>
                  <a:srgbClr val="002060"/>
                </a:solidFill>
              </a:rPr>
              <a:t>Euroopan unionin virallisessa lehdessä</a:t>
            </a:r>
            <a:r>
              <a:rPr lang="fi-FI" sz="2200" dirty="0"/>
              <a:t> Euroopan komission julkaisemissa viitetiedoissa, jotka koskevat yhdenmukaistettuja standardeja tai niiden osia.</a:t>
            </a:r>
          </a:p>
          <a:p>
            <a:endParaRPr lang="fi-FI" dirty="0">
              <a:hlinkClick r:id="rId2"/>
            </a:endParaRPr>
          </a:p>
        </p:txBody>
      </p:sp>
    </p:spTree>
    <p:extLst>
      <p:ext uri="{BB962C8B-B14F-4D97-AF65-F5344CB8AC3E}">
        <p14:creationId xmlns:p14="http://schemas.microsoft.com/office/powerpoint/2010/main" val="190394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7814F62A-2942-4C30-9BE7-D2730E9420CD}"/>
              </a:ext>
            </a:extLst>
          </p:cNvPr>
          <p:cNvSpPr>
            <a:spLocks noGrp="1"/>
          </p:cNvSpPr>
          <p:nvPr>
            <p:ph type="sldNum" sz="quarter" idx="12"/>
          </p:nvPr>
        </p:nvSpPr>
        <p:spPr/>
        <p:txBody>
          <a:bodyPr/>
          <a:lstStyle/>
          <a:p>
            <a:fld id="{87BBD890-9714-47BC-B6FE-73CFFC699143}" type="slidenum">
              <a:rPr lang="fi-FI" smtClean="0"/>
              <a:pPr/>
              <a:t>7</a:t>
            </a:fld>
            <a:endParaRPr lang="fi-FI" dirty="0"/>
          </a:p>
        </p:txBody>
      </p:sp>
      <p:sp>
        <p:nvSpPr>
          <p:cNvPr id="2" name="Otsikko 1">
            <a:extLst>
              <a:ext uri="{FF2B5EF4-FFF2-40B4-BE49-F238E27FC236}">
                <a16:creationId xmlns:a16="http://schemas.microsoft.com/office/drawing/2014/main" id="{66CCAB3E-0010-4A63-9AE9-6CA9FFB75AC2}"/>
              </a:ext>
            </a:extLst>
          </p:cNvPr>
          <p:cNvSpPr>
            <a:spLocks noGrp="1"/>
          </p:cNvSpPr>
          <p:nvPr>
            <p:ph type="title"/>
          </p:nvPr>
        </p:nvSpPr>
        <p:spPr>
          <a:xfrm>
            <a:off x="467544" y="344369"/>
            <a:ext cx="7128792" cy="1260482"/>
          </a:xfrm>
        </p:spPr>
        <p:txBody>
          <a:bodyPr/>
          <a:lstStyle/>
          <a:p>
            <a:r>
              <a:rPr lang="fi-FI" dirty="0"/>
              <a:t>EU:n virallinen lehti</a:t>
            </a:r>
          </a:p>
        </p:txBody>
      </p:sp>
      <p:sp>
        <p:nvSpPr>
          <p:cNvPr id="3" name="Sisällön paikkamerkki 2">
            <a:extLst>
              <a:ext uri="{FF2B5EF4-FFF2-40B4-BE49-F238E27FC236}">
                <a16:creationId xmlns:a16="http://schemas.microsoft.com/office/drawing/2014/main" id="{F6D34190-FC71-4E42-BFD2-2AE58D1A925F}"/>
              </a:ext>
            </a:extLst>
          </p:cNvPr>
          <p:cNvSpPr>
            <a:spLocks noGrp="1"/>
          </p:cNvSpPr>
          <p:nvPr>
            <p:ph idx="1"/>
          </p:nvPr>
        </p:nvSpPr>
        <p:spPr>
          <a:xfrm>
            <a:off x="467544" y="1345332"/>
            <a:ext cx="8208912" cy="3960440"/>
          </a:xfrm>
        </p:spPr>
        <p:txBody>
          <a:bodyPr/>
          <a:lstStyle/>
          <a:p>
            <a:r>
              <a:rPr lang="fi-FI" dirty="0">
                <a:hlinkClick r:id="rId2"/>
              </a:rPr>
              <a:t>L 327/84, 21.12.2018</a:t>
            </a:r>
            <a:r>
              <a:rPr lang="fi-FI" dirty="0"/>
              <a:t>:</a:t>
            </a:r>
          </a:p>
          <a:p>
            <a:r>
              <a:rPr lang="fi-FI" dirty="0"/>
              <a:t>”</a:t>
            </a:r>
            <a:r>
              <a:rPr lang="fi-FI" dirty="0" err="1"/>
              <a:t>Täytäntöönpanopäätöksen</a:t>
            </a:r>
            <a:r>
              <a:rPr lang="fi-FI" dirty="0"/>
              <a:t> C(2017) 2585 perusteella CEN, </a:t>
            </a:r>
            <a:r>
              <a:rPr lang="fi-FI" dirty="0" err="1"/>
              <a:t>Cenelec</a:t>
            </a:r>
            <a:r>
              <a:rPr lang="fi-FI" dirty="0"/>
              <a:t> ja ETSI ovat saaneet päätökseen pyydetyn yhdenmukaistetun standardin laatimisen ja toimittivat komissiolle yhdenmukaistetun </a:t>
            </a:r>
            <a:r>
              <a:rPr lang="fi-FI" b="1" dirty="0">
                <a:solidFill>
                  <a:srgbClr val="002060"/>
                </a:solidFill>
              </a:rPr>
              <a:t>eurooppalaisen standardin EN 301 549 V2.1.2</a:t>
            </a:r>
            <a:r>
              <a:rPr lang="fi-FI" dirty="0"/>
              <a:t> (2018-08), jossa vahvistetaan muun muassa verkkosivustojen ja mobiilisovellusten tekniset saavutettavuusvaatimukset. Yhdenmukaistettu eurooppalainen standardi EN 301 549 V2.1.2 (2018-08) sisältää muun muassa taulukon, jossa standardin vaatimukset esitetään suhteessa direktiivin (EU) 2016/2102 4 artiklassa tarkoitettuihin saavutettavuusvaatimuksiin.”</a:t>
            </a:r>
          </a:p>
        </p:txBody>
      </p:sp>
    </p:spTree>
    <p:extLst>
      <p:ext uri="{BB962C8B-B14F-4D97-AF65-F5344CB8AC3E}">
        <p14:creationId xmlns:p14="http://schemas.microsoft.com/office/powerpoint/2010/main" val="1094804979"/>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EC79E496-A39A-41DF-9912-153D54647643}"/>
              </a:ext>
            </a:extLst>
          </p:cNvPr>
          <p:cNvSpPr>
            <a:spLocks noGrp="1"/>
          </p:cNvSpPr>
          <p:nvPr>
            <p:ph type="sldNum" sz="quarter" idx="12"/>
          </p:nvPr>
        </p:nvSpPr>
        <p:spPr/>
        <p:txBody>
          <a:bodyPr/>
          <a:lstStyle/>
          <a:p>
            <a:fld id="{87BBD890-9714-47BC-B6FE-73CFFC699143}" type="slidenum">
              <a:rPr lang="fi-FI" smtClean="0"/>
              <a:pPr/>
              <a:t>8</a:t>
            </a:fld>
            <a:endParaRPr lang="fi-FI" dirty="0"/>
          </a:p>
        </p:txBody>
      </p:sp>
      <p:sp>
        <p:nvSpPr>
          <p:cNvPr id="2" name="Otsikko 1">
            <a:extLst>
              <a:ext uri="{FF2B5EF4-FFF2-40B4-BE49-F238E27FC236}">
                <a16:creationId xmlns:a16="http://schemas.microsoft.com/office/drawing/2014/main" id="{748E8D06-4F62-41A8-9CC7-859C3B047576}"/>
              </a:ext>
            </a:extLst>
          </p:cNvPr>
          <p:cNvSpPr>
            <a:spLocks noGrp="1"/>
          </p:cNvSpPr>
          <p:nvPr>
            <p:ph type="title"/>
          </p:nvPr>
        </p:nvSpPr>
        <p:spPr>
          <a:xfrm>
            <a:off x="467544" y="360000"/>
            <a:ext cx="7128792" cy="841316"/>
          </a:xfrm>
        </p:spPr>
        <p:txBody>
          <a:bodyPr/>
          <a:lstStyle/>
          <a:p>
            <a:r>
              <a:rPr lang="fi-FI" dirty="0"/>
              <a:t>EN 301 549 V2.1.2</a:t>
            </a:r>
          </a:p>
        </p:txBody>
      </p:sp>
      <p:sp>
        <p:nvSpPr>
          <p:cNvPr id="3" name="Sisällön paikkamerkki 2">
            <a:extLst>
              <a:ext uri="{FF2B5EF4-FFF2-40B4-BE49-F238E27FC236}">
                <a16:creationId xmlns:a16="http://schemas.microsoft.com/office/drawing/2014/main" id="{95193C7E-117C-4ECC-9961-A64D445E66C3}"/>
              </a:ext>
            </a:extLst>
          </p:cNvPr>
          <p:cNvSpPr>
            <a:spLocks noGrp="1"/>
          </p:cNvSpPr>
          <p:nvPr>
            <p:ph idx="1"/>
          </p:nvPr>
        </p:nvSpPr>
        <p:spPr>
          <a:xfrm>
            <a:off x="467544" y="1129308"/>
            <a:ext cx="8208912" cy="4176464"/>
          </a:xfrm>
        </p:spPr>
        <p:txBody>
          <a:bodyPr/>
          <a:lstStyle/>
          <a:p>
            <a:pPr marL="0" indent="0">
              <a:buNone/>
            </a:pPr>
            <a:r>
              <a:rPr lang="fi-FI" dirty="0">
                <a:hlinkClick r:id="rId2"/>
              </a:rPr>
              <a:t>EN 301 549 Accessibility </a:t>
            </a:r>
            <a:r>
              <a:rPr lang="fi-FI" dirty="0" err="1">
                <a:hlinkClick r:id="rId2"/>
              </a:rPr>
              <a:t>requirements</a:t>
            </a:r>
            <a:r>
              <a:rPr lang="fi-FI" dirty="0">
                <a:hlinkClick r:id="rId2"/>
              </a:rPr>
              <a:t> for ICT products and </a:t>
            </a:r>
            <a:r>
              <a:rPr lang="fi-FI" dirty="0" err="1">
                <a:hlinkClick r:id="rId2"/>
              </a:rPr>
              <a:t>services</a:t>
            </a:r>
            <a:endParaRPr lang="fi-FI" dirty="0"/>
          </a:p>
          <a:p>
            <a:r>
              <a:rPr lang="fi-FI" dirty="0"/>
              <a:t>Luku 10 Non-web </a:t>
            </a:r>
            <a:r>
              <a:rPr lang="fi-FI" dirty="0" err="1"/>
              <a:t>documents</a:t>
            </a:r>
            <a:r>
              <a:rPr lang="fi-FI" dirty="0"/>
              <a:t> </a:t>
            </a:r>
          </a:p>
          <a:p>
            <a:endParaRPr lang="fi-FI" dirty="0"/>
          </a:p>
        </p:txBody>
      </p:sp>
      <p:pic>
        <p:nvPicPr>
          <p:cNvPr id="6" name="Kuva 5" descr="Esimerkki EN 301 549 -standardin tiedostoja koskevista määrityksistä. 10.1.4.5 Images of text. Where ICT is a non-web document, it shall satisfy the WCAG 2.1 Success Criterion 1.4.5 Images of Text.">
            <a:extLst>
              <a:ext uri="{FF2B5EF4-FFF2-40B4-BE49-F238E27FC236}">
                <a16:creationId xmlns:a16="http://schemas.microsoft.com/office/drawing/2014/main" id="{88D9FCE5-6EAC-4F00-A8EF-07A5639D9BBD}"/>
              </a:ext>
            </a:extLst>
          </p:cNvPr>
          <p:cNvPicPr>
            <a:picLocks noChangeAspect="1"/>
          </p:cNvPicPr>
          <p:nvPr/>
        </p:nvPicPr>
        <p:blipFill>
          <a:blip r:embed="rId3"/>
          <a:stretch>
            <a:fillRect/>
          </a:stretch>
        </p:blipFill>
        <p:spPr>
          <a:xfrm>
            <a:off x="467544" y="1970624"/>
            <a:ext cx="7290556" cy="3537064"/>
          </a:xfrm>
          <a:prstGeom prst="rect">
            <a:avLst/>
          </a:prstGeom>
        </p:spPr>
      </p:pic>
    </p:spTree>
    <p:extLst>
      <p:ext uri="{BB962C8B-B14F-4D97-AF65-F5344CB8AC3E}">
        <p14:creationId xmlns:p14="http://schemas.microsoft.com/office/powerpoint/2010/main" val="2614080561"/>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77172BE9-1D8B-4ADE-8C7F-0BC42FE98C4D}"/>
              </a:ext>
            </a:extLst>
          </p:cNvPr>
          <p:cNvSpPr>
            <a:spLocks noGrp="1"/>
          </p:cNvSpPr>
          <p:nvPr>
            <p:ph type="sldNum" sz="quarter" idx="12"/>
          </p:nvPr>
        </p:nvSpPr>
        <p:spPr/>
        <p:txBody>
          <a:bodyPr/>
          <a:lstStyle/>
          <a:p>
            <a:fld id="{87BBD890-9714-47BC-B6FE-73CFFC699143}" type="slidenum">
              <a:rPr lang="fi-FI" smtClean="0"/>
              <a:pPr/>
              <a:t>9</a:t>
            </a:fld>
            <a:endParaRPr lang="fi-FI" dirty="0"/>
          </a:p>
        </p:txBody>
      </p:sp>
      <p:sp>
        <p:nvSpPr>
          <p:cNvPr id="2" name="Otsikko 1">
            <a:extLst>
              <a:ext uri="{FF2B5EF4-FFF2-40B4-BE49-F238E27FC236}">
                <a16:creationId xmlns:a16="http://schemas.microsoft.com/office/drawing/2014/main" id="{179559BA-F3FB-47CB-9A2F-1BDA157F2CE4}"/>
              </a:ext>
            </a:extLst>
          </p:cNvPr>
          <p:cNvSpPr>
            <a:spLocks noGrp="1"/>
          </p:cNvSpPr>
          <p:nvPr>
            <p:ph type="title"/>
          </p:nvPr>
        </p:nvSpPr>
        <p:spPr>
          <a:xfrm>
            <a:off x="467544" y="360000"/>
            <a:ext cx="7128792" cy="913908"/>
          </a:xfrm>
        </p:spPr>
        <p:txBody>
          <a:bodyPr/>
          <a:lstStyle/>
          <a:p>
            <a:r>
              <a:rPr lang="fi-FI" dirty="0"/>
              <a:t>WCAG 2.1</a:t>
            </a:r>
          </a:p>
        </p:txBody>
      </p:sp>
      <p:sp>
        <p:nvSpPr>
          <p:cNvPr id="6" name="Suorakulmio 5">
            <a:extLst>
              <a:ext uri="{FF2B5EF4-FFF2-40B4-BE49-F238E27FC236}">
                <a16:creationId xmlns:a16="http://schemas.microsoft.com/office/drawing/2014/main" id="{8E77F131-F3B2-473F-AE5D-00C5D889A4A3}"/>
              </a:ext>
            </a:extLst>
          </p:cNvPr>
          <p:cNvSpPr/>
          <p:nvPr/>
        </p:nvSpPr>
        <p:spPr>
          <a:xfrm>
            <a:off x="587122" y="1227016"/>
            <a:ext cx="7272808" cy="461665"/>
          </a:xfrm>
          <a:prstGeom prst="rect">
            <a:avLst/>
          </a:prstGeom>
        </p:spPr>
        <p:txBody>
          <a:bodyPr wrap="square">
            <a:spAutoFit/>
          </a:bodyPr>
          <a:lstStyle/>
          <a:p>
            <a:r>
              <a:rPr lang="fi-FI" sz="2400" dirty="0">
                <a:hlinkClick r:id="rId2"/>
              </a:rPr>
              <a:t>Web Content Accessibility </a:t>
            </a:r>
            <a:r>
              <a:rPr lang="fi-FI" sz="2400" dirty="0" err="1">
                <a:hlinkClick r:id="rId2"/>
              </a:rPr>
              <a:t>Guidelines</a:t>
            </a:r>
            <a:r>
              <a:rPr lang="fi-FI" sz="2400" dirty="0">
                <a:hlinkClick r:id="rId2"/>
              </a:rPr>
              <a:t> 2.1</a:t>
            </a:r>
            <a:endParaRPr lang="fi-FI" sz="2400" dirty="0"/>
          </a:p>
        </p:txBody>
      </p:sp>
      <p:pic>
        <p:nvPicPr>
          <p:cNvPr id="8" name="Sisällön paikkamerkki 7" descr="Esimerkki WCAG 2.1 -kriteereistä. Success Criterion 1.4.5 Images of Text. (Level AA). If the technologies being used can achieve the visual presentation, text is used to convey information rather than images of text except for the following.">
            <a:extLst>
              <a:ext uri="{FF2B5EF4-FFF2-40B4-BE49-F238E27FC236}">
                <a16:creationId xmlns:a16="http://schemas.microsoft.com/office/drawing/2014/main" id="{C23CA4B2-D8AD-4736-A69B-B609CBD220AF}"/>
              </a:ext>
            </a:extLst>
          </p:cNvPr>
          <p:cNvPicPr>
            <a:picLocks noGrp="1" noChangeAspect="1"/>
          </p:cNvPicPr>
          <p:nvPr>
            <p:ph idx="1"/>
          </p:nvPr>
        </p:nvPicPr>
        <p:blipFill>
          <a:blip r:embed="rId3"/>
          <a:stretch>
            <a:fillRect/>
          </a:stretch>
        </p:blipFill>
        <p:spPr>
          <a:xfrm>
            <a:off x="620060" y="1920875"/>
            <a:ext cx="7903880" cy="3384550"/>
          </a:xfrm>
          <a:prstGeom prst="rect">
            <a:avLst/>
          </a:prstGeom>
        </p:spPr>
      </p:pic>
    </p:spTree>
    <p:extLst>
      <p:ext uri="{BB962C8B-B14F-4D97-AF65-F5344CB8AC3E}">
        <p14:creationId xmlns:p14="http://schemas.microsoft.com/office/powerpoint/2010/main" val="3747567694"/>
      </p:ext>
    </p:extLst>
  </p:cSld>
  <p:clrMapOvr>
    <a:masterClrMapping/>
  </p:clrMapOvr>
  <p:transition spd="slow">
    <p:circle/>
  </p:transition>
</p:sld>
</file>

<file path=ppt/theme/theme1.xml><?xml version="1.0" encoding="utf-8"?>
<a:theme xmlns:a="http://schemas.openxmlformats.org/drawingml/2006/main" name="blank">
  <a:themeElements>
    <a:clrScheme name="Mukautettu 1">
      <a:dk1>
        <a:srgbClr val="FFFFFF"/>
      </a:dk1>
      <a:lt1>
        <a:srgbClr val="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lia">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9194AD-F16A-4FC6-AB3D-E723C1977908}">
  <ds:schemaRefs>
    <ds:schemaRef ds:uri="http://schemas.microsoft.com/sharepoint/v3/contenttype/forms"/>
  </ds:schemaRefs>
</ds:datastoreItem>
</file>

<file path=customXml/itemProps2.xml><?xml version="1.0" encoding="utf-8"?>
<ds:datastoreItem xmlns:ds="http://schemas.openxmlformats.org/officeDocument/2006/customXml" ds:itemID="{54D29F41-A684-4F94-AB2C-CA5C6BCBFF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0F5976-7F13-47BE-9B55-F2A6A95A98B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celia2016</Template>
  <TotalTime>6718</TotalTime>
  <Words>2216</Words>
  <Application>Microsoft Office PowerPoint</Application>
  <PresentationFormat>Näytössä katseltava esitys (16:10)</PresentationFormat>
  <Paragraphs>353</Paragraphs>
  <Slides>58</Slides>
  <Notes>2</Notes>
  <HiddenSlides>0</HiddenSlides>
  <MMClips>0</MMClips>
  <ScaleCrop>false</ScaleCrop>
  <HeadingPairs>
    <vt:vector size="6" baseType="variant">
      <vt:variant>
        <vt:lpstr>Käytetyt fontit</vt:lpstr>
      </vt:variant>
      <vt:variant>
        <vt:i4>10</vt:i4>
      </vt:variant>
      <vt:variant>
        <vt:lpstr>Teema</vt:lpstr>
      </vt:variant>
      <vt:variant>
        <vt:i4>2</vt:i4>
      </vt:variant>
      <vt:variant>
        <vt:lpstr>Dian otsikot</vt:lpstr>
      </vt:variant>
      <vt:variant>
        <vt:i4>58</vt:i4>
      </vt:variant>
    </vt:vector>
  </HeadingPairs>
  <TitlesOfParts>
    <vt:vector size="70" baseType="lpstr">
      <vt:lpstr>Arial</vt:lpstr>
      <vt:lpstr>Bernard MT Condensed</vt:lpstr>
      <vt:lpstr>Calibri</vt:lpstr>
      <vt:lpstr>Calibri Light</vt:lpstr>
      <vt:lpstr>Courier New</vt:lpstr>
      <vt:lpstr>Georgia</vt:lpstr>
      <vt:lpstr>Times New Roman</vt:lpstr>
      <vt:lpstr>Trebuchet MS</vt:lpstr>
      <vt:lpstr>Verdana</vt:lpstr>
      <vt:lpstr>Wingdings</vt:lpstr>
      <vt:lpstr>blank</vt:lpstr>
      <vt:lpstr>Office-teema</vt:lpstr>
      <vt:lpstr>Saavutettavat tiedostot Miten tuottaa verkkoon Word-, PowerPoint- ja pdf-tiedostoja? </vt:lpstr>
      <vt:lpstr>Laki on nyt voimassa!</vt:lpstr>
      <vt:lpstr>Mitä laissa on tiedostoista?</vt:lpstr>
      <vt:lpstr>Tarkemmin</vt:lpstr>
      <vt:lpstr>Laki edellyttää</vt:lpstr>
      <vt:lpstr>Lain vaatimukset</vt:lpstr>
      <vt:lpstr>EU:n virallinen lehti</vt:lpstr>
      <vt:lpstr>EN 301 549 V2.1.2</vt:lpstr>
      <vt:lpstr>WCAG 2.1</vt:lpstr>
      <vt:lpstr>WCAG 2.1 suomeksi</vt:lpstr>
      <vt:lpstr>WCAG 2.1:n luonne</vt:lpstr>
      <vt:lpstr>Missä tiedostoista kerrotaan?</vt:lpstr>
      <vt:lpstr>Toisaalta</vt:lpstr>
      <vt:lpstr>Ohjeita on saatavilla!</vt:lpstr>
      <vt:lpstr>Word-asiakirjat</vt:lpstr>
      <vt:lpstr>Selkeä rakenne</vt:lpstr>
      <vt:lpstr>Käytä tyylejä osien merkkaamiseen</vt:lpstr>
      <vt:lpstr>Käytä selkeää kieltä</vt:lpstr>
      <vt:lpstr>Nimeä linkit kuvaavasti</vt:lpstr>
      <vt:lpstr>Anna kuville vaihtoehtoinen teksti</vt:lpstr>
      <vt:lpstr>Anna kuville vaihtoehtoinen teksti 2</vt:lpstr>
      <vt:lpstr>Anna asiakirjalle otsikko</vt:lpstr>
      <vt:lpstr>Määritä kieli</vt:lpstr>
      <vt:lpstr>Varmista luettavuus</vt:lpstr>
      <vt:lpstr>Ota huomioon lukivaikeudet</vt:lpstr>
      <vt:lpstr>Luettelot helpottavat hahmottamista</vt:lpstr>
      <vt:lpstr>Taulukot vain tiedon esittämiseen</vt:lpstr>
      <vt:lpstr>Tarkista saavutettavuus</vt:lpstr>
      <vt:lpstr>Asiakirjapohjat kuntoon</vt:lpstr>
      <vt:lpstr>Saavutettavat PowerPoint-tiedostot</vt:lpstr>
      <vt:lpstr>Saavutettavat PowerPoint-tiedostot esitykset ja esitystiedostot</vt:lpstr>
      <vt:lpstr>Mitä saavutettavuus tarkoittaa PowerPointissa?</vt:lpstr>
      <vt:lpstr>Laki matalimpana rimana Powerpointin saavutettavuudelle</vt:lpstr>
      <vt:lpstr>Saavutettavan PowerPoint-tiedoston resepti</vt:lpstr>
      <vt:lpstr>Mistä Powerpointin saavutettavuustarkistus löytyy</vt:lpstr>
      <vt:lpstr>Käytä isoa tekstikokoa (yli 20)</vt:lpstr>
      <vt:lpstr>Älä laita liikaa tekstiä tai ranskalaisia viivoja yhdelle dialle</vt:lpstr>
      <vt:lpstr>Huono kontrasti 1/2</vt:lpstr>
      <vt:lpstr>Huono kontrasti 2/2</vt:lpstr>
      <vt:lpstr>Älä välitä tietoa pelkällä värillä 1/2</vt:lpstr>
      <vt:lpstr>Älä välitä tietoa pelkällä värillä 2/2</vt:lpstr>
      <vt:lpstr>Vaihtoehtoinen teksti</vt:lpstr>
      <vt:lpstr>Lukemisjärjestys</vt:lpstr>
      <vt:lpstr>Esimerkki lukemisjärjestyksestä</vt:lpstr>
      <vt:lpstr>Esitys vai tiedosto?</vt:lpstr>
      <vt:lpstr>Saavutettavan PowerPoint-tiedoston resepti</vt:lpstr>
      <vt:lpstr>PDF-tiedostojen saavutettavuus</vt:lpstr>
      <vt:lpstr>PDF/UA?</vt:lpstr>
      <vt:lpstr>Saavutettava pdf-tiedosto</vt:lpstr>
      <vt:lpstr>Pdf vai jokin muu?</vt:lpstr>
      <vt:lpstr>Paperilta vai näytöltä?</vt:lpstr>
      <vt:lpstr>Word-tiedostojen muuntaminen pdf-muotoon </vt:lpstr>
      <vt:lpstr>Pdf Word-asiakirjasta</vt:lpstr>
      <vt:lpstr>Adobe Acrobat Pron tarkistustyökalu</vt:lpstr>
      <vt:lpstr>Adobe Acrobat Pro DC</vt:lpstr>
      <vt:lpstr>Acrobatin käytettävyystyökalu</vt:lpstr>
      <vt:lpstr>Käytettävyystarkistus</vt:lpstr>
      <vt:lpstr>PowerPoint-esitys</vt:lpstr>
    </vt:vector>
  </TitlesOfParts>
  <Company>Celia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Saavutettavat tiedostot</dc:title>
  <dc:creator>Ylänne Kirsi (Celia)</dc:creator>
  <cp:lastModifiedBy>Koski Johannes</cp:lastModifiedBy>
  <cp:revision>436</cp:revision>
  <cp:lastPrinted>2019-03-31T18:36:39Z</cp:lastPrinted>
  <dcterms:created xsi:type="dcterms:W3CDTF">2016-10-31T08:28:20Z</dcterms:created>
  <dcterms:modified xsi:type="dcterms:W3CDTF">2019-04-12T07:53:07Z</dcterms:modified>
</cp:coreProperties>
</file>