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81" r:id="rId6"/>
    <p:sldId id="299" r:id="rId7"/>
    <p:sldId id="282" r:id="rId8"/>
    <p:sldId id="263" r:id="rId9"/>
    <p:sldId id="298" r:id="rId10"/>
    <p:sldId id="294" r:id="rId11"/>
    <p:sldId id="292" r:id="rId12"/>
    <p:sldId id="295" r:id="rId13"/>
    <p:sldId id="290" r:id="rId14"/>
    <p:sldId id="291" r:id="rId15"/>
    <p:sldId id="296" r:id="rId16"/>
    <p:sldId id="300" r:id="rId17"/>
    <p:sldId id="301" r:id="rId18"/>
    <p:sldId id="297" r:id="rId19"/>
    <p:sldId id="260" r:id="rId20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138" d="100"/>
          <a:sy n="138" d="100"/>
        </p:scale>
        <p:origin x="816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12.3.2019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12.3.2019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la.org/lp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1404" y="1561356"/>
            <a:ext cx="7899614" cy="2016224"/>
          </a:xfrm>
        </p:spPr>
        <p:txBody>
          <a:bodyPr/>
          <a:lstStyle/>
          <a:p>
            <a:r>
              <a:rPr lang="sv-SE" dirty="0"/>
              <a:t>The Marrakesh </a:t>
            </a:r>
            <a:r>
              <a:rPr lang="sv-SE" dirty="0" err="1"/>
              <a:t>Treaty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in a </a:t>
            </a:r>
            <a:r>
              <a:rPr lang="sv-SE" dirty="0" err="1"/>
              <a:t>Nutshell</a:t>
            </a:r>
            <a:endParaRPr lang="fi-FI" sz="2800" b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2779" y="3793604"/>
            <a:ext cx="7776864" cy="1584176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The Marrakesh Treaty in Action</a:t>
            </a:r>
          </a:p>
          <a:p>
            <a:pPr fontAlgn="base"/>
            <a:r>
              <a:rPr lang="en-US" sz="2000" dirty="0"/>
              <a:t>Helsinki 12 March 2019</a:t>
            </a:r>
          </a:p>
          <a:p>
            <a:pPr fontAlgn="base"/>
            <a:r>
              <a:rPr lang="en-US" sz="2000" dirty="0"/>
              <a:t>Kirsi Ylänne, IFLA LPD &amp; Celia, Finland </a:t>
            </a:r>
          </a:p>
          <a:p>
            <a:pPr fontAlgn="base"/>
            <a:r>
              <a:rPr lang="en-US" sz="2000" dirty="0"/>
              <a:t>Twitter: @</a:t>
            </a:r>
            <a:r>
              <a:rPr lang="en-US" sz="2000" dirty="0" err="1"/>
              <a:t>kirsiylanne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/>
              <a:pPr/>
              <a:t>12.3.2019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985332"/>
          </a:xfrm>
        </p:spPr>
        <p:txBody>
          <a:bodyPr/>
          <a:lstStyle/>
          <a:p>
            <a:r>
              <a:rPr lang="fi-FI" dirty="0"/>
              <a:t>Key </a:t>
            </a:r>
            <a:r>
              <a:rPr lang="fi-FI" dirty="0" err="1"/>
              <a:t>definitions</a:t>
            </a:r>
            <a:r>
              <a:rPr lang="fi-FI" dirty="0"/>
              <a:t> </a:t>
            </a:r>
            <a:r>
              <a:rPr lang="fi-FI" sz="2800" dirty="0"/>
              <a:t>2/2</a:t>
            </a:r>
            <a:r>
              <a:rPr lang="fi-FI" dirty="0"/>
              <a:t> </a:t>
            </a:r>
            <a:endParaRPr lang="fi-FI" sz="2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89348"/>
            <a:ext cx="7704856" cy="3398918"/>
          </a:xfrm>
        </p:spPr>
        <p:txBody>
          <a:bodyPr>
            <a:noAutofit/>
          </a:bodyPr>
          <a:lstStyle/>
          <a:p>
            <a:r>
              <a:rPr lang="fi-FI" sz="2400" dirty="0"/>
              <a:t>An </a:t>
            </a:r>
            <a:r>
              <a:rPr lang="fi-FI" sz="2400" b="1" dirty="0" err="1"/>
              <a:t>accessible</a:t>
            </a:r>
            <a:r>
              <a:rPr lang="fi-FI" sz="2400" b="1" dirty="0"/>
              <a:t> </a:t>
            </a:r>
            <a:r>
              <a:rPr lang="fi-FI" sz="2400" b="1" dirty="0" err="1"/>
              <a:t>format</a:t>
            </a:r>
            <a:r>
              <a:rPr lang="fi-FI" sz="2400" b="1" dirty="0"/>
              <a:t> copy</a:t>
            </a:r>
            <a:r>
              <a:rPr lang="fi-FI" sz="2400" dirty="0"/>
              <a:t> of a </a:t>
            </a:r>
            <a:r>
              <a:rPr lang="fi-FI" sz="2400" dirty="0" err="1"/>
              <a:t>literary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endParaRPr lang="fi-FI" sz="2400" dirty="0"/>
          </a:p>
          <a:p>
            <a:pPr lvl="1"/>
            <a:r>
              <a:rPr lang="en-US" sz="2400" dirty="0"/>
              <a:t>“gives a beneficiary person access to the work, </a:t>
            </a:r>
            <a:br>
              <a:rPr lang="en-US" sz="2400" dirty="0"/>
            </a:br>
            <a:r>
              <a:rPr lang="en-US" sz="2400" dirty="0"/>
              <a:t>including to permit the person to have </a:t>
            </a:r>
            <a:r>
              <a:rPr lang="en-US" sz="2400" b="1" dirty="0"/>
              <a:t>access as feasibly and comfortably</a:t>
            </a:r>
            <a:r>
              <a:rPr lang="en-US" sz="2400" dirty="0"/>
              <a:t> as a person without visual impairment or other print disability.” </a:t>
            </a:r>
            <a:endParaRPr lang="fi-FI" sz="2400" dirty="0"/>
          </a:p>
          <a:p>
            <a:r>
              <a:rPr lang="fi-FI" sz="2400" dirty="0"/>
              <a:t>The </a:t>
            </a:r>
            <a:r>
              <a:rPr lang="fi-FI" sz="2400" dirty="0" err="1"/>
              <a:t>focus</a:t>
            </a:r>
            <a:r>
              <a:rPr lang="fi-FI" sz="2400" dirty="0"/>
              <a:t> is on the </a:t>
            </a:r>
            <a:r>
              <a:rPr lang="fi-FI" sz="2400" dirty="0" err="1"/>
              <a:t>needs</a:t>
            </a:r>
            <a:r>
              <a:rPr lang="fi-FI" sz="2400" dirty="0"/>
              <a:t> of a person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print</a:t>
            </a:r>
            <a:r>
              <a:rPr lang="fi-FI" sz="2400" dirty="0"/>
              <a:t> </a:t>
            </a:r>
            <a:r>
              <a:rPr lang="fi-FI" sz="2400" dirty="0" err="1"/>
              <a:t>disability</a:t>
            </a:r>
            <a:r>
              <a:rPr lang="fi-FI" sz="2400" dirty="0"/>
              <a:t>, </a:t>
            </a:r>
            <a:r>
              <a:rPr lang="fi-FI" sz="2400" dirty="0" err="1"/>
              <a:t>not</a:t>
            </a:r>
            <a:r>
              <a:rPr lang="fi-FI" sz="2400" dirty="0"/>
              <a:t> on a </a:t>
            </a:r>
            <a:r>
              <a:rPr lang="fi-FI" sz="2400" dirty="0" err="1"/>
              <a:t>format</a:t>
            </a:r>
            <a:r>
              <a:rPr lang="fi-FI" sz="2400" dirty="0"/>
              <a:t>.</a:t>
            </a:r>
          </a:p>
          <a:p>
            <a:pPr lvl="1"/>
            <a:r>
              <a:rPr lang="fi-FI" sz="2400" dirty="0"/>
              <a:t>Braille </a:t>
            </a:r>
            <a:r>
              <a:rPr lang="fi-FI" sz="2400" dirty="0" err="1"/>
              <a:t>book</a:t>
            </a:r>
            <a:r>
              <a:rPr lang="fi-FI" sz="2400" dirty="0"/>
              <a:t>, </a:t>
            </a:r>
            <a:r>
              <a:rPr lang="fi-FI" sz="2400" dirty="0" err="1"/>
              <a:t>tactile</a:t>
            </a:r>
            <a:r>
              <a:rPr lang="fi-FI" sz="2400" dirty="0"/>
              <a:t> </a:t>
            </a:r>
            <a:r>
              <a:rPr lang="fi-FI" sz="2400" dirty="0" err="1"/>
              <a:t>book</a:t>
            </a:r>
            <a:r>
              <a:rPr lang="fi-FI" sz="2400" dirty="0"/>
              <a:t>, e-</a:t>
            </a:r>
            <a:r>
              <a:rPr lang="fi-FI" sz="2400" dirty="0" err="1"/>
              <a:t>book</a:t>
            </a:r>
            <a:r>
              <a:rPr lang="fi-FI" sz="2400" dirty="0"/>
              <a:t>, </a:t>
            </a:r>
            <a:r>
              <a:rPr lang="fi-FI" sz="2400" dirty="0" err="1"/>
              <a:t>talking</a:t>
            </a:r>
            <a:r>
              <a:rPr lang="fi-FI" sz="2400" dirty="0"/>
              <a:t> </a:t>
            </a:r>
            <a:r>
              <a:rPr lang="fi-FI" sz="2400" dirty="0" err="1"/>
              <a:t>book</a:t>
            </a:r>
            <a:r>
              <a:rPr lang="fi-FI" sz="2400" dirty="0"/>
              <a:t>, </a:t>
            </a:r>
            <a:r>
              <a:rPr lang="fi-FI" sz="2400" dirty="0" err="1"/>
              <a:t>large</a:t>
            </a:r>
            <a:r>
              <a:rPr lang="fi-FI" sz="2400" dirty="0"/>
              <a:t> </a:t>
            </a:r>
            <a:r>
              <a:rPr lang="fi-FI" sz="2400" dirty="0" err="1"/>
              <a:t>print</a:t>
            </a:r>
            <a:r>
              <a:rPr lang="fi-FI" sz="2400" dirty="0"/>
              <a:t>, </a:t>
            </a:r>
            <a:r>
              <a:rPr lang="fi-FI" sz="2400" dirty="0" err="1"/>
              <a:t>easy</a:t>
            </a:r>
            <a:r>
              <a:rPr lang="fi-FI" sz="2400" dirty="0"/>
              <a:t>-to-</a:t>
            </a:r>
            <a:r>
              <a:rPr lang="fi-FI" sz="2400" dirty="0" err="1"/>
              <a:t>read</a:t>
            </a:r>
            <a:r>
              <a:rPr lang="fi-FI" sz="2400" dirty="0"/>
              <a:t> </a:t>
            </a:r>
            <a:r>
              <a:rPr lang="fi-FI" sz="2400" dirty="0" err="1"/>
              <a:t>book</a:t>
            </a:r>
            <a:r>
              <a:rPr lang="fi-FI" sz="24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1257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5C7EB2-2F75-4B6B-AB3D-D5FE206F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7295"/>
            <a:ext cx="7128792" cy="1145893"/>
          </a:xfrm>
        </p:spPr>
        <p:txBody>
          <a:bodyPr/>
          <a:lstStyle/>
          <a:p>
            <a:r>
              <a:rPr lang="fi-FI" dirty="0"/>
              <a:t>An </a:t>
            </a:r>
            <a:r>
              <a:rPr lang="fi-FI" dirty="0" err="1"/>
              <a:t>authorized</a:t>
            </a:r>
            <a:r>
              <a:rPr lang="fi-FI" dirty="0"/>
              <a:t> </a:t>
            </a:r>
            <a:r>
              <a:rPr lang="fi-FI" dirty="0" err="1"/>
              <a:t>entity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D157C-7D39-4717-92D9-2A3F0997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9348"/>
            <a:ext cx="8208912" cy="3816424"/>
          </a:xfrm>
        </p:spPr>
        <p:txBody>
          <a:bodyPr>
            <a:normAutofit/>
          </a:bodyPr>
          <a:lstStyle/>
          <a:p>
            <a:r>
              <a:rPr lang="en-US" sz="2400" dirty="0"/>
              <a:t>“is authorized or recognized by the government to provide education, instructional training, adaptive reading or information access to beneficiary persons on a non-profit basis.”  </a:t>
            </a:r>
          </a:p>
          <a:p>
            <a:r>
              <a:rPr lang="fi-FI" sz="2400" dirty="0"/>
              <a:t>No </a:t>
            </a:r>
            <a:r>
              <a:rPr lang="fi-FI" sz="2400" dirty="0" err="1"/>
              <a:t>explicit</a:t>
            </a:r>
            <a:r>
              <a:rPr lang="fi-FI" sz="2400" dirty="0"/>
              <a:t> </a:t>
            </a:r>
            <a:r>
              <a:rPr lang="fi-FI" sz="2400" dirty="0" err="1"/>
              <a:t>authorization</a:t>
            </a:r>
            <a:r>
              <a:rPr lang="fi-FI" sz="2400" dirty="0"/>
              <a:t> is </a:t>
            </a:r>
            <a:r>
              <a:rPr lang="fi-FI" sz="2400" dirty="0" err="1"/>
              <a:t>needed</a:t>
            </a:r>
            <a:r>
              <a:rPr lang="fi-FI" sz="2400" dirty="0"/>
              <a:t>.</a:t>
            </a:r>
          </a:p>
          <a:p>
            <a:r>
              <a:rPr lang="en-US" sz="2400" dirty="0"/>
              <a:t>Any library that provides services on a non-profit basis is entitled to act as an authorized entity.</a:t>
            </a:r>
          </a:p>
          <a:p>
            <a:pPr lvl="1"/>
            <a:r>
              <a:rPr lang="en-US" sz="2400" dirty="0"/>
              <a:t>A right, not an obligation.</a:t>
            </a: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6F07F0-EB13-4B72-BD4A-5F9504DE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1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5C7EB2-2F75-4B6B-AB3D-D5FE206F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488832" cy="913324"/>
          </a:xfrm>
        </p:spPr>
        <p:txBody>
          <a:bodyPr/>
          <a:lstStyle/>
          <a:p>
            <a:r>
              <a:rPr lang="fi-FI" dirty="0"/>
              <a:t>Libraries as </a:t>
            </a:r>
            <a:r>
              <a:rPr lang="fi-FI" dirty="0" err="1"/>
              <a:t>authorized</a:t>
            </a:r>
            <a:r>
              <a:rPr lang="fi-FI" dirty="0"/>
              <a:t> </a:t>
            </a:r>
            <a:r>
              <a:rPr lang="fi-FI" dirty="0" err="1"/>
              <a:t>entities</a:t>
            </a:r>
            <a:endParaRPr lang="fi-FI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D157C-7D39-4717-92D9-2A3F0997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2880320"/>
          </a:xfrm>
        </p:spPr>
        <p:txBody>
          <a:bodyPr>
            <a:normAutofit/>
          </a:bodyPr>
          <a:lstStyle/>
          <a:p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permitted</a:t>
            </a:r>
            <a:r>
              <a:rPr lang="sv-SE" sz="2800" dirty="0"/>
              <a:t> to make </a:t>
            </a:r>
            <a:r>
              <a:rPr lang="sv-SE" sz="2800" dirty="0" err="1"/>
              <a:t>accessible</a:t>
            </a:r>
            <a:r>
              <a:rPr lang="sv-SE" sz="2800" dirty="0"/>
              <a:t> </a:t>
            </a:r>
            <a:r>
              <a:rPr lang="sv-SE" sz="2800" dirty="0" err="1"/>
              <a:t>copies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a </a:t>
            </a:r>
            <a:r>
              <a:rPr lang="sv-SE" sz="2800" dirty="0" err="1"/>
              <a:t>work</a:t>
            </a:r>
            <a:endParaRPr lang="sv-SE" sz="2800" dirty="0"/>
          </a:p>
          <a:p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permitted</a:t>
            </a:r>
            <a:r>
              <a:rPr lang="sv-SE" sz="2800" dirty="0"/>
              <a:t> to </a:t>
            </a:r>
            <a:r>
              <a:rPr lang="sv-SE" sz="2800" dirty="0" err="1"/>
              <a:t>distribute</a:t>
            </a:r>
            <a:r>
              <a:rPr lang="sv-SE" sz="2800" dirty="0"/>
              <a:t> </a:t>
            </a:r>
            <a:r>
              <a:rPr lang="sv-SE" sz="2800" dirty="0" err="1"/>
              <a:t>accessible</a:t>
            </a:r>
            <a:r>
              <a:rPr lang="sv-SE" sz="2800" dirty="0"/>
              <a:t> </a:t>
            </a:r>
            <a:r>
              <a:rPr lang="sv-SE" sz="2800" dirty="0" err="1"/>
              <a:t>copies</a:t>
            </a:r>
            <a:r>
              <a:rPr lang="sv-SE" sz="2800" dirty="0"/>
              <a:t> to persons </a:t>
            </a:r>
            <a:r>
              <a:rPr lang="sv-SE" sz="2800" dirty="0" err="1"/>
              <a:t>with</a:t>
            </a:r>
            <a:r>
              <a:rPr lang="sv-SE" sz="2800" dirty="0"/>
              <a:t> print </a:t>
            </a:r>
            <a:r>
              <a:rPr lang="sv-SE" sz="2800" dirty="0" err="1"/>
              <a:t>disabilities</a:t>
            </a:r>
            <a:r>
              <a:rPr lang="sv-SE" sz="2800" dirty="0"/>
              <a:t> or </a:t>
            </a:r>
            <a:r>
              <a:rPr lang="sv-SE" sz="2800" dirty="0" err="1"/>
              <a:t>other</a:t>
            </a:r>
            <a:r>
              <a:rPr lang="sv-SE" sz="2800" dirty="0"/>
              <a:t> </a:t>
            </a:r>
            <a:r>
              <a:rPr lang="sv-SE" sz="2800" dirty="0" err="1"/>
              <a:t>authorized</a:t>
            </a:r>
            <a:r>
              <a:rPr lang="sv-SE" sz="2800" dirty="0"/>
              <a:t> </a:t>
            </a:r>
            <a:r>
              <a:rPr lang="sv-SE" sz="2800" dirty="0" err="1"/>
              <a:t>entities</a:t>
            </a:r>
            <a:r>
              <a:rPr lang="en-US" sz="2800" dirty="0"/>
              <a:t> </a:t>
            </a:r>
          </a:p>
          <a:p>
            <a:pPr lvl="1"/>
            <a:r>
              <a:rPr lang="en-US" sz="2600" dirty="0"/>
              <a:t>Also cross borders</a:t>
            </a:r>
          </a:p>
          <a:p>
            <a:endParaRPr lang="sv-SE" dirty="0"/>
          </a:p>
          <a:p>
            <a:endParaRPr lang="sv-SE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6F07F0-EB13-4B72-BD4A-5F9504DE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1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7CA0EE-9A40-432D-8509-00384D09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416824" cy="913324"/>
          </a:xfrm>
        </p:spPr>
        <p:txBody>
          <a:bodyPr/>
          <a:lstStyle/>
          <a:p>
            <a:r>
              <a:rPr lang="fi-FI" dirty="0" err="1"/>
              <a:t>Acting</a:t>
            </a:r>
            <a:r>
              <a:rPr lang="fi-FI" dirty="0"/>
              <a:t> as </a:t>
            </a:r>
            <a:r>
              <a:rPr lang="fi-FI" dirty="0" err="1"/>
              <a:t>authorized</a:t>
            </a:r>
            <a:r>
              <a:rPr lang="fi-FI" dirty="0"/>
              <a:t> </a:t>
            </a:r>
            <a:r>
              <a:rPr lang="fi-FI" dirty="0" err="1"/>
              <a:t>entity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D3EC28-B493-4F41-8480-4BA9EB81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9308"/>
            <a:ext cx="8208912" cy="41764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authorized entity </a:t>
            </a:r>
            <a:r>
              <a:rPr lang="en-US" b="1" dirty="0"/>
              <a:t>establishes and follows its own practices</a:t>
            </a:r>
            <a:endParaRPr lang="fi-FI" dirty="0"/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  to establish that the persons it serves are persons with print disabilities</a:t>
            </a:r>
            <a:endParaRPr lang="fi-FI" dirty="0"/>
          </a:p>
          <a:p>
            <a:r>
              <a:rPr lang="en-US" dirty="0"/>
              <a:t>(ii) to limit distribution of accessible copies </a:t>
            </a:r>
            <a:r>
              <a:rPr lang="en-US" b="1" dirty="0"/>
              <a:t>only</a:t>
            </a:r>
            <a:r>
              <a:rPr lang="en-US" dirty="0"/>
              <a:t> to persons with print disabilities and/or authorized entities</a:t>
            </a:r>
            <a:endParaRPr lang="fi-FI" dirty="0"/>
          </a:p>
          <a:p>
            <a:r>
              <a:rPr lang="en-US" dirty="0"/>
              <a:t>(iii) to discourage the reproduction, distribution and making available of unauthorized copies</a:t>
            </a:r>
            <a:endParaRPr lang="fi-FI" dirty="0"/>
          </a:p>
          <a:p>
            <a:r>
              <a:rPr lang="en-US" dirty="0"/>
              <a:t>(iv) to maintain due care in, and records of, its handling of copies of works, while respecting the privacy of persons with print disabilities.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4FC19B-A48C-4927-B446-BEEBB690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2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5ABBC-3635-4616-B72E-59491388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Libraries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together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CFEEC4-1FF3-4492-88AC-3D3622CA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libraries</a:t>
            </a:r>
            <a:r>
              <a:rPr lang="fi-FI" dirty="0"/>
              <a:t>, </a:t>
            </a:r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libraries</a:t>
            </a:r>
            <a:r>
              <a:rPr lang="fi-FI" dirty="0"/>
              <a:t> and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libraries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on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.</a:t>
            </a:r>
          </a:p>
          <a:p>
            <a:r>
              <a:rPr lang="fi-FI" dirty="0"/>
              <a:t>Libraries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the </a:t>
            </a:r>
            <a:r>
              <a:rPr lang="fi-FI" dirty="0" err="1"/>
              <a:t>rights</a:t>
            </a:r>
            <a:r>
              <a:rPr lang="fi-FI" dirty="0"/>
              <a:t> </a:t>
            </a:r>
            <a:r>
              <a:rPr lang="fi-FI" dirty="0" err="1"/>
              <a:t>offered</a:t>
            </a:r>
            <a:r>
              <a:rPr lang="fi-FI" dirty="0"/>
              <a:t> in the </a:t>
            </a:r>
            <a:r>
              <a:rPr lang="fi-FI" dirty="0" err="1"/>
              <a:t>Marrakesh</a:t>
            </a:r>
            <a:r>
              <a:rPr lang="fi-FI" dirty="0"/>
              <a:t> </a:t>
            </a:r>
            <a:r>
              <a:rPr lang="fi-FI" dirty="0" err="1"/>
              <a:t>Treaty</a:t>
            </a:r>
            <a:r>
              <a:rPr lang="fi-FI" dirty="0"/>
              <a:t> in </a:t>
            </a:r>
            <a:r>
              <a:rPr lang="fi-FI" dirty="0" err="1"/>
              <a:t>order</a:t>
            </a:r>
            <a:r>
              <a:rPr lang="fi-FI" dirty="0"/>
              <a:t> to help </a:t>
            </a:r>
            <a:r>
              <a:rPr lang="fi-FI" dirty="0" err="1"/>
              <a:t>improve</a:t>
            </a:r>
            <a:r>
              <a:rPr lang="fi-FI" dirty="0"/>
              <a:t> library and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to </a:t>
            </a:r>
            <a:r>
              <a:rPr lang="fi-FI" dirty="0" err="1"/>
              <a:t>persons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disabilities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F18162-790C-48C9-A9D5-2EC60700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2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D067F8-30B6-40A5-97D6-E802D537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guarantee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377608-B7CA-480C-9614-BDE44016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340"/>
            <a:ext cx="8208912" cy="3888432"/>
          </a:xfrm>
        </p:spPr>
        <p:txBody>
          <a:bodyPr>
            <a:normAutofit/>
          </a:bodyPr>
          <a:lstStyle/>
          <a:p>
            <a:r>
              <a:rPr lang="fi-FI" sz="2600" dirty="0" err="1"/>
              <a:t>Making</a:t>
            </a:r>
            <a:r>
              <a:rPr lang="fi-FI" sz="2600" dirty="0"/>
              <a:t> </a:t>
            </a:r>
            <a:r>
              <a:rPr lang="fi-FI" sz="2600" dirty="0" err="1"/>
              <a:t>all</a:t>
            </a:r>
            <a:r>
              <a:rPr lang="fi-FI" sz="2600" dirty="0"/>
              <a:t> library </a:t>
            </a:r>
            <a:r>
              <a:rPr lang="fi-FI" sz="2600" dirty="0" err="1"/>
              <a:t>services</a:t>
            </a:r>
            <a:r>
              <a:rPr lang="fi-FI" sz="2600" dirty="0"/>
              <a:t> as </a:t>
            </a:r>
            <a:r>
              <a:rPr lang="fi-FI" sz="2600" dirty="0" err="1"/>
              <a:t>accessible</a:t>
            </a:r>
            <a:r>
              <a:rPr lang="fi-FI" sz="2600" dirty="0"/>
              <a:t> and </a:t>
            </a:r>
            <a:r>
              <a:rPr lang="fi-FI" sz="2600" dirty="0" err="1"/>
              <a:t>inclusive</a:t>
            </a:r>
            <a:r>
              <a:rPr lang="fi-FI" sz="2600" dirty="0"/>
              <a:t> as </a:t>
            </a:r>
            <a:r>
              <a:rPr lang="fi-FI" sz="2600" dirty="0" err="1"/>
              <a:t>possible</a:t>
            </a:r>
            <a:r>
              <a:rPr lang="fi-FI" sz="2600" dirty="0"/>
              <a:t> </a:t>
            </a:r>
            <a:r>
              <a:rPr lang="fi-FI" sz="2600" dirty="0" err="1"/>
              <a:t>should</a:t>
            </a:r>
            <a:r>
              <a:rPr lang="fi-FI" sz="2600" dirty="0"/>
              <a:t> </a:t>
            </a:r>
            <a:r>
              <a:rPr lang="fi-FI" sz="2600" dirty="0" err="1"/>
              <a:t>be</a:t>
            </a:r>
            <a:r>
              <a:rPr lang="fi-FI" sz="2600" dirty="0"/>
              <a:t> the </a:t>
            </a:r>
            <a:r>
              <a:rPr lang="fi-FI" sz="2600" dirty="0" err="1"/>
              <a:t>goal</a:t>
            </a:r>
            <a:r>
              <a:rPr lang="fi-FI" sz="2600" dirty="0"/>
              <a:t>.</a:t>
            </a:r>
          </a:p>
          <a:p>
            <a:r>
              <a:rPr lang="fi-FI" sz="2600" dirty="0"/>
              <a:t>If 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goal</a:t>
            </a:r>
            <a:r>
              <a:rPr lang="fi-FI" sz="2600" dirty="0"/>
              <a:t> </a:t>
            </a:r>
            <a:r>
              <a:rPr lang="fi-FI" sz="2600" dirty="0" err="1"/>
              <a:t>isn’t</a:t>
            </a:r>
            <a:r>
              <a:rPr lang="fi-FI" sz="2600" dirty="0"/>
              <a:t> </a:t>
            </a:r>
            <a:r>
              <a:rPr lang="fi-FI" sz="2600" dirty="0" err="1"/>
              <a:t>achieved</a:t>
            </a:r>
            <a:r>
              <a:rPr lang="fi-FI" sz="2600" dirty="0"/>
              <a:t>, the </a:t>
            </a:r>
            <a:r>
              <a:rPr lang="fi-FI" sz="2600" dirty="0" err="1"/>
              <a:t>Marrakesh</a:t>
            </a:r>
            <a:r>
              <a:rPr lang="fi-FI" sz="2600" dirty="0"/>
              <a:t> </a:t>
            </a:r>
            <a:r>
              <a:rPr lang="fi-FI" sz="2600" dirty="0" err="1"/>
              <a:t>Treaty</a:t>
            </a:r>
            <a:r>
              <a:rPr lang="fi-FI" sz="2600" dirty="0"/>
              <a:t> </a:t>
            </a:r>
            <a:r>
              <a:rPr lang="fi-FI" sz="2600" dirty="0" err="1"/>
              <a:t>gives</a:t>
            </a:r>
            <a:r>
              <a:rPr lang="fi-FI" sz="2600" dirty="0"/>
              <a:t> </a:t>
            </a:r>
            <a:r>
              <a:rPr lang="fi-FI" sz="2600" dirty="0" err="1"/>
              <a:t>libraries</a:t>
            </a:r>
            <a:r>
              <a:rPr lang="fi-FI" sz="2600" dirty="0"/>
              <a:t> a </a:t>
            </a:r>
            <a:r>
              <a:rPr lang="fi-FI" sz="2600" dirty="0" err="1"/>
              <a:t>guarantee</a:t>
            </a:r>
            <a:r>
              <a:rPr lang="fi-FI" sz="2600" dirty="0"/>
              <a:t> 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they</a:t>
            </a:r>
            <a:r>
              <a:rPr lang="fi-FI" sz="2600" dirty="0"/>
              <a:t> </a:t>
            </a:r>
            <a:r>
              <a:rPr lang="fi-FI" sz="2600" dirty="0" err="1"/>
              <a:t>can</a:t>
            </a:r>
            <a:r>
              <a:rPr lang="fi-FI" sz="2600" dirty="0"/>
              <a:t> help </a:t>
            </a:r>
            <a:r>
              <a:rPr lang="fi-FI" sz="2600" dirty="0" err="1"/>
              <a:t>persons</a:t>
            </a:r>
            <a:r>
              <a:rPr lang="fi-FI" sz="2600" dirty="0"/>
              <a:t> </a:t>
            </a:r>
            <a:r>
              <a:rPr lang="fi-FI" sz="2600" dirty="0" err="1"/>
              <a:t>with</a:t>
            </a:r>
            <a:r>
              <a:rPr lang="fi-FI" sz="2600" dirty="0"/>
              <a:t> </a:t>
            </a:r>
            <a:r>
              <a:rPr lang="fi-FI" sz="2600" dirty="0" err="1"/>
              <a:t>print</a:t>
            </a:r>
            <a:r>
              <a:rPr lang="fi-FI" sz="2600" dirty="0"/>
              <a:t> </a:t>
            </a:r>
            <a:r>
              <a:rPr lang="fi-FI" sz="2600" dirty="0" err="1"/>
              <a:t>disabilities</a:t>
            </a:r>
            <a:r>
              <a:rPr lang="fi-FI" sz="2600" dirty="0"/>
              <a:t> to </a:t>
            </a:r>
            <a:r>
              <a:rPr lang="fi-FI" sz="2600" dirty="0" err="1"/>
              <a:t>access</a:t>
            </a:r>
            <a:r>
              <a:rPr lang="fi-FI" sz="2600" dirty="0"/>
              <a:t> </a:t>
            </a:r>
            <a:r>
              <a:rPr lang="fi-FI" sz="2600" dirty="0" err="1"/>
              <a:t>information</a:t>
            </a:r>
            <a:r>
              <a:rPr lang="fi-FI" sz="2600" dirty="0"/>
              <a:t> and </a:t>
            </a:r>
            <a:r>
              <a:rPr lang="fi-FI" sz="2600" dirty="0" err="1"/>
              <a:t>literature</a:t>
            </a:r>
            <a:r>
              <a:rPr lang="fi-FI" sz="2600" dirty="0"/>
              <a:t>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71299A-6E12-405F-8E1B-EDF4B005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3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971600" y="1273324"/>
            <a:ext cx="6097820" cy="3168352"/>
          </a:xfrm>
        </p:spPr>
        <p:txBody>
          <a:bodyPr>
            <a:normAutofit/>
          </a:bodyPr>
          <a:lstStyle/>
          <a:p>
            <a:endParaRPr lang="fi-FI" sz="1800" dirty="0"/>
          </a:p>
          <a:p>
            <a:r>
              <a:rPr lang="fi-FI" sz="4000" dirty="0" err="1"/>
              <a:t>Thank</a:t>
            </a:r>
            <a:r>
              <a:rPr lang="fi-FI" sz="4000" dirty="0"/>
              <a:t> </a:t>
            </a:r>
            <a:r>
              <a:rPr lang="fi-FI" sz="4000" dirty="0" err="1"/>
              <a:t>you</a:t>
            </a:r>
            <a:r>
              <a:rPr lang="fi-FI" sz="4000" dirty="0"/>
              <a:t>! Kiitos!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 err="1"/>
              <a:t>Email</a:t>
            </a:r>
            <a:r>
              <a:rPr lang="fi-FI" sz="2000" dirty="0"/>
              <a:t>: kirsi.ylanne@celia.fi</a:t>
            </a:r>
          </a:p>
          <a:p>
            <a:r>
              <a:rPr lang="fi-FI" sz="2000" dirty="0"/>
              <a:t>Twitter: @</a:t>
            </a:r>
            <a:r>
              <a:rPr lang="fi-FI" sz="2000" dirty="0" err="1"/>
              <a:t>kirsiylanne</a:t>
            </a:r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6129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3B186D-E3EA-44F2-A1A4-9F1415C3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IFLA LPD</a:t>
            </a:r>
          </a:p>
        </p:txBody>
      </p:sp>
      <p:sp>
        <p:nvSpPr>
          <p:cNvPr id="3" name="Sisällön paikkamerkki 2" descr="IFLA logo.">
            <a:extLst>
              <a:ext uri="{FF2B5EF4-FFF2-40B4-BE49-F238E27FC236}">
                <a16:creationId xmlns:a16="http://schemas.microsoft.com/office/drawing/2014/main" id="{0138B0FA-72B3-42CC-BD03-6757C049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129308"/>
            <a:ext cx="8208913" cy="4176464"/>
          </a:xfrm>
        </p:spPr>
        <p:txBody>
          <a:bodyPr>
            <a:normAutofit/>
          </a:bodyPr>
          <a:lstStyle/>
          <a:p>
            <a:r>
              <a:rPr lang="sv-SE" sz="2400" dirty="0"/>
              <a:t>IFLA - International Federation </a:t>
            </a:r>
            <a:r>
              <a:rPr lang="sv-SE" sz="2400" dirty="0" err="1"/>
              <a:t>of</a:t>
            </a:r>
            <a:r>
              <a:rPr lang="sv-SE" sz="2400" dirty="0"/>
              <a:t> Library Associations and Institutions</a:t>
            </a:r>
          </a:p>
          <a:p>
            <a:r>
              <a:rPr lang="sv-SE" sz="2400" dirty="0"/>
              <a:t>LPD – </a:t>
            </a:r>
            <a:r>
              <a:rPr lang="sv-SE" sz="2400" b="1" dirty="0" err="1"/>
              <a:t>L</a:t>
            </a:r>
            <a:r>
              <a:rPr lang="sv-SE" sz="2400" dirty="0" err="1"/>
              <a:t>ibraries</a:t>
            </a:r>
            <a:r>
              <a:rPr lang="sv-SE" sz="2400" dirty="0"/>
              <a:t> </a:t>
            </a:r>
            <a:r>
              <a:rPr lang="sv-SE" sz="2400" dirty="0" err="1"/>
              <a:t>Serving</a:t>
            </a:r>
            <a:r>
              <a:rPr lang="sv-SE" sz="2400" dirty="0"/>
              <a:t> Persons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b="1" dirty="0"/>
              <a:t>P</a:t>
            </a:r>
            <a:r>
              <a:rPr lang="sv-SE" sz="2400" dirty="0"/>
              <a:t>rint </a:t>
            </a:r>
            <a:r>
              <a:rPr lang="sv-SE" sz="2400" b="1" dirty="0" err="1"/>
              <a:t>D</a:t>
            </a:r>
            <a:r>
              <a:rPr lang="sv-SE" sz="2400" dirty="0" err="1"/>
              <a:t>isabilities</a:t>
            </a:r>
            <a:endParaRPr lang="sv-SE" sz="2400" dirty="0"/>
          </a:p>
          <a:p>
            <a:r>
              <a:rPr lang="en-US" sz="2400" dirty="0"/>
              <a:t>The mission of LPD is to advocate for library services that are equitable and accessible for persons with a print disability.</a:t>
            </a:r>
            <a:endParaRPr lang="sv-SE" sz="24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FBA019-FCC9-458B-BB59-62496EA8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1641250-B36D-43AA-BAF3-36195D8F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74" y="4043829"/>
            <a:ext cx="1207667" cy="12619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057DC2D-5019-450E-AC6E-84EC021BE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81210"/>
            <a:ext cx="1947619" cy="15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60EC1A-7402-43F2-B5E6-A5608A72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/>
              <a:t>IFLA LPD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06E026-1D73-41C5-A6F4-03558626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8478"/>
            <a:ext cx="8208912" cy="3384376"/>
          </a:xfrm>
        </p:spPr>
        <p:txBody>
          <a:bodyPr/>
          <a:lstStyle/>
          <a:p>
            <a:r>
              <a:rPr lang="fi-FI" sz="3200" dirty="0" err="1">
                <a:latin typeface="Trebuchet MS" panose="020B0603020202020204" pitchFamily="34" charset="0"/>
              </a:rPr>
              <a:t>Webpage</a:t>
            </a:r>
            <a:r>
              <a:rPr lang="fi-FI" sz="3200" dirty="0">
                <a:latin typeface="Trebuchet MS" panose="020B0603020202020204" pitchFamily="34" charset="0"/>
              </a:rPr>
              <a:t>: </a:t>
            </a:r>
            <a:r>
              <a:rPr lang="fi-FI" sz="3200" dirty="0">
                <a:latin typeface="Trebuchet MS" panose="020B0603020202020204" pitchFamily="34" charset="0"/>
                <a:hlinkClick r:id="rId2"/>
              </a:rPr>
              <a:t>www.ifla.org/lpd</a:t>
            </a:r>
            <a:endParaRPr lang="fi-FI" sz="3200" dirty="0">
              <a:latin typeface="Trebuchet MS" panose="020B0603020202020204" pitchFamily="34" charset="0"/>
            </a:endParaRPr>
          </a:p>
          <a:p>
            <a:r>
              <a:rPr lang="fi-FI" sz="3200" dirty="0">
                <a:latin typeface="Trebuchet MS" panose="020B0603020202020204" pitchFamily="34" charset="0"/>
              </a:rPr>
              <a:t>Facebook </a:t>
            </a:r>
            <a:br>
              <a:rPr lang="fi-FI" sz="3200" dirty="0">
                <a:latin typeface="Trebuchet MS" panose="020B0603020202020204" pitchFamily="34" charset="0"/>
              </a:rPr>
            </a:br>
            <a:r>
              <a:rPr lang="fi-FI" sz="3200" dirty="0">
                <a:latin typeface="Trebuchet MS" panose="020B0603020202020204" pitchFamily="34" charset="0"/>
              </a:rPr>
              <a:t>	FB Page: facebook.com/</a:t>
            </a:r>
            <a:r>
              <a:rPr lang="fi-FI" sz="3200" dirty="0" err="1">
                <a:latin typeface="Trebuchet MS" panose="020B0603020202020204" pitchFamily="34" charset="0"/>
              </a:rPr>
              <a:t>iflalpd</a:t>
            </a:r>
            <a:r>
              <a:rPr lang="fi-FI" sz="3200" dirty="0">
                <a:latin typeface="Trebuchet MS" panose="020B0603020202020204" pitchFamily="34" charset="0"/>
              </a:rPr>
              <a:t>/  </a:t>
            </a:r>
            <a:br>
              <a:rPr lang="fi-FI" sz="3200" dirty="0">
                <a:latin typeface="Trebuchet MS" panose="020B0603020202020204" pitchFamily="34" charset="0"/>
              </a:rPr>
            </a:br>
            <a:r>
              <a:rPr lang="fi-FI" sz="3200" dirty="0">
                <a:latin typeface="Trebuchet MS" panose="020B0603020202020204" pitchFamily="34" charset="0"/>
              </a:rPr>
              <a:t>	For </a:t>
            </a:r>
            <a:r>
              <a:rPr lang="fi-FI" sz="3200" dirty="0" err="1">
                <a:latin typeface="Trebuchet MS" panose="020B0603020202020204" pitchFamily="34" charset="0"/>
              </a:rPr>
              <a:t>discussion</a:t>
            </a:r>
            <a:r>
              <a:rPr lang="fi-FI" sz="3200" dirty="0">
                <a:latin typeface="Trebuchet MS" panose="020B0603020202020204" pitchFamily="34" charset="0"/>
              </a:rPr>
              <a:t>: IFLA LPD Group</a:t>
            </a:r>
          </a:p>
          <a:p>
            <a:r>
              <a:rPr lang="fi-FI" sz="3200" dirty="0">
                <a:latin typeface="Trebuchet MS" panose="020B0603020202020204" pitchFamily="34" charset="0"/>
              </a:rPr>
              <a:t>Twitter: @IFLA_LPD</a:t>
            </a:r>
            <a:endParaRPr lang="fi-FI" sz="32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7BBA8F-CF94-46E3-9C91-6529FB8B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179D1E-D9B8-4FB9-9827-9BD4BCA6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 err="1"/>
              <a:t>Marrakesh</a:t>
            </a:r>
            <a:r>
              <a:rPr lang="fi-FI" dirty="0"/>
              <a:t>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866D9E-95C6-49F6-A6CC-BBBE5086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8" name="Kuva 7" descr="A map showing Europe and the city of Marrakesh in Marocco.">
            <a:extLst>
              <a:ext uri="{FF2B5EF4-FFF2-40B4-BE49-F238E27FC236}">
                <a16:creationId xmlns:a16="http://schemas.microsoft.com/office/drawing/2014/main" id="{49F47E8F-1C5A-459E-BA62-39E646FA0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7300"/>
            <a:ext cx="5400600" cy="399588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D748FBE-E202-4C78-A6D9-421C60E931D7}"/>
              </a:ext>
            </a:extLst>
          </p:cNvPr>
          <p:cNvSpPr txBox="1"/>
          <p:nvPr/>
        </p:nvSpPr>
        <p:spPr>
          <a:xfrm>
            <a:off x="611560" y="5161756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Image: CC BY-SA 3.0, https://commons.wikimedia.org/wiki/File:BlankMap-Europe-v4.png</a:t>
            </a:r>
          </a:p>
        </p:txBody>
      </p:sp>
      <p:sp>
        <p:nvSpPr>
          <p:cNvPr id="3" name="Tähti: 5-sakarainen 2">
            <a:extLst>
              <a:ext uri="{FF2B5EF4-FFF2-40B4-BE49-F238E27FC236}">
                <a16:creationId xmlns:a16="http://schemas.microsoft.com/office/drawing/2014/main" id="{06883C1F-ADE2-4C15-9002-05BF0C3C0ACF}"/>
              </a:ext>
            </a:extLst>
          </p:cNvPr>
          <p:cNvSpPr/>
          <p:nvPr/>
        </p:nvSpPr>
        <p:spPr>
          <a:xfrm>
            <a:off x="4716016" y="199340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7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913324"/>
          </a:xfrm>
        </p:spPr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Marrakesh</a:t>
            </a:r>
            <a:r>
              <a:rPr lang="fi-FI" dirty="0"/>
              <a:t> </a:t>
            </a:r>
            <a:r>
              <a:rPr lang="fi-FI" dirty="0" err="1"/>
              <a:t>Treaty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44538" y="1381270"/>
            <a:ext cx="7799870" cy="3973730"/>
          </a:xfrm>
        </p:spPr>
        <p:txBody>
          <a:bodyPr>
            <a:normAutofit/>
          </a:bodyPr>
          <a:lstStyle/>
          <a:p>
            <a:r>
              <a:rPr lang="fi-FI" sz="2400" dirty="0"/>
              <a:t>An </a:t>
            </a:r>
            <a:r>
              <a:rPr lang="fi-FI" sz="2400" dirty="0" err="1"/>
              <a:t>international</a:t>
            </a:r>
            <a:r>
              <a:rPr lang="fi-FI" sz="2400" dirty="0"/>
              <a:t> </a:t>
            </a:r>
            <a:r>
              <a:rPr lang="fi-FI" sz="2400" dirty="0" err="1"/>
              <a:t>treaty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adopted</a:t>
            </a:r>
            <a:r>
              <a:rPr lang="fi-FI" sz="2400" dirty="0"/>
              <a:t> in </a:t>
            </a:r>
            <a:r>
              <a:rPr lang="fi-FI" sz="2400" dirty="0" err="1"/>
              <a:t>Marrakesch</a:t>
            </a:r>
            <a:r>
              <a:rPr lang="fi-FI" sz="2400" dirty="0"/>
              <a:t> in </a:t>
            </a:r>
            <a:r>
              <a:rPr lang="fi-FI" sz="2400" dirty="0" err="1"/>
              <a:t>June</a:t>
            </a:r>
            <a:r>
              <a:rPr lang="fi-FI" sz="2400" dirty="0"/>
              <a:t> 2013</a:t>
            </a:r>
          </a:p>
          <a:p>
            <a:r>
              <a:rPr lang="fi-FI" sz="2400" dirty="0"/>
              <a:t>By </a:t>
            </a:r>
            <a:r>
              <a:rPr lang="fi-FI" sz="2400" dirty="0" err="1"/>
              <a:t>member</a:t>
            </a:r>
            <a:r>
              <a:rPr lang="fi-FI" sz="2400" dirty="0"/>
              <a:t> </a:t>
            </a:r>
            <a:r>
              <a:rPr lang="fi-FI" sz="2400" dirty="0" err="1"/>
              <a:t>states</a:t>
            </a:r>
            <a:r>
              <a:rPr lang="fi-FI" sz="2400" dirty="0"/>
              <a:t> of WIPO</a:t>
            </a:r>
          </a:p>
          <a:p>
            <a:r>
              <a:rPr lang="fi-FI" sz="2400" dirty="0"/>
              <a:t>WIPO = World </a:t>
            </a:r>
            <a:r>
              <a:rPr lang="fi-FI" sz="2400" dirty="0" err="1"/>
              <a:t>Intellectual</a:t>
            </a:r>
            <a:r>
              <a:rPr lang="fi-FI" sz="2400" dirty="0"/>
              <a:t> Property </a:t>
            </a:r>
            <a:r>
              <a:rPr lang="fi-FI" sz="2400" dirty="0" err="1"/>
              <a:t>Organisation</a:t>
            </a:r>
            <a:endParaRPr lang="fi-FI" sz="2400" dirty="0"/>
          </a:p>
          <a:p>
            <a:pPr lvl="1"/>
            <a:r>
              <a:rPr lang="sv-SE" sz="2200" dirty="0"/>
              <a:t>A </a:t>
            </a:r>
            <a:r>
              <a:rPr lang="sv-SE" sz="2200" dirty="0" err="1"/>
              <a:t>self-funding</a:t>
            </a:r>
            <a:r>
              <a:rPr lang="sv-SE" sz="2200" dirty="0"/>
              <a:t> </a:t>
            </a:r>
            <a:r>
              <a:rPr lang="sv-SE" sz="2200" dirty="0" err="1"/>
              <a:t>agency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the United Nations</a:t>
            </a:r>
          </a:p>
          <a:p>
            <a:r>
              <a:rPr lang="en-US" dirty="0"/>
              <a:t>The full title</a:t>
            </a:r>
            <a:br>
              <a:rPr lang="en-US" dirty="0"/>
            </a:br>
            <a:r>
              <a:rPr lang="en-US" sz="2400" dirty="0"/>
              <a:t>Marrakesh Treaty to Facilitate Access to Published Works for Persons Who Are Blind, Visually Impaired or Otherwise Print Disabled</a:t>
            </a:r>
          </a:p>
          <a:p>
            <a:pPr lvl="1"/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8067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417380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the </a:t>
            </a:r>
            <a:r>
              <a:rPr lang="fi-FI" dirty="0" err="1"/>
              <a:t>Treaty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?</a:t>
            </a:r>
            <a:endParaRPr lang="fi-FI" sz="2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7848872" cy="3830966"/>
          </a:xfrm>
        </p:spPr>
        <p:txBody>
          <a:bodyPr>
            <a:normAutofit/>
          </a:bodyPr>
          <a:lstStyle/>
          <a:p>
            <a:r>
              <a:rPr lang="fi-FI" sz="2400" dirty="0"/>
              <a:t>An </a:t>
            </a:r>
            <a:r>
              <a:rPr lang="fi-FI" sz="2400" dirty="0" err="1"/>
              <a:t>international</a:t>
            </a:r>
            <a:r>
              <a:rPr lang="fi-FI" sz="2400" dirty="0"/>
              <a:t> </a:t>
            </a:r>
            <a:r>
              <a:rPr lang="fi-FI" sz="2400" dirty="0" err="1"/>
              <a:t>legal</a:t>
            </a:r>
            <a:r>
              <a:rPr lang="fi-FI" sz="2400" dirty="0"/>
              <a:t> </a:t>
            </a:r>
            <a:r>
              <a:rPr lang="fi-FI" sz="2400" dirty="0" err="1"/>
              <a:t>framework</a:t>
            </a:r>
            <a:endParaRPr lang="fi-FI" sz="2400" dirty="0"/>
          </a:p>
          <a:p>
            <a:r>
              <a:rPr lang="fi-FI" sz="2400" dirty="0" err="1"/>
              <a:t>Countries</a:t>
            </a:r>
            <a:r>
              <a:rPr lang="fi-FI" sz="2400" dirty="0"/>
              <a:t> </a:t>
            </a:r>
            <a:r>
              <a:rPr lang="fi-FI" sz="2400" dirty="0" err="1"/>
              <a:t>who</a:t>
            </a:r>
            <a:r>
              <a:rPr lang="fi-FI" sz="2400" dirty="0"/>
              <a:t> </a:t>
            </a:r>
            <a:r>
              <a:rPr lang="fi-FI" sz="2400" dirty="0" err="1"/>
              <a:t>ratify</a:t>
            </a:r>
            <a:r>
              <a:rPr lang="fi-FI" sz="2400" dirty="0"/>
              <a:t> the </a:t>
            </a:r>
            <a:r>
              <a:rPr lang="fi-FI" sz="2400" dirty="0" err="1"/>
              <a:t>Marrakesh</a:t>
            </a:r>
            <a:r>
              <a:rPr lang="fi-FI" sz="2400" dirty="0"/>
              <a:t> </a:t>
            </a:r>
            <a:r>
              <a:rPr lang="fi-FI" sz="2400" dirty="0" err="1"/>
              <a:t>Treaty</a:t>
            </a:r>
            <a:r>
              <a:rPr lang="fi-FI" sz="2400" dirty="0"/>
              <a:t> </a:t>
            </a:r>
            <a:r>
              <a:rPr lang="fi-FI" sz="2400" dirty="0" err="1"/>
              <a:t>shall</a:t>
            </a:r>
            <a:r>
              <a:rPr lang="fi-FI" sz="2400" dirty="0"/>
              <a:t> </a:t>
            </a:r>
            <a:r>
              <a:rPr lang="fi-FI" sz="2400" dirty="0" err="1"/>
              <a:t>provide</a:t>
            </a:r>
            <a:r>
              <a:rPr lang="fi-FI" sz="2400" dirty="0"/>
              <a:t> in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national</a:t>
            </a:r>
            <a:r>
              <a:rPr lang="fi-FI" sz="2400" dirty="0"/>
              <a:t> copyright </a:t>
            </a:r>
            <a:r>
              <a:rPr lang="fi-FI" sz="2400" dirty="0" err="1"/>
              <a:t>laws</a:t>
            </a:r>
            <a:r>
              <a:rPr lang="fi-FI" sz="2400" dirty="0"/>
              <a:t> </a:t>
            </a:r>
          </a:p>
          <a:p>
            <a:pPr marL="457200" indent="-457200">
              <a:buAutoNum type="arabicParenR"/>
            </a:pPr>
            <a:r>
              <a:rPr lang="fi-FI" dirty="0"/>
              <a:t>A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and </a:t>
            </a:r>
            <a:r>
              <a:rPr lang="fi-FI" dirty="0" err="1"/>
              <a:t>distribute</a:t>
            </a:r>
            <a:r>
              <a:rPr lang="fi-FI" dirty="0"/>
              <a:t> </a:t>
            </a:r>
            <a:r>
              <a:rPr lang="fi-FI" dirty="0" err="1"/>
              <a:t>accessible</a:t>
            </a:r>
            <a:r>
              <a:rPr lang="fi-FI" dirty="0"/>
              <a:t> </a:t>
            </a:r>
            <a:r>
              <a:rPr lang="fi-FI" dirty="0" err="1"/>
              <a:t>copies</a:t>
            </a:r>
            <a:r>
              <a:rPr lang="fi-FI" dirty="0"/>
              <a:t> of </a:t>
            </a:r>
            <a:r>
              <a:rPr lang="fi-FI" dirty="0" err="1"/>
              <a:t>works</a:t>
            </a:r>
            <a:r>
              <a:rPr lang="fi-FI" dirty="0"/>
              <a:t> for </a:t>
            </a:r>
            <a:r>
              <a:rPr lang="fi-FI" dirty="0" err="1"/>
              <a:t>persons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disabilities</a:t>
            </a:r>
            <a:r>
              <a:rPr lang="fi-FI" dirty="0"/>
              <a:t>, and</a:t>
            </a:r>
          </a:p>
          <a:p>
            <a:pPr marL="457200" indent="-457200">
              <a:buAutoNum type="arabicParenR"/>
            </a:pPr>
            <a:r>
              <a:rPr lang="fi-FI" dirty="0"/>
              <a:t>A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accessible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borders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ratified</a:t>
            </a:r>
            <a:r>
              <a:rPr lang="fi-FI" dirty="0"/>
              <a:t> the </a:t>
            </a:r>
            <a:r>
              <a:rPr lang="fi-FI" dirty="0" err="1"/>
              <a:t>Marrakesh</a:t>
            </a:r>
            <a:r>
              <a:rPr lang="fi-FI" dirty="0"/>
              <a:t> </a:t>
            </a:r>
            <a:r>
              <a:rPr lang="fi-FI" dirty="0" err="1"/>
              <a:t>Treaty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en-US" dirty="0"/>
              <a:t>Permitted without the authorization of the copyright holder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71778"/>
            <a:ext cx="7056784" cy="830295"/>
          </a:xfrm>
        </p:spPr>
        <p:txBody>
          <a:bodyPr/>
          <a:lstStyle/>
          <a:p>
            <a:r>
              <a:rPr lang="fi-FI" dirty="0"/>
              <a:t>Some </a:t>
            </a:r>
            <a:r>
              <a:rPr lang="fi-FI" dirty="0" err="1"/>
              <a:t>options</a:t>
            </a:r>
            <a:endParaRPr lang="fi-FI" sz="2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89348"/>
            <a:ext cx="7776864" cy="3865652"/>
          </a:xfrm>
        </p:spPr>
        <p:txBody>
          <a:bodyPr>
            <a:normAutofit/>
          </a:bodyPr>
          <a:lstStyle/>
          <a:p>
            <a:r>
              <a:rPr lang="fi-FI" sz="2400" dirty="0" err="1"/>
              <a:t>Countries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decide</a:t>
            </a:r>
            <a:r>
              <a:rPr lang="fi-FI" sz="2400" dirty="0"/>
              <a:t> </a:t>
            </a:r>
            <a:r>
              <a:rPr lang="fi-FI" sz="2400" dirty="0" err="1"/>
              <a:t>themselves</a:t>
            </a:r>
            <a:r>
              <a:rPr lang="fi-FI" sz="2400" dirty="0"/>
              <a:t> </a:t>
            </a:r>
          </a:p>
          <a:p>
            <a:pPr lvl="1"/>
            <a:r>
              <a:rPr lang="sv-SE" sz="2400" dirty="0"/>
              <a:t>If </a:t>
            </a:r>
            <a:r>
              <a:rPr lang="sv-SE" sz="2400" dirty="0" err="1"/>
              <a:t>there</a:t>
            </a:r>
            <a:r>
              <a:rPr lang="sv-SE" sz="2400" dirty="0"/>
              <a:t> </a:t>
            </a:r>
            <a:r>
              <a:rPr lang="sv-SE" sz="2400" dirty="0" err="1"/>
              <a:t>will</a:t>
            </a:r>
            <a:r>
              <a:rPr lang="sv-SE" sz="2400" dirty="0"/>
              <a:t> be a </a:t>
            </a:r>
            <a:r>
              <a:rPr lang="sv-SE" sz="2400" dirty="0" err="1"/>
              <a:t>commercial</a:t>
            </a:r>
            <a:r>
              <a:rPr lang="sv-SE" sz="2400" dirty="0"/>
              <a:t> </a:t>
            </a:r>
            <a:r>
              <a:rPr lang="sv-SE" sz="2400" dirty="0" err="1"/>
              <a:t>availability</a:t>
            </a:r>
            <a:r>
              <a:rPr lang="sv-SE" sz="2400" dirty="0"/>
              <a:t> check</a:t>
            </a:r>
          </a:p>
          <a:p>
            <a:pPr lvl="2"/>
            <a:r>
              <a:rPr lang="sv-SE" sz="2200" dirty="0" err="1"/>
              <a:t>Accessible</a:t>
            </a:r>
            <a:r>
              <a:rPr lang="sv-SE" sz="2200" dirty="0"/>
              <a:t> </a:t>
            </a:r>
            <a:r>
              <a:rPr lang="sv-SE" sz="2200" dirty="0" err="1"/>
              <a:t>copies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be </a:t>
            </a:r>
            <a:r>
              <a:rPr lang="sv-SE" sz="2200" dirty="0" err="1"/>
              <a:t>produced</a:t>
            </a:r>
            <a:r>
              <a:rPr lang="sv-SE" sz="2200" dirty="0"/>
              <a:t> </a:t>
            </a:r>
            <a:r>
              <a:rPr lang="sv-SE" sz="2200" dirty="0" err="1"/>
              <a:t>if</a:t>
            </a:r>
            <a:r>
              <a:rPr lang="sv-SE" sz="2200" dirty="0"/>
              <a:t> </a:t>
            </a:r>
            <a:r>
              <a:rPr lang="sv-SE" sz="2200" dirty="0" err="1"/>
              <a:t>there</a:t>
            </a:r>
            <a:r>
              <a:rPr lang="sv-SE" sz="2200" dirty="0"/>
              <a:t> is not a </a:t>
            </a:r>
            <a:r>
              <a:rPr lang="sv-SE" sz="2200" dirty="0" err="1"/>
              <a:t>commercial</a:t>
            </a:r>
            <a:r>
              <a:rPr lang="sv-SE" sz="2200" dirty="0"/>
              <a:t> </a:t>
            </a:r>
            <a:r>
              <a:rPr lang="sv-SE" sz="2200" dirty="0" err="1"/>
              <a:t>accessible</a:t>
            </a:r>
            <a:r>
              <a:rPr lang="sv-SE" sz="2200" dirty="0"/>
              <a:t> format </a:t>
            </a:r>
            <a:r>
              <a:rPr lang="sv-SE" sz="2200" dirty="0" err="1"/>
              <a:t>available</a:t>
            </a:r>
            <a:r>
              <a:rPr lang="sv-SE" sz="2200" dirty="0"/>
              <a:t>.</a:t>
            </a:r>
          </a:p>
          <a:p>
            <a:pPr lvl="1"/>
            <a:r>
              <a:rPr lang="fi-FI" sz="2400" dirty="0"/>
              <a:t>If </a:t>
            </a:r>
            <a:r>
              <a:rPr lang="fi-FI" sz="2400" dirty="0" err="1"/>
              <a:t>there</a:t>
            </a:r>
            <a:r>
              <a:rPr lang="fi-FI" sz="2400" dirty="0"/>
              <a:t>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a </a:t>
            </a:r>
            <a:r>
              <a:rPr lang="fi-FI" sz="2400" dirty="0" err="1"/>
              <a:t>system</a:t>
            </a:r>
            <a:r>
              <a:rPr lang="fi-FI" sz="2400" dirty="0"/>
              <a:t> of </a:t>
            </a:r>
            <a:r>
              <a:rPr lang="fi-FI" sz="2400" dirty="0" err="1"/>
              <a:t>remuneration</a:t>
            </a:r>
            <a:endParaRPr lang="fi-FI" sz="2400" dirty="0"/>
          </a:p>
          <a:p>
            <a:pPr lvl="2"/>
            <a:r>
              <a:rPr lang="fi-FI" sz="2200" dirty="0" err="1"/>
              <a:t>Authorized</a:t>
            </a:r>
            <a:r>
              <a:rPr lang="fi-FI" sz="2200" dirty="0"/>
              <a:t> </a:t>
            </a:r>
            <a:r>
              <a:rPr lang="fi-FI" sz="2200" dirty="0" err="1"/>
              <a:t>entities</a:t>
            </a:r>
            <a:r>
              <a:rPr lang="fi-FI" sz="2200" dirty="0"/>
              <a:t> </a:t>
            </a:r>
            <a:r>
              <a:rPr lang="fi-FI" sz="2200" dirty="0" err="1"/>
              <a:t>may</a:t>
            </a:r>
            <a:r>
              <a:rPr lang="fi-FI" sz="2200" dirty="0"/>
              <a:t> </a:t>
            </a:r>
            <a:r>
              <a:rPr lang="fi-FI" sz="2200" dirty="0" err="1"/>
              <a:t>be</a:t>
            </a:r>
            <a:r>
              <a:rPr lang="fi-FI" sz="2200" dirty="0"/>
              <a:t> </a:t>
            </a:r>
            <a:r>
              <a:rPr lang="fi-FI" sz="2200" dirty="0" err="1"/>
              <a:t>required</a:t>
            </a:r>
            <a:r>
              <a:rPr lang="fi-FI" sz="2200" dirty="0"/>
              <a:t> to </a:t>
            </a:r>
            <a:r>
              <a:rPr lang="fi-FI" sz="2200" dirty="0" err="1"/>
              <a:t>pay</a:t>
            </a:r>
            <a:r>
              <a:rPr lang="fi-FI" sz="2200" dirty="0"/>
              <a:t> a royalty to copyright </a:t>
            </a:r>
            <a:r>
              <a:rPr lang="fi-FI" sz="2200" dirty="0" err="1"/>
              <a:t>holders</a:t>
            </a:r>
            <a:r>
              <a:rPr lang="fi-FI" sz="2200" dirty="0"/>
              <a:t> for </a:t>
            </a:r>
            <a:r>
              <a:rPr lang="fi-FI" sz="2200" dirty="0" err="1"/>
              <a:t>producing</a:t>
            </a:r>
            <a:r>
              <a:rPr lang="fi-FI" sz="2200" dirty="0"/>
              <a:t> </a:t>
            </a:r>
            <a:r>
              <a:rPr lang="fi-FI" sz="2200" dirty="0" err="1"/>
              <a:t>or</a:t>
            </a:r>
            <a:r>
              <a:rPr lang="fi-FI" sz="2200" dirty="0"/>
              <a:t> </a:t>
            </a:r>
            <a:r>
              <a:rPr lang="fi-FI" sz="2200" dirty="0" err="1"/>
              <a:t>distributing</a:t>
            </a:r>
            <a:r>
              <a:rPr lang="fi-FI" sz="2200" dirty="0"/>
              <a:t> </a:t>
            </a:r>
            <a:r>
              <a:rPr lang="fi-FI" sz="2200" dirty="0" err="1"/>
              <a:t>accessible</a:t>
            </a:r>
            <a:r>
              <a:rPr lang="fi-FI" sz="2200" dirty="0"/>
              <a:t> </a:t>
            </a:r>
            <a:r>
              <a:rPr lang="fi-FI" sz="2200" dirty="0" err="1"/>
              <a:t>copies</a:t>
            </a:r>
            <a:r>
              <a:rPr lang="fi-FI" sz="2200" dirty="0"/>
              <a:t>. 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725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3CD1FD-6B2F-4E27-9AAA-2ABECE88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 err="1"/>
              <a:t>Situation</a:t>
            </a:r>
            <a:r>
              <a:rPr lang="fi-FI" dirty="0"/>
              <a:t> </a:t>
            </a:r>
            <a:r>
              <a:rPr lang="fi-FI" dirty="0" err="1"/>
              <a:t>today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867722-E765-45CF-8B1E-BB03F171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9348"/>
            <a:ext cx="8064896" cy="3816424"/>
          </a:xfrm>
        </p:spPr>
        <p:txBody>
          <a:bodyPr>
            <a:noAutofit/>
          </a:bodyPr>
          <a:lstStyle/>
          <a:p>
            <a:r>
              <a:rPr lang="fi-FI" sz="2400" dirty="0"/>
              <a:t>The </a:t>
            </a:r>
            <a:r>
              <a:rPr lang="fi-FI" sz="2400" dirty="0" err="1"/>
              <a:t>Treaty</a:t>
            </a:r>
            <a:r>
              <a:rPr lang="fi-FI" sz="2400" dirty="0"/>
              <a:t> </a:t>
            </a:r>
            <a:r>
              <a:rPr lang="fi-FI" sz="2400" dirty="0" err="1"/>
              <a:t>came</a:t>
            </a:r>
            <a:r>
              <a:rPr lang="fi-FI" sz="2400" dirty="0"/>
              <a:t> into </a:t>
            </a:r>
            <a:r>
              <a:rPr lang="fi-FI" sz="2400" dirty="0" err="1"/>
              <a:t>force</a:t>
            </a:r>
            <a:r>
              <a:rPr lang="fi-FI" sz="2400" dirty="0"/>
              <a:t> on </a:t>
            </a:r>
            <a:r>
              <a:rPr lang="fi-FI" sz="2400" dirty="0" err="1"/>
              <a:t>September</a:t>
            </a:r>
            <a:r>
              <a:rPr lang="fi-FI" sz="2400" dirty="0"/>
              <a:t> 30, 2016</a:t>
            </a:r>
          </a:p>
          <a:p>
            <a:pPr lvl="1"/>
            <a:r>
              <a:rPr lang="fi-FI" sz="2000" dirty="0" err="1"/>
              <a:t>India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the </a:t>
            </a:r>
            <a:r>
              <a:rPr lang="fi-FI" sz="2000" dirty="0" err="1"/>
              <a:t>first</a:t>
            </a:r>
            <a:r>
              <a:rPr lang="fi-FI" sz="2000" dirty="0"/>
              <a:t> country to </a:t>
            </a:r>
            <a:r>
              <a:rPr lang="fi-FI" sz="2000" dirty="0" err="1"/>
              <a:t>ratify</a:t>
            </a:r>
            <a:r>
              <a:rPr lang="fi-FI" sz="2000" dirty="0"/>
              <a:t> and Canada </a:t>
            </a:r>
            <a:r>
              <a:rPr lang="fi-FI" sz="2000" dirty="0" err="1"/>
              <a:t>was</a:t>
            </a:r>
            <a:r>
              <a:rPr lang="fi-FI" sz="2000" dirty="0"/>
              <a:t> the 20th</a:t>
            </a:r>
          </a:p>
          <a:p>
            <a:r>
              <a:rPr lang="sv-SE" sz="2400" dirty="0" err="1"/>
              <a:t>There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53 </a:t>
            </a:r>
            <a:r>
              <a:rPr lang="sv-SE" sz="2400" dirty="0" err="1"/>
              <a:t>parties</a:t>
            </a:r>
            <a:r>
              <a:rPr lang="sv-SE" sz="2400" dirty="0"/>
              <a:t> </a:t>
            </a:r>
            <a:r>
              <a:rPr lang="sv-SE" sz="2400" dirty="0" err="1"/>
              <a:t>contracting</a:t>
            </a:r>
            <a:r>
              <a:rPr lang="sv-SE" sz="2400" dirty="0"/>
              <a:t> the Marrakesh </a:t>
            </a:r>
            <a:r>
              <a:rPr lang="sv-SE" sz="2400" dirty="0" err="1"/>
              <a:t>Treaty</a:t>
            </a:r>
            <a:endParaRPr lang="sv-SE" sz="2400" dirty="0"/>
          </a:p>
          <a:p>
            <a:pPr lvl="1"/>
            <a:r>
              <a:rPr lang="sv-SE" sz="2000" dirty="0"/>
              <a:t>Situation on 10 </a:t>
            </a:r>
            <a:r>
              <a:rPr lang="sv-SE" sz="2000" dirty="0" err="1"/>
              <a:t>March</a:t>
            </a:r>
            <a:r>
              <a:rPr lang="sv-SE" sz="2000" dirty="0"/>
              <a:t> 2019</a:t>
            </a:r>
            <a:endParaRPr lang="sv-SE" sz="2200" dirty="0"/>
          </a:p>
          <a:p>
            <a:r>
              <a:rPr lang="fi-FI" sz="2400" dirty="0"/>
              <a:t>The European Union is </a:t>
            </a:r>
            <a:r>
              <a:rPr lang="fi-FI" sz="2400" dirty="0" err="1"/>
              <a:t>one</a:t>
            </a:r>
            <a:r>
              <a:rPr lang="fi-FI" sz="2400" dirty="0"/>
              <a:t> of the </a:t>
            </a:r>
            <a:r>
              <a:rPr lang="fi-FI" sz="2400" dirty="0" err="1"/>
              <a:t>parties</a:t>
            </a:r>
            <a:endParaRPr lang="fi-FI" sz="2400" dirty="0"/>
          </a:p>
          <a:p>
            <a:pPr lvl="1"/>
            <a:r>
              <a:rPr lang="fi-FI" sz="2000" dirty="0"/>
              <a:t>Directive 2017/1564 &amp; </a:t>
            </a:r>
            <a:r>
              <a:rPr lang="fi-FI" sz="2000" dirty="0" err="1"/>
              <a:t>Regulation</a:t>
            </a:r>
            <a:r>
              <a:rPr lang="fi-FI" sz="2000" dirty="0"/>
              <a:t> 2017/1563</a:t>
            </a:r>
          </a:p>
          <a:p>
            <a:pPr lvl="1"/>
            <a:r>
              <a:rPr lang="fi-FI" sz="2000" dirty="0"/>
              <a:t>Into </a:t>
            </a:r>
            <a:r>
              <a:rPr lang="fi-FI" sz="2000" dirty="0" err="1"/>
              <a:t>force</a:t>
            </a:r>
            <a:r>
              <a:rPr lang="fi-FI" sz="2000" dirty="0"/>
              <a:t> in 28 EU </a:t>
            </a:r>
            <a:r>
              <a:rPr lang="fi-FI" sz="2000" dirty="0" err="1"/>
              <a:t>member</a:t>
            </a:r>
            <a:r>
              <a:rPr lang="fi-FI" sz="2000" dirty="0"/>
              <a:t> </a:t>
            </a:r>
            <a:r>
              <a:rPr lang="fi-FI" sz="2000" dirty="0" err="1"/>
              <a:t>states</a:t>
            </a:r>
            <a:r>
              <a:rPr lang="fi-FI" sz="2000" dirty="0"/>
              <a:t> </a:t>
            </a:r>
            <a:r>
              <a:rPr lang="fi-FI" sz="2000" dirty="0" err="1"/>
              <a:t>January</a:t>
            </a:r>
            <a:r>
              <a:rPr lang="fi-FI" sz="2000" dirty="0"/>
              <a:t> 1, 2019</a:t>
            </a:r>
          </a:p>
          <a:p>
            <a:r>
              <a:rPr lang="fi-FI" sz="2200" dirty="0" err="1"/>
              <a:t>All</a:t>
            </a:r>
            <a:r>
              <a:rPr lang="fi-FI" sz="2200" dirty="0"/>
              <a:t> </a:t>
            </a:r>
            <a:r>
              <a:rPr lang="fi-FI" sz="2200" dirty="0" err="1"/>
              <a:t>together</a:t>
            </a:r>
            <a:r>
              <a:rPr lang="fi-FI" sz="2200" dirty="0"/>
              <a:t> 80 </a:t>
            </a:r>
            <a:r>
              <a:rPr lang="fi-FI" sz="2200" dirty="0" err="1"/>
              <a:t>countries</a:t>
            </a:r>
            <a:r>
              <a:rPr lang="fi-FI" sz="2200" dirty="0"/>
              <a:t> </a:t>
            </a:r>
            <a:r>
              <a:rPr lang="fi-FI" sz="2200" dirty="0" err="1"/>
              <a:t>have</a:t>
            </a:r>
            <a:r>
              <a:rPr lang="fi-FI" sz="2200" dirty="0"/>
              <a:t> </a:t>
            </a:r>
            <a:r>
              <a:rPr lang="fi-FI" sz="2200" dirty="0" err="1"/>
              <a:t>ratified</a:t>
            </a:r>
            <a:r>
              <a:rPr lang="fi-FI" sz="2200" dirty="0"/>
              <a:t> the </a:t>
            </a:r>
            <a:r>
              <a:rPr lang="fi-FI" sz="2200" dirty="0" err="1"/>
              <a:t>Treaty</a:t>
            </a:r>
            <a:endParaRPr lang="fi-FI" sz="22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BEECDB-6A98-4137-8BA0-EE51818C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5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401515"/>
            <a:ext cx="7056784" cy="830295"/>
          </a:xfrm>
        </p:spPr>
        <p:txBody>
          <a:bodyPr/>
          <a:lstStyle/>
          <a:p>
            <a:r>
              <a:rPr lang="fi-FI" dirty="0"/>
              <a:t>Key </a:t>
            </a:r>
            <a:r>
              <a:rPr lang="fi-FI" dirty="0" err="1"/>
              <a:t>definitions</a:t>
            </a:r>
            <a:r>
              <a:rPr lang="fi-FI" dirty="0"/>
              <a:t> </a:t>
            </a:r>
            <a:r>
              <a:rPr lang="fi-FI" sz="2800" dirty="0"/>
              <a:t>1/2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503548" y="1273324"/>
            <a:ext cx="6984776" cy="2916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 err="1"/>
              <a:t>Persons</a:t>
            </a:r>
            <a:r>
              <a:rPr lang="fi-FI" sz="2400" b="1" dirty="0"/>
              <a:t> </a:t>
            </a:r>
            <a:r>
              <a:rPr lang="fi-FI" sz="2400" b="1" dirty="0" err="1"/>
              <a:t>with</a:t>
            </a:r>
            <a:r>
              <a:rPr lang="fi-FI" sz="2400" b="1" dirty="0"/>
              <a:t> </a:t>
            </a:r>
            <a:r>
              <a:rPr lang="fi-FI" sz="2400" b="1" dirty="0" err="1"/>
              <a:t>Print</a:t>
            </a:r>
            <a:r>
              <a:rPr lang="fi-FI" sz="2400" b="1" dirty="0"/>
              <a:t> </a:t>
            </a:r>
            <a:r>
              <a:rPr lang="fi-FI" sz="2400" b="1" dirty="0" err="1"/>
              <a:t>Disabilities</a:t>
            </a:r>
            <a:endParaRPr lang="fi-FI" sz="2400" b="1" dirty="0"/>
          </a:p>
          <a:p>
            <a:r>
              <a:rPr lang="fi-FI" sz="2400" dirty="0" err="1"/>
              <a:t>Persons</a:t>
            </a:r>
            <a:r>
              <a:rPr lang="fi-FI" sz="2400" dirty="0"/>
              <a:t> </a:t>
            </a:r>
            <a:r>
              <a:rPr lang="fi-FI" sz="2400" dirty="0" err="1"/>
              <a:t>who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blind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a </a:t>
            </a:r>
            <a:r>
              <a:rPr lang="fi-FI" sz="2400" dirty="0" err="1"/>
              <a:t>visual</a:t>
            </a:r>
            <a:r>
              <a:rPr lang="fi-FI" sz="2400" dirty="0"/>
              <a:t> </a:t>
            </a:r>
            <a:r>
              <a:rPr lang="fi-FI" sz="2400" dirty="0" err="1"/>
              <a:t>impairment</a:t>
            </a:r>
            <a:endParaRPr lang="fi-FI" sz="2400" dirty="0"/>
          </a:p>
          <a:p>
            <a:r>
              <a:rPr lang="en-US" sz="2400" dirty="0"/>
              <a:t>Persons who have a perceptual or reading disability</a:t>
            </a:r>
          </a:p>
          <a:p>
            <a:pPr lvl="1"/>
            <a:r>
              <a:rPr lang="en-US" sz="2400" dirty="0"/>
              <a:t>learning disability, dyslexia</a:t>
            </a:r>
          </a:p>
          <a:p>
            <a:r>
              <a:rPr lang="en-US" sz="2400" dirty="0"/>
              <a:t>Persons with physical disability who are unable to hold or manipulate a book</a:t>
            </a:r>
          </a:p>
        </p:txBody>
      </p:sp>
      <p:pic>
        <p:nvPicPr>
          <p:cNvPr id="16" name="Kuva 15" descr="Olika personer">
            <a:extLst>
              <a:ext uri="{FF2B5EF4-FFF2-40B4-BE49-F238E27FC236}">
                <a16:creationId xmlns:a16="http://schemas.microsoft.com/office/drawing/2014/main" id="{8A84FA2E-ABE4-4034-B520-D82CE88F6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37420"/>
            <a:ext cx="214868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D29F41-A684-4F94-AB2C-CA5C6BCBF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9194AD-F16A-4FC6-AB3D-E723C1977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0F5976-7F13-47BE-9B55-F2A6A95A98B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celia2016</Template>
  <TotalTime>3006</TotalTime>
  <Words>570</Words>
  <Application>Microsoft Office PowerPoint</Application>
  <PresentationFormat>Näytössä katseltava esitys (16:10)</PresentationFormat>
  <Paragraphs>98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Trebuchet MS</vt:lpstr>
      <vt:lpstr>blank</vt:lpstr>
      <vt:lpstr>The Marrakesh Treaty  in a Nutshell</vt:lpstr>
      <vt:lpstr>IFLA LPD</vt:lpstr>
      <vt:lpstr>IFLA LPD</vt:lpstr>
      <vt:lpstr>Marrakesh?</vt:lpstr>
      <vt:lpstr>The Marrakesh Treaty</vt:lpstr>
      <vt:lpstr>What is the Treaty about?</vt:lpstr>
      <vt:lpstr>Some options</vt:lpstr>
      <vt:lpstr>Situation today</vt:lpstr>
      <vt:lpstr>Key definitions 1/2</vt:lpstr>
      <vt:lpstr>Key definitions 2/2 </vt:lpstr>
      <vt:lpstr>An authorized entity</vt:lpstr>
      <vt:lpstr>Libraries as authorized entities</vt:lpstr>
      <vt:lpstr>Acting as authorized entity</vt:lpstr>
      <vt:lpstr>Libraries should work together</vt:lpstr>
      <vt:lpstr>A guarantee</vt:lpstr>
      <vt:lpstr>PowerPoint-esitys</vt:lpstr>
    </vt:vector>
  </TitlesOfParts>
  <Company>Celia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Ylänne Kirsi (Celia)</dc:creator>
  <cp:lastModifiedBy>Koski Johannes</cp:lastModifiedBy>
  <cp:revision>198</cp:revision>
  <dcterms:created xsi:type="dcterms:W3CDTF">2016-10-10T11:01:18Z</dcterms:created>
  <dcterms:modified xsi:type="dcterms:W3CDTF">2019-03-12T06:22:53Z</dcterms:modified>
</cp:coreProperties>
</file>