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96" r:id="rId3"/>
    <p:sldMasterId id="2147483683" r:id="rId4"/>
  </p:sldMasterIdLst>
  <p:notesMasterIdLst>
    <p:notesMasterId r:id="rId47"/>
  </p:notesMasterIdLst>
  <p:sldIdLst>
    <p:sldId id="295" r:id="rId5"/>
    <p:sldId id="304" r:id="rId6"/>
    <p:sldId id="380" r:id="rId7"/>
    <p:sldId id="381" r:id="rId8"/>
    <p:sldId id="382" r:id="rId9"/>
    <p:sldId id="319" r:id="rId10"/>
    <p:sldId id="386" r:id="rId11"/>
    <p:sldId id="310" r:id="rId12"/>
    <p:sldId id="376" r:id="rId13"/>
    <p:sldId id="363" r:id="rId14"/>
    <p:sldId id="315" r:id="rId15"/>
    <p:sldId id="321" r:id="rId16"/>
    <p:sldId id="301" r:id="rId17"/>
    <p:sldId id="311" r:id="rId18"/>
    <p:sldId id="334" r:id="rId19"/>
    <p:sldId id="353" r:id="rId20"/>
    <p:sldId id="349" r:id="rId21"/>
    <p:sldId id="350" r:id="rId22"/>
    <p:sldId id="351" r:id="rId23"/>
    <p:sldId id="352" r:id="rId24"/>
    <p:sldId id="322" r:id="rId25"/>
    <p:sldId id="335" r:id="rId26"/>
    <p:sldId id="346" r:id="rId27"/>
    <p:sldId id="347" r:id="rId28"/>
    <p:sldId id="348" r:id="rId29"/>
    <p:sldId id="384" r:id="rId30"/>
    <p:sldId id="339" r:id="rId31"/>
    <p:sldId id="340" r:id="rId32"/>
    <p:sldId id="385" r:id="rId33"/>
    <p:sldId id="378" r:id="rId34"/>
    <p:sldId id="329" r:id="rId35"/>
    <p:sldId id="344" r:id="rId36"/>
    <p:sldId id="345" r:id="rId37"/>
    <p:sldId id="379" r:id="rId38"/>
    <p:sldId id="355" r:id="rId39"/>
    <p:sldId id="366" r:id="rId40"/>
    <p:sldId id="359" r:id="rId41"/>
    <p:sldId id="367" r:id="rId42"/>
    <p:sldId id="370" r:id="rId43"/>
    <p:sldId id="371" r:id="rId44"/>
    <p:sldId id="375" r:id="rId45"/>
    <p:sldId id="373" r:id="rId4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urinen Lotta" initials="ML" lastIdx="0" clrIdx="0">
    <p:extLst>
      <p:ext uri="{19B8F6BF-5375-455C-9EA6-DF929625EA0E}">
        <p15:presenceInfo xmlns:p15="http://schemas.microsoft.com/office/powerpoint/2012/main" userId="S-1-5-21-21656339-4055342465-2016908541-87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A3C7"/>
    <a:srgbClr val="00D7A7"/>
    <a:srgbClr val="009246"/>
    <a:srgbClr val="0001BE"/>
    <a:srgbClr val="FD4F00"/>
    <a:srgbClr val="DB2719"/>
    <a:srgbClr val="9FC9EB"/>
    <a:srgbClr val="FC4F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060" autoAdjust="0"/>
  </p:normalViewPr>
  <p:slideViewPr>
    <p:cSldViewPr snapToGrid="0" showGuides="1">
      <p:cViewPr varScale="1">
        <p:scale>
          <a:sx n="106" d="100"/>
          <a:sy n="106" d="100"/>
        </p:scale>
        <p:origin x="7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9EC24-CE9A-447C-AD83-4700161333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i-FI"/>
        </a:p>
      </dgm:t>
    </dgm:pt>
    <dgm:pt modelId="{14E860F8-FA4F-4256-ABB0-7E323E67B5E8}">
      <dgm:prSet phldrT="[Teksti]" custT="1"/>
      <dgm:spPr/>
      <dgm:t>
        <a:bodyPr/>
        <a:lstStyle/>
        <a:p>
          <a:r>
            <a:rPr lang="fi-FI" sz="2400" dirty="0"/>
            <a:t>Service </a:t>
          </a:r>
          <a:r>
            <a:rPr lang="fi-FI" sz="2400" dirty="0" err="1"/>
            <a:t>managers</a:t>
          </a:r>
          <a:r>
            <a:rPr lang="fi-FI" sz="2400" dirty="0"/>
            <a:t>:</a:t>
          </a:r>
        </a:p>
        <a:p>
          <a:r>
            <a:rPr lang="fi-FI" sz="2400" dirty="0"/>
            <a:t>Kari Lämsä</a:t>
          </a:r>
        </a:p>
        <a:p>
          <a:r>
            <a:rPr lang="fi-FI" sz="2400" dirty="0"/>
            <a:t>Laura Norris</a:t>
          </a:r>
        </a:p>
      </dgm:t>
    </dgm:pt>
    <dgm:pt modelId="{7083BFDA-3544-46D9-ADC3-07EA208E5CEE}" type="parTrans" cxnId="{5F3366BE-DB11-42EB-897D-CA060C141302}">
      <dgm:prSet/>
      <dgm:spPr/>
      <dgm:t>
        <a:bodyPr/>
        <a:lstStyle/>
        <a:p>
          <a:endParaRPr lang="fi-FI"/>
        </a:p>
      </dgm:t>
    </dgm:pt>
    <dgm:pt modelId="{F47B1152-204E-4ACC-B149-C3A150954763}" type="sibTrans" cxnId="{5F3366BE-DB11-42EB-897D-CA060C141302}">
      <dgm:prSet/>
      <dgm:spPr/>
      <dgm:t>
        <a:bodyPr/>
        <a:lstStyle/>
        <a:p>
          <a:endParaRPr lang="fi-FI"/>
        </a:p>
      </dgm:t>
    </dgm:pt>
    <dgm:pt modelId="{8A856ED7-CAF5-45F0-A389-C36DF8EBFCA9}">
      <dgm:prSet phldrT="[Teksti]" custT="1"/>
      <dgm:spPr/>
      <dgm:t>
        <a:bodyPr/>
        <a:lstStyle/>
        <a:p>
          <a:r>
            <a:rPr lang="fi-FI" sz="2400" dirty="0" err="1"/>
            <a:t>The</a:t>
          </a:r>
          <a:r>
            <a:rPr lang="fi-FI" sz="2400" dirty="0"/>
            <a:t> </a:t>
          </a:r>
          <a:r>
            <a:rPr lang="fi-FI" sz="2400" dirty="0" err="1"/>
            <a:t>library</a:t>
          </a:r>
          <a:r>
            <a:rPr lang="fi-FI" sz="2400" dirty="0"/>
            <a:t> </a:t>
          </a:r>
          <a:r>
            <a:rPr lang="fi-FI" sz="2400" dirty="0" err="1"/>
            <a:t>chief</a:t>
          </a:r>
          <a:r>
            <a:rPr lang="fi-FI" sz="2400" dirty="0"/>
            <a:t>:</a:t>
          </a:r>
        </a:p>
        <a:p>
          <a:r>
            <a:rPr lang="fi-FI" sz="2400" dirty="0"/>
            <a:t>Anna-Maria Soininvaara</a:t>
          </a:r>
        </a:p>
      </dgm:t>
    </dgm:pt>
    <dgm:pt modelId="{D65C2BFE-1C44-494B-BC71-369A0D0F2560}" type="parTrans" cxnId="{34E6DB6B-7E42-4EE6-A7E3-386BD1E3BDDF}">
      <dgm:prSet/>
      <dgm:spPr/>
      <dgm:t>
        <a:bodyPr/>
        <a:lstStyle/>
        <a:p>
          <a:endParaRPr lang="fi-FI"/>
        </a:p>
      </dgm:t>
    </dgm:pt>
    <dgm:pt modelId="{0B0C2AF6-7A6D-4A97-BE6A-789EC0579FF9}" type="sibTrans" cxnId="{34E6DB6B-7E42-4EE6-A7E3-386BD1E3BDDF}">
      <dgm:prSet/>
      <dgm:spPr/>
      <dgm:t>
        <a:bodyPr/>
        <a:lstStyle/>
        <a:p>
          <a:endParaRPr lang="fi-FI"/>
        </a:p>
      </dgm:t>
    </dgm:pt>
    <dgm:pt modelId="{4770FD33-7111-41E8-8CE2-9A0BFCEAC55F}">
      <dgm:prSet phldrT="[Teksti]" custT="1"/>
      <dgm:spPr/>
      <dgm:t>
        <a:bodyPr/>
        <a:lstStyle/>
        <a:p>
          <a:r>
            <a:rPr lang="fi-FI" sz="1800" dirty="0" err="1"/>
            <a:t>Customer</a:t>
          </a:r>
          <a:r>
            <a:rPr lang="fi-FI" sz="1800" dirty="0"/>
            <a:t> </a:t>
          </a:r>
          <a:r>
            <a:rPr lang="fi-FI" sz="1800" dirty="0" err="1"/>
            <a:t>Experience</a:t>
          </a:r>
          <a:r>
            <a:rPr lang="fi-FI" sz="1800" dirty="0"/>
            <a:t> </a:t>
          </a:r>
        </a:p>
        <a:p>
          <a:r>
            <a:rPr lang="fi-FI" sz="1800" dirty="0"/>
            <a:t>Team </a:t>
          </a:r>
          <a:r>
            <a:rPr lang="fi-FI" sz="1800" dirty="0" err="1"/>
            <a:t>leader</a:t>
          </a:r>
          <a:r>
            <a:rPr lang="fi-FI" sz="1800" dirty="0"/>
            <a:t> Auli Aho</a:t>
          </a:r>
        </a:p>
      </dgm:t>
    </dgm:pt>
    <dgm:pt modelId="{CE72F9A9-2D6A-4E66-9D9A-A7BBF50F8605}" type="parTrans" cxnId="{335D3954-BE88-46BA-81F4-E033766E98F9}">
      <dgm:prSet/>
      <dgm:spPr/>
      <dgm:t>
        <a:bodyPr/>
        <a:lstStyle/>
        <a:p>
          <a:endParaRPr lang="fi-FI"/>
        </a:p>
      </dgm:t>
    </dgm:pt>
    <dgm:pt modelId="{F1B4AC2E-0DD8-48B6-A08A-518F6E35362C}" type="sibTrans" cxnId="{335D3954-BE88-46BA-81F4-E033766E98F9}">
      <dgm:prSet/>
      <dgm:spPr/>
      <dgm:t>
        <a:bodyPr/>
        <a:lstStyle/>
        <a:p>
          <a:endParaRPr lang="fi-FI"/>
        </a:p>
      </dgm:t>
    </dgm:pt>
    <dgm:pt modelId="{A0F9AB27-F4D0-4F37-8464-46C902120332}">
      <dgm:prSet phldrT="[Teksti]" custT="1"/>
      <dgm:spPr/>
      <dgm:t>
        <a:bodyPr/>
        <a:lstStyle/>
        <a:p>
          <a:r>
            <a:rPr lang="fi-FI" sz="1800" dirty="0"/>
            <a:t>Digital </a:t>
          </a:r>
          <a:r>
            <a:rPr lang="fi-FI" sz="1800" dirty="0" err="1"/>
            <a:t>Guidance</a:t>
          </a:r>
          <a:r>
            <a:rPr lang="fi-FI" sz="1800" dirty="0"/>
            <a:t> </a:t>
          </a:r>
        </a:p>
        <a:p>
          <a:r>
            <a:rPr lang="fi-FI" sz="1800" dirty="0"/>
            <a:t>Team </a:t>
          </a:r>
          <a:r>
            <a:rPr lang="fi-FI" sz="1800" dirty="0" err="1"/>
            <a:t>leader</a:t>
          </a:r>
          <a:r>
            <a:rPr lang="fi-FI" sz="1800" dirty="0"/>
            <a:t> Sanna Huttunen</a:t>
          </a:r>
        </a:p>
      </dgm:t>
    </dgm:pt>
    <dgm:pt modelId="{9AB707F4-D716-40E3-B1FD-CFFCBDDC64F1}" type="parTrans" cxnId="{80C030CF-195C-4EA2-B0E9-8E5A0E05D941}">
      <dgm:prSet/>
      <dgm:spPr/>
      <dgm:t>
        <a:bodyPr/>
        <a:lstStyle/>
        <a:p>
          <a:endParaRPr lang="fi-FI"/>
        </a:p>
      </dgm:t>
    </dgm:pt>
    <dgm:pt modelId="{36FA6A66-AF84-49DB-988B-9719BE3D87D0}" type="sibTrans" cxnId="{80C030CF-195C-4EA2-B0E9-8E5A0E05D941}">
      <dgm:prSet/>
      <dgm:spPr/>
      <dgm:t>
        <a:bodyPr/>
        <a:lstStyle/>
        <a:p>
          <a:endParaRPr lang="fi-FI"/>
        </a:p>
      </dgm:t>
    </dgm:pt>
    <dgm:pt modelId="{F7E59559-32F0-4D5D-9E5C-ED3DB4307679}">
      <dgm:prSet phldrT="[Teksti]" custT="1"/>
      <dgm:spPr>
        <a:solidFill>
          <a:srgbClr val="00D7A7"/>
        </a:solidFill>
      </dgm:spPr>
      <dgm:t>
        <a:bodyPr/>
        <a:lstStyle/>
        <a:p>
          <a:r>
            <a:rPr lang="fi-FI" sz="2400" dirty="0"/>
            <a:t>Service </a:t>
          </a:r>
          <a:r>
            <a:rPr lang="fi-FI" sz="2400" dirty="0" err="1"/>
            <a:t>administrators</a:t>
          </a:r>
          <a:r>
            <a:rPr lang="fi-FI" sz="2400" dirty="0"/>
            <a:t>:</a:t>
          </a:r>
        </a:p>
        <a:p>
          <a:r>
            <a:rPr lang="fi-FI" sz="2400" dirty="0" err="1"/>
            <a:t>Tia</a:t>
          </a:r>
          <a:r>
            <a:rPr lang="fi-FI" sz="2400" dirty="0"/>
            <a:t> Jokinen</a:t>
          </a:r>
        </a:p>
        <a:p>
          <a:r>
            <a:rPr lang="fi-FI" sz="2400" dirty="0"/>
            <a:t>Sami </a:t>
          </a:r>
          <a:r>
            <a:rPr lang="fi-FI" sz="2400" dirty="0" err="1"/>
            <a:t>Jyläs</a:t>
          </a:r>
          <a:endParaRPr lang="fi-FI" sz="2400" dirty="0"/>
        </a:p>
      </dgm:t>
    </dgm:pt>
    <dgm:pt modelId="{4F2D9117-2B0D-4562-B131-4A3D3DD3D919}" type="parTrans" cxnId="{598B55FD-FE33-4B73-B2BD-D4328EE7994D}">
      <dgm:prSet/>
      <dgm:spPr/>
      <dgm:t>
        <a:bodyPr/>
        <a:lstStyle/>
        <a:p>
          <a:endParaRPr lang="fi-FI"/>
        </a:p>
      </dgm:t>
    </dgm:pt>
    <dgm:pt modelId="{87978E6E-2E83-4A7B-BBDF-14D3017E2321}" type="sibTrans" cxnId="{598B55FD-FE33-4B73-B2BD-D4328EE7994D}">
      <dgm:prSet/>
      <dgm:spPr/>
      <dgm:t>
        <a:bodyPr/>
        <a:lstStyle/>
        <a:p>
          <a:endParaRPr lang="fi-FI"/>
        </a:p>
      </dgm:t>
    </dgm:pt>
    <dgm:pt modelId="{052F1B5C-6CDB-4505-B9B6-AFDA74C629B3}">
      <dgm:prSet custT="1"/>
      <dgm:spPr/>
      <dgm:t>
        <a:bodyPr/>
        <a:lstStyle/>
        <a:p>
          <a:r>
            <a:rPr lang="fi-FI" sz="1800" dirty="0" err="1"/>
            <a:t>Contents</a:t>
          </a:r>
          <a:r>
            <a:rPr lang="fi-FI" sz="1800" dirty="0"/>
            <a:t> and </a:t>
          </a:r>
          <a:r>
            <a:rPr lang="fi-FI" sz="1800" dirty="0" err="1"/>
            <a:t>Collections</a:t>
          </a:r>
          <a:r>
            <a:rPr lang="fi-FI" sz="1800" dirty="0"/>
            <a:t> </a:t>
          </a:r>
        </a:p>
        <a:p>
          <a:r>
            <a:rPr lang="fi-FI" sz="1800" dirty="0"/>
            <a:t>Team </a:t>
          </a:r>
          <a:r>
            <a:rPr lang="fi-FI" sz="1800" dirty="0" err="1"/>
            <a:t>leader</a:t>
          </a:r>
          <a:r>
            <a:rPr lang="fi-FI" sz="1800" dirty="0"/>
            <a:t> Samu Eeve</a:t>
          </a:r>
        </a:p>
      </dgm:t>
    </dgm:pt>
    <dgm:pt modelId="{0D17CDE0-34ED-4D47-B841-6FE8C95535AE}" type="parTrans" cxnId="{BDCAE2D6-1D33-446E-88D9-802E56EFD7F3}">
      <dgm:prSet/>
      <dgm:spPr/>
      <dgm:t>
        <a:bodyPr/>
        <a:lstStyle/>
        <a:p>
          <a:endParaRPr lang="fi-FI"/>
        </a:p>
      </dgm:t>
    </dgm:pt>
    <dgm:pt modelId="{38099516-39D2-42FE-8B25-BAECD2EB9E38}" type="sibTrans" cxnId="{BDCAE2D6-1D33-446E-88D9-802E56EFD7F3}">
      <dgm:prSet/>
      <dgm:spPr/>
      <dgm:t>
        <a:bodyPr/>
        <a:lstStyle/>
        <a:p>
          <a:endParaRPr lang="fi-FI"/>
        </a:p>
      </dgm:t>
    </dgm:pt>
    <dgm:pt modelId="{8235CF6A-CAC7-4066-A292-6C12B323F27E}">
      <dgm:prSet custT="1"/>
      <dgm:spPr/>
      <dgm:t>
        <a:bodyPr/>
        <a:lstStyle/>
        <a:p>
          <a:r>
            <a:rPr lang="fi-FI" sz="1800" dirty="0" err="1"/>
            <a:t>Children</a:t>
          </a:r>
          <a:r>
            <a:rPr lang="fi-FI" sz="1800" dirty="0"/>
            <a:t> and </a:t>
          </a:r>
          <a:r>
            <a:rPr lang="fi-FI" sz="1800" dirty="0" err="1"/>
            <a:t>Youth</a:t>
          </a:r>
          <a:endParaRPr lang="fi-FI" sz="1800" dirty="0"/>
        </a:p>
        <a:p>
          <a:r>
            <a:rPr lang="fi-FI" sz="1800" dirty="0"/>
            <a:t>Team </a:t>
          </a:r>
          <a:r>
            <a:rPr lang="fi-FI" sz="1800" dirty="0" err="1"/>
            <a:t>leader</a:t>
          </a:r>
          <a:r>
            <a:rPr lang="fi-FI" sz="1800" dirty="0"/>
            <a:t> Tiina </a:t>
          </a:r>
          <a:r>
            <a:rPr lang="fi-FI" sz="1800" dirty="0" err="1"/>
            <a:t>Pyre</a:t>
          </a:r>
          <a:r>
            <a:rPr lang="fi-FI" sz="1800" dirty="0"/>
            <a:t> </a:t>
          </a:r>
        </a:p>
      </dgm:t>
    </dgm:pt>
    <dgm:pt modelId="{62761C2D-E35C-49CD-84EF-CE7867F08ACD}" type="parTrans" cxnId="{A3B1319F-038F-46D9-AA6A-1C16C71D2115}">
      <dgm:prSet/>
      <dgm:spPr/>
      <dgm:t>
        <a:bodyPr/>
        <a:lstStyle/>
        <a:p>
          <a:endParaRPr lang="fi-FI"/>
        </a:p>
      </dgm:t>
    </dgm:pt>
    <dgm:pt modelId="{E9B33ED8-83B0-4BDF-8859-FE85C5DE9F42}" type="sibTrans" cxnId="{A3B1319F-038F-46D9-AA6A-1C16C71D2115}">
      <dgm:prSet/>
      <dgm:spPr/>
      <dgm:t>
        <a:bodyPr/>
        <a:lstStyle/>
        <a:p>
          <a:endParaRPr lang="fi-FI"/>
        </a:p>
      </dgm:t>
    </dgm:pt>
    <dgm:pt modelId="{738FB942-1FC9-460D-B785-6F0010485AEF}">
      <dgm:prSet custT="1"/>
      <dgm:spPr/>
      <dgm:t>
        <a:bodyPr/>
        <a:lstStyle/>
        <a:p>
          <a:r>
            <a:rPr lang="fi-FI" sz="1800" dirty="0" err="1"/>
            <a:t>Spaces</a:t>
          </a:r>
          <a:r>
            <a:rPr lang="fi-FI" sz="1800" dirty="0"/>
            <a:t> and </a:t>
          </a:r>
          <a:r>
            <a:rPr lang="fi-FI" sz="1800" dirty="0" err="1"/>
            <a:t>Participation</a:t>
          </a:r>
          <a:endParaRPr lang="fi-FI" sz="1800" dirty="0"/>
        </a:p>
        <a:p>
          <a:r>
            <a:rPr lang="fi-FI" sz="1800" dirty="0"/>
            <a:t>Team </a:t>
          </a:r>
          <a:r>
            <a:rPr lang="fi-FI" sz="1800" dirty="0" err="1"/>
            <a:t>leader</a:t>
          </a:r>
          <a:r>
            <a:rPr lang="fi-FI" sz="1800" dirty="0"/>
            <a:t> Ulla Leinikka</a:t>
          </a:r>
        </a:p>
      </dgm:t>
    </dgm:pt>
    <dgm:pt modelId="{2C1348EF-7027-4E7F-ADF7-6544F9375056}" type="parTrans" cxnId="{3613D03C-CFDF-4155-B5D3-4FDA5C2D282C}">
      <dgm:prSet/>
      <dgm:spPr/>
      <dgm:t>
        <a:bodyPr/>
        <a:lstStyle/>
        <a:p>
          <a:endParaRPr lang="fi-FI"/>
        </a:p>
      </dgm:t>
    </dgm:pt>
    <dgm:pt modelId="{860A1CD6-01C2-4BAC-9A1D-94D15B796DE5}" type="sibTrans" cxnId="{3613D03C-CFDF-4155-B5D3-4FDA5C2D282C}">
      <dgm:prSet/>
      <dgm:spPr/>
      <dgm:t>
        <a:bodyPr/>
        <a:lstStyle/>
        <a:p>
          <a:endParaRPr lang="fi-FI"/>
        </a:p>
      </dgm:t>
    </dgm:pt>
    <dgm:pt modelId="{D37BAB20-149A-429D-A0B7-04AC369AE955}" type="pres">
      <dgm:prSet presAssocID="{A1E9EC24-CE9A-447C-AD83-470016133326}" presName="diagram" presStyleCnt="0">
        <dgm:presLayoutVars>
          <dgm:dir/>
          <dgm:resizeHandles val="exact"/>
        </dgm:presLayoutVars>
      </dgm:prSet>
      <dgm:spPr/>
    </dgm:pt>
    <dgm:pt modelId="{8F603BAE-EF8D-4BFE-8CD1-34E1D213EBDA}" type="pres">
      <dgm:prSet presAssocID="{14E860F8-FA4F-4256-ABB0-7E323E67B5E8}" presName="node" presStyleLbl="node1" presStyleIdx="0" presStyleCnt="8" custScaleX="68302" custScaleY="68302" custLinFactNeighborX="8869" custLinFactNeighborY="45846">
        <dgm:presLayoutVars>
          <dgm:bulletEnabled val="1"/>
        </dgm:presLayoutVars>
      </dgm:prSet>
      <dgm:spPr/>
    </dgm:pt>
    <dgm:pt modelId="{A8DF4F70-7E22-42CB-91A2-E8DC3FA11440}" type="pres">
      <dgm:prSet presAssocID="{F47B1152-204E-4ACC-B149-C3A150954763}" presName="sibTrans" presStyleCnt="0"/>
      <dgm:spPr/>
    </dgm:pt>
    <dgm:pt modelId="{F139C395-F672-425B-9C9E-DE2E47313FC7}" type="pres">
      <dgm:prSet presAssocID="{8A856ED7-CAF5-45F0-A389-C36DF8EBFCA9}" presName="node" presStyleLbl="node1" presStyleIdx="1" presStyleCnt="8" custScaleX="68302" custScaleY="68302" custLinFactNeighborX="-6576" custLinFactNeighborY="-67">
        <dgm:presLayoutVars>
          <dgm:bulletEnabled val="1"/>
        </dgm:presLayoutVars>
      </dgm:prSet>
      <dgm:spPr/>
    </dgm:pt>
    <dgm:pt modelId="{6DD5B49C-1AE1-40B2-A256-15AD05E43A91}" type="pres">
      <dgm:prSet presAssocID="{0B0C2AF6-7A6D-4A97-BE6A-789EC0579FF9}" presName="sibTrans" presStyleCnt="0"/>
      <dgm:spPr/>
    </dgm:pt>
    <dgm:pt modelId="{A346818C-74D3-49F5-88A8-A7BA81C5AFCA}" type="pres">
      <dgm:prSet presAssocID="{8235CF6A-CAC7-4066-A292-6C12B323F27E}" presName="node" presStyleLbl="node1" presStyleIdx="2" presStyleCnt="8" custScaleX="62093" custScaleY="62093" custLinFactX="-71077" custLinFactY="11053" custLinFactNeighborX="-100000" custLinFactNeighborY="100000">
        <dgm:presLayoutVars>
          <dgm:bulletEnabled val="1"/>
        </dgm:presLayoutVars>
      </dgm:prSet>
      <dgm:spPr/>
    </dgm:pt>
    <dgm:pt modelId="{83D37A10-428B-4852-8258-DF6E094E4FF8}" type="pres">
      <dgm:prSet presAssocID="{E9B33ED8-83B0-4BDF-8859-FE85C5DE9F42}" presName="sibTrans" presStyleCnt="0"/>
      <dgm:spPr/>
    </dgm:pt>
    <dgm:pt modelId="{E167C136-F431-45A7-8347-3BAE83CA7F55}" type="pres">
      <dgm:prSet presAssocID="{738FB942-1FC9-460D-B785-6F0010485AEF}" presName="node" presStyleLbl="node1" presStyleIdx="3" presStyleCnt="8" custScaleX="62093" custScaleY="62093" custLinFactNeighborX="74476" custLinFactNeighborY="27913">
        <dgm:presLayoutVars>
          <dgm:bulletEnabled val="1"/>
        </dgm:presLayoutVars>
      </dgm:prSet>
      <dgm:spPr/>
    </dgm:pt>
    <dgm:pt modelId="{AB50BC90-EACE-4176-842D-D4E7D8DD70BB}" type="pres">
      <dgm:prSet presAssocID="{860A1CD6-01C2-4BAC-9A1D-94D15B796DE5}" presName="sibTrans" presStyleCnt="0"/>
      <dgm:spPr/>
    </dgm:pt>
    <dgm:pt modelId="{A6B641B4-47C9-4F36-8E1D-45B40D64C2DA}" type="pres">
      <dgm:prSet presAssocID="{4770FD33-7111-41E8-8CE2-9A0BFCEAC55F}" presName="node" presStyleLbl="node1" presStyleIdx="4" presStyleCnt="8" custScaleX="62093" custScaleY="62093" custLinFactNeighborX="-43329" custLinFactNeighborY="85036">
        <dgm:presLayoutVars>
          <dgm:bulletEnabled val="1"/>
        </dgm:presLayoutVars>
      </dgm:prSet>
      <dgm:spPr/>
    </dgm:pt>
    <dgm:pt modelId="{279CA004-3A7A-47E7-9398-0582C2BEE1FD}" type="pres">
      <dgm:prSet presAssocID="{F1B4AC2E-0DD8-48B6-A08A-518F6E35362C}" presName="sibTrans" presStyleCnt="0"/>
      <dgm:spPr/>
    </dgm:pt>
    <dgm:pt modelId="{125A7CAB-4F28-4346-9683-4AFEC8FFBF79}" type="pres">
      <dgm:prSet presAssocID="{A0F9AB27-F4D0-4F37-8464-46C902120332}" presName="node" presStyleLbl="node1" presStyleIdx="5" presStyleCnt="8" custScaleX="62093" custScaleY="62093" custLinFactNeighborX="-31146" custLinFactNeighborY="85036">
        <dgm:presLayoutVars>
          <dgm:bulletEnabled val="1"/>
        </dgm:presLayoutVars>
      </dgm:prSet>
      <dgm:spPr/>
    </dgm:pt>
    <dgm:pt modelId="{42F0AEA2-B7CE-4DFA-8EDB-30BCB664C0E0}" type="pres">
      <dgm:prSet presAssocID="{36FA6A66-AF84-49DB-988B-9719BE3D87D0}" presName="sibTrans" presStyleCnt="0"/>
      <dgm:spPr/>
    </dgm:pt>
    <dgm:pt modelId="{BCE8F5C7-C7F1-4D8D-82EB-201FFCB3D7A6}" type="pres">
      <dgm:prSet presAssocID="{F7E59559-32F0-4D5D-9E5C-ED3DB4307679}" presName="node" presStyleLbl="node1" presStyleIdx="6" presStyleCnt="8" custScaleX="68302" custScaleY="68302" custLinFactY="-19350" custLinFactNeighborX="97950" custLinFactNeighborY="-100000">
        <dgm:presLayoutVars>
          <dgm:bulletEnabled val="1"/>
        </dgm:presLayoutVars>
      </dgm:prSet>
      <dgm:spPr/>
    </dgm:pt>
    <dgm:pt modelId="{895F333F-E718-42CB-84A5-69BCEB6424DF}" type="pres">
      <dgm:prSet presAssocID="{87978E6E-2E83-4A7B-BBDF-14D3017E2321}" presName="sibTrans" presStyleCnt="0"/>
      <dgm:spPr/>
    </dgm:pt>
    <dgm:pt modelId="{98C8F697-2D7D-4D69-AC43-F99891F28181}" type="pres">
      <dgm:prSet presAssocID="{052F1B5C-6CDB-4505-B9B6-AFDA74C629B3}" presName="node" presStyleLbl="node1" presStyleIdx="7" presStyleCnt="8" custScaleX="62093" custScaleY="62093" custLinFactNeighborX="53624" custLinFactNeighborY="-40504">
        <dgm:presLayoutVars>
          <dgm:bulletEnabled val="1"/>
        </dgm:presLayoutVars>
      </dgm:prSet>
      <dgm:spPr/>
    </dgm:pt>
  </dgm:ptLst>
  <dgm:cxnLst>
    <dgm:cxn modelId="{4E0ECD1E-CB49-450C-B0EF-95151A1C239B}" type="presOf" srcId="{14E860F8-FA4F-4256-ABB0-7E323E67B5E8}" destId="{8F603BAE-EF8D-4BFE-8CD1-34E1D213EBDA}" srcOrd="0" destOrd="0" presId="urn:microsoft.com/office/officeart/2005/8/layout/default"/>
    <dgm:cxn modelId="{3613D03C-CFDF-4155-B5D3-4FDA5C2D282C}" srcId="{A1E9EC24-CE9A-447C-AD83-470016133326}" destId="{738FB942-1FC9-460D-B785-6F0010485AEF}" srcOrd="3" destOrd="0" parTransId="{2C1348EF-7027-4E7F-ADF7-6544F9375056}" sibTransId="{860A1CD6-01C2-4BAC-9A1D-94D15B796DE5}"/>
    <dgm:cxn modelId="{34E6DB6B-7E42-4EE6-A7E3-386BD1E3BDDF}" srcId="{A1E9EC24-CE9A-447C-AD83-470016133326}" destId="{8A856ED7-CAF5-45F0-A389-C36DF8EBFCA9}" srcOrd="1" destOrd="0" parTransId="{D65C2BFE-1C44-494B-BC71-369A0D0F2560}" sibTransId="{0B0C2AF6-7A6D-4A97-BE6A-789EC0579FF9}"/>
    <dgm:cxn modelId="{335D3954-BE88-46BA-81F4-E033766E98F9}" srcId="{A1E9EC24-CE9A-447C-AD83-470016133326}" destId="{4770FD33-7111-41E8-8CE2-9A0BFCEAC55F}" srcOrd="4" destOrd="0" parTransId="{CE72F9A9-2D6A-4E66-9D9A-A7BBF50F8605}" sibTransId="{F1B4AC2E-0DD8-48B6-A08A-518F6E35362C}"/>
    <dgm:cxn modelId="{194AE175-23E3-4915-946F-3EB4AEBE5FC0}" type="presOf" srcId="{738FB942-1FC9-460D-B785-6F0010485AEF}" destId="{E167C136-F431-45A7-8347-3BAE83CA7F55}" srcOrd="0" destOrd="0" presId="urn:microsoft.com/office/officeart/2005/8/layout/default"/>
    <dgm:cxn modelId="{717F1985-E8E7-4641-A767-135D7F202284}" type="presOf" srcId="{8A856ED7-CAF5-45F0-A389-C36DF8EBFCA9}" destId="{F139C395-F672-425B-9C9E-DE2E47313FC7}" srcOrd="0" destOrd="0" presId="urn:microsoft.com/office/officeart/2005/8/layout/default"/>
    <dgm:cxn modelId="{C0678395-92AF-4466-89A2-E5A82773A01F}" type="presOf" srcId="{4770FD33-7111-41E8-8CE2-9A0BFCEAC55F}" destId="{A6B641B4-47C9-4F36-8E1D-45B40D64C2DA}" srcOrd="0" destOrd="0" presId="urn:microsoft.com/office/officeart/2005/8/layout/default"/>
    <dgm:cxn modelId="{A3B1319F-038F-46D9-AA6A-1C16C71D2115}" srcId="{A1E9EC24-CE9A-447C-AD83-470016133326}" destId="{8235CF6A-CAC7-4066-A292-6C12B323F27E}" srcOrd="2" destOrd="0" parTransId="{62761C2D-E35C-49CD-84EF-CE7867F08ACD}" sibTransId="{E9B33ED8-83B0-4BDF-8859-FE85C5DE9F42}"/>
    <dgm:cxn modelId="{5F3366BE-DB11-42EB-897D-CA060C141302}" srcId="{A1E9EC24-CE9A-447C-AD83-470016133326}" destId="{14E860F8-FA4F-4256-ABB0-7E323E67B5E8}" srcOrd="0" destOrd="0" parTransId="{7083BFDA-3544-46D9-ADC3-07EA208E5CEE}" sibTransId="{F47B1152-204E-4ACC-B149-C3A150954763}"/>
    <dgm:cxn modelId="{1CED08C2-86EE-4AD3-9CE2-E6D05514B0B3}" type="presOf" srcId="{8235CF6A-CAC7-4066-A292-6C12B323F27E}" destId="{A346818C-74D3-49F5-88A8-A7BA81C5AFCA}" srcOrd="0" destOrd="0" presId="urn:microsoft.com/office/officeart/2005/8/layout/default"/>
    <dgm:cxn modelId="{80C030CF-195C-4EA2-B0E9-8E5A0E05D941}" srcId="{A1E9EC24-CE9A-447C-AD83-470016133326}" destId="{A0F9AB27-F4D0-4F37-8464-46C902120332}" srcOrd="5" destOrd="0" parTransId="{9AB707F4-D716-40E3-B1FD-CFFCBDDC64F1}" sibTransId="{36FA6A66-AF84-49DB-988B-9719BE3D87D0}"/>
    <dgm:cxn modelId="{BDCAE2D6-1D33-446E-88D9-802E56EFD7F3}" srcId="{A1E9EC24-CE9A-447C-AD83-470016133326}" destId="{052F1B5C-6CDB-4505-B9B6-AFDA74C629B3}" srcOrd="7" destOrd="0" parTransId="{0D17CDE0-34ED-4D47-B841-6FE8C95535AE}" sibTransId="{38099516-39D2-42FE-8B25-BAECD2EB9E38}"/>
    <dgm:cxn modelId="{3C50E5D7-5EF3-482C-93EC-53D1967F5066}" type="presOf" srcId="{052F1B5C-6CDB-4505-B9B6-AFDA74C629B3}" destId="{98C8F697-2D7D-4D69-AC43-F99891F28181}" srcOrd="0" destOrd="0" presId="urn:microsoft.com/office/officeart/2005/8/layout/default"/>
    <dgm:cxn modelId="{CA60B1E9-DD84-44ED-AF7E-1CAEE9CB2739}" type="presOf" srcId="{A1E9EC24-CE9A-447C-AD83-470016133326}" destId="{D37BAB20-149A-429D-A0B7-04AC369AE955}" srcOrd="0" destOrd="0" presId="urn:microsoft.com/office/officeart/2005/8/layout/default"/>
    <dgm:cxn modelId="{4FE67FF3-2E12-4E56-AD7E-8BD3A4969156}" type="presOf" srcId="{A0F9AB27-F4D0-4F37-8464-46C902120332}" destId="{125A7CAB-4F28-4346-9683-4AFEC8FFBF79}" srcOrd="0" destOrd="0" presId="urn:microsoft.com/office/officeart/2005/8/layout/default"/>
    <dgm:cxn modelId="{014593FC-0EE6-43C9-86DA-51BF19323997}" type="presOf" srcId="{F7E59559-32F0-4D5D-9E5C-ED3DB4307679}" destId="{BCE8F5C7-C7F1-4D8D-82EB-201FFCB3D7A6}" srcOrd="0" destOrd="0" presId="urn:microsoft.com/office/officeart/2005/8/layout/default"/>
    <dgm:cxn modelId="{598B55FD-FE33-4B73-B2BD-D4328EE7994D}" srcId="{A1E9EC24-CE9A-447C-AD83-470016133326}" destId="{F7E59559-32F0-4D5D-9E5C-ED3DB4307679}" srcOrd="6" destOrd="0" parTransId="{4F2D9117-2B0D-4562-B131-4A3D3DD3D919}" sibTransId="{87978E6E-2E83-4A7B-BBDF-14D3017E2321}"/>
    <dgm:cxn modelId="{7402FDC1-735E-434B-8111-67249CC29EC4}" type="presParOf" srcId="{D37BAB20-149A-429D-A0B7-04AC369AE955}" destId="{8F603BAE-EF8D-4BFE-8CD1-34E1D213EBDA}" srcOrd="0" destOrd="0" presId="urn:microsoft.com/office/officeart/2005/8/layout/default"/>
    <dgm:cxn modelId="{CC8A2F83-FF76-4E40-ABEF-48D06915753C}" type="presParOf" srcId="{D37BAB20-149A-429D-A0B7-04AC369AE955}" destId="{A8DF4F70-7E22-42CB-91A2-E8DC3FA11440}" srcOrd="1" destOrd="0" presId="urn:microsoft.com/office/officeart/2005/8/layout/default"/>
    <dgm:cxn modelId="{CFEC3F01-B410-405A-A581-09F6C0402A29}" type="presParOf" srcId="{D37BAB20-149A-429D-A0B7-04AC369AE955}" destId="{F139C395-F672-425B-9C9E-DE2E47313FC7}" srcOrd="2" destOrd="0" presId="urn:microsoft.com/office/officeart/2005/8/layout/default"/>
    <dgm:cxn modelId="{2C1BE8E4-5616-4CD1-B8E2-B39EB298C46E}" type="presParOf" srcId="{D37BAB20-149A-429D-A0B7-04AC369AE955}" destId="{6DD5B49C-1AE1-40B2-A256-15AD05E43A91}" srcOrd="3" destOrd="0" presId="urn:microsoft.com/office/officeart/2005/8/layout/default"/>
    <dgm:cxn modelId="{F48A5A96-9947-4564-8A94-11AC8EFE7FFE}" type="presParOf" srcId="{D37BAB20-149A-429D-A0B7-04AC369AE955}" destId="{A346818C-74D3-49F5-88A8-A7BA81C5AFCA}" srcOrd="4" destOrd="0" presId="urn:microsoft.com/office/officeart/2005/8/layout/default"/>
    <dgm:cxn modelId="{0DD3EDB3-E240-4420-A532-13895418282C}" type="presParOf" srcId="{D37BAB20-149A-429D-A0B7-04AC369AE955}" destId="{83D37A10-428B-4852-8258-DF6E094E4FF8}" srcOrd="5" destOrd="0" presId="urn:microsoft.com/office/officeart/2005/8/layout/default"/>
    <dgm:cxn modelId="{C1AE34D3-3404-4C6F-B0F3-E627E843EDCE}" type="presParOf" srcId="{D37BAB20-149A-429D-A0B7-04AC369AE955}" destId="{E167C136-F431-45A7-8347-3BAE83CA7F55}" srcOrd="6" destOrd="0" presId="urn:microsoft.com/office/officeart/2005/8/layout/default"/>
    <dgm:cxn modelId="{63650DDE-86B3-4F6B-A85F-BA2E6A246A3E}" type="presParOf" srcId="{D37BAB20-149A-429D-A0B7-04AC369AE955}" destId="{AB50BC90-EACE-4176-842D-D4E7D8DD70BB}" srcOrd="7" destOrd="0" presId="urn:microsoft.com/office/officeart/2005/8/layout/default"/>
    <dgm:cxn modelId="{2989CFD1-B4E2-43CA-A969-A9B46F73A030}" type="presParOf" srcId="{D37BAB20-149A-429D-A0B7-04AC369AE955}" destId="{A6B641B4-47C9-4F36-8E1D-45B40D64C2DA}" srcOrd="8" destOrd="0" presId="urn:microsoft.com/office/officeart/2005/8/layout/default"/>
    <dgm:cxn modelId="{B5D90A5F-C412-4E03-BC90-04D8495516E6}" type="presParOf" srcId="{D37BAB20-149A-429D-A0B7-04AC369AE955}" destId="{279CA004-3A7A-47E7-9398-0582C2BEE1FD}" srcOrd="9" destOrd="0" presId="urn:microsoft.com/office/officeart/2005/8/layout/default"/>
    <dgm:cxn modelId="{A4E870B1-F9C6-442E-A479-9C1E89B80BE1}" type="presParOf" srcId="{D37BAB20-149A-429D-A0B7-04AC369AE955}" destId="{125A7CAB-4F28-4346-9683-4AFEC8FFBF79}" srcOrd="10" destOrd="0" presId="urn:microsoft.com/office/officeart/2005/8/layout/default"/>
    <dgm:cxn modelId="{ED406C6C-F0A4-42CB-957B-D609757E0D61}" type="presParOf" srcId="{D37BAB20-149A-429D-A0B7-04AC369AE955}" destId="{42F0AEA2-B7CE-4DFA-8EDB-30BCB664C0E0}" srcOrd="11" destOrd="0" presId="urn:microsoft.com/office/officeart/2005/8/layout/default"/>
    <dgm:cxn modelId="{3BA7F264-B9EB-4BE5-BEF8-3DE1344EE6D4}" type="presParOf" srcId="{D37BAB20-149A-429D-A0B7-04AC369AE955}" destId="{BCE8F5C7-C7F1-4D8D-82EB-201FFCB3D7A6}" srcOrd="12" destOrd="0" presId="urn:microsoft.com/office/officeart/2005/8/layout/default"/>
    <dgm:cxn modelId="{E57CA002-2D49-4321-A917-CD3EF2179F84}" type="presParOf" srcId="{D37BAB20-149A-429D-A0B7-04AC369AE955}" destId="{895F333F-E718-42CB-84A5-69BCEB6424DF}" srcOrd="13" destOrd="0" presId="urn:microsoft.com/office/officeart/2005/8/layout/default"/>
    <dgm:cxn modelId="{FB170E50-159E-46D2-86AB-A39792BD4278}" type="presParOf" srcId="{D37BAB20-149A-429D-A0B7-04AC369AE955}" destId="{98C8F697-2D7D-4D69-AC43-F99891F2818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03BAE-EF8D-4BFE-8CD1-34E1D213EBDA}">
      <dsp:nvSpPr>
        <dsp:cNvPr id="0" name=""/>
        <dsp:cNvSpPr/>
      </dsp:nvSpPr>
      <dsp:spPr>
        <a:xfrm>
          <a:off x="1149158" y="1356244"/>
          <a:ext cx="3362667" cy="2017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Service </a:t>
          </a:r>
          <a:r>
            <a:rPr lang="fi-FI" sz="2400" kern="1200" dirty="0" err="1"/>
            <a:t>managers</a:t>
          </a:r>
          <a:r>
            <a:rPr lang="fi-FI" sz="2400" kern="1200" dirty="0"/>
            <a:t>:</a:t>
          </a:r>
        </a:p>
        <a:p>
          <a:pPr marL="0" lvl="0" indent="0" algn="ctr" defTabSz="1066800">
            <a:lnSpc>
              <a:spcPct val="90000"/>
            </a:lnSpc>
            <a:spcBef>
              <a:spcPct val="0"/>
            </a:spcBef>
            <a:spcAft>
              <a:spcPct val="35000"/>
            </a:spcAft>
            <a:buNone/>
          </a:pPr>
          <a:r>
            <a:rPr lang="fi-FI" sz="2400" kern="1200" dirty="0"/>
            <a:t>Kari Lämsä</a:t>
          </a:r>
        </a:p>
        <a:p>
          <a:pPr marL="0" lvl="0" indent="0" algn="ctr" defTabSz="1066800">
            <a:lnSpc>
              <a:spcPct val="90000"/>
            </a:lnSpc>
            <a:spcBef>
              <a:spcPct val="0"/>
            </a:spcBef>
            <a:spcAft>
              <a:spcPct val="35000"/>
            </a:spcAft>
            <a:buNone/>
          </a:pPr>
          <a:r>
            <a:rPr lang="fi-FI" sz="2400" kern="1200" dirty="0"/>
            <a:t>Laura Norris</a:t>
          </a:r>
        </a:p>
      </dsp:txBody>
      <dsp:txXfrm>
        <a:off x="1149158" y="1356244"/>
        <a:ext cx="3362667" cy="2017600"/>
      </dsp:txXfrm>
    </dsp:sp>
    <dsp:sp modelId="{F139C395-F672-425B-9C9E-DE2E47313FC7}">
      <dsp:nvSpPr>
        <dsp:cNvPr id="0" name=""/>
        <dsp:cNvSpPr/>
      </dsp:nvSpPr>
      <dsp:spPr>
        <a:xfrm>
          <a:off x="4243756" y="1"/>
          <a:ext cx="3362667" cy="20176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err="1"/>
            <a:t>The</a:t>
          </a:r>
          <a:r>
            <a:rPr lang="fi-FI" sz="2400" kern="1200" dirty="0"/>
            <a:t> </a:t>
          </a:r>
          <a:r>
            <a:rPr lang="fi-FI" sz="2400" kern="1200" dirty="0" err="1"/>
            <a:t>library</a:t>
          </a:r>
          <a:r>
            <a:rPr lang="fi-FI" sz="2400" kern="1200" dirty="0"/>
            <a:t> </a:t>
          </a:r>
          <a:r>
            <a:rPr lang="fi-FI" sz="2400" kern="1200" dirty="0" err="1"/>
            <a:t>chief</a:t>
          </a:r>
          <a:r>
            <a:rPr lang="fi-FI" sz="2400" kern="1200" dirty="0"/>
            <a:t>:</a:t>
          </a:r>
        </a:p>
        <a:p>
          <a:pPr marL="0" lvl="0" indent="0" algn="ctr" defTabSz="1066800">
            <a:lnSpc>
              <a:spcPct val="90000"/>
            </a:lnSpc>
            <a:spcBef>
              <a:spcPct val="0"/>
            </a:spcBef>
            <a:spcAft>
              <a:spcPct val="35000"/>
            </a:spcAft>
            <a:buNone/>
          </a:pPr>
          <a:r>
            <a:rPr lang="fi-FI" sz="2400" kern="1200" dirty="0"/>
            <a:t>Anna-Maria Soininvaara</a:t>
          </a:r>
        </a:p>
      </dsp:txBody>
      <dsp:txXfrm>
        <a:off x="4243756" y="1"/>
        <a:ext cx="3362667" cy="2017600"/>
      </dsp:txXfrm>
    </dsp:sp>
    <dsp:sp modelId="{A346818C-74D3-49F5-88A8-A7BA81C5AFCA}">
      <dsp:nvSpPr>
        <dsp:cNvPr id="0" name=""/>
        <dsp:cNvSpPr/>
      </dsp:nvSpPr>
      <dsp:spPr>
        <a:xfrm>
          <a:off x="0" y="3374125"/>
          <a:ext cx="3056983" cy="18341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err="1"/>
            <a:t>Children</a:t>
          </a:r>
          <a:r>
            <a:rPr lang="fi-FI" sz="1800" kern="1200" dirty="0"/>
            <a:t> and </a:t>
          </a:r>
          <a:r>
            <a:rPr lang="fi-FI" sz="1800" kern="1200" dirty="0" err="1"/>
            <a:t>Youth</a:t>
          </a:r>
          <a:endParaRPr lang="fi-FI" sz="1800" kern="1200" dirty="0"/>
        </a:p>
        <a:p>
          <a:pPr marL="0" lvl="0" indent="0" algn="ctr" defTabSz="800100">
            <a:lnSpc>
              <a:spcPct val="90000"/>
            </a:lnSpc>
            <a:spcBef>
              <a:spcPct val="0"/>
            </a:spcBef>
            <a:spcAft>
              <a:spcPct val="35000"/>
            </a:spcAft>
            <a:buNone/>
          </a:pPr>
          <a:r>
            <a:rPr lang="fi-FI" sz="1800" kern="1200" dirty="0"/>
            <a:t>Team </a:t>
          </a:r>
          <a:r>
            <a:rPr lang="fi-FI" sz="1800" kern="1200" dirty="0" err="1"/>
            <a:t>leader</a:t>
          </a:r>
          <a:r>
            <a:rPr lang="fi-FI" sz="1800" kern="1200" dirty="0"/>
            <a:t> Tiina </a:t>
          </a:r>
          <a:r>
            <a:rPr lang="fi-FI" sz="1800" kern="1200" dirty="0" err="1"/>
            <a:t>Pyre</a:t>
          </a:r>
          <a:r>
            <a:rPr lang="fi-FI" sz="1800" kern="1200" dirty="0"/>
            <a:t> </a:t>
          </a:r>
        </a:p>
      </dsp:txBody>
      <dsp:txXfrm>
        <a:off x="0" y="3374125"/>
        <a:ext cx="3056983" cy="1834190"/>
      </dsp:txXfrm>
    </dsp:sp>
    <dsp:sp modelId="{E167C136-F431-45A7-8347-3BAE83CA7F55}">
      <dsp:nvSpPr>
        <dsp:cNvPr id="0" name=""/>
        <dsp:cNvSpPr/>
      </dsp:nvSpPr>
      <dsp:spPr>
        <a:xfrm>
          <a:off x="4684828" y="3336438"/>
          <a:ext cx="3056983" cy="18341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err="1"/>
            <a:t>Spaces</a:t>
          </a:r>
          <a:r>
            <a:rPr lang="fi-FI" sz="1800" kern="1200" dirty="0"/>
            <a:t> and </a:t>
          </a:r>
          <a:r>
            <a:rPr lang="fi-FI" sz="1800" kern="1200" dirty="0" err="1"/>
            <a:t>Participation</a:t>
          </a:r>
          <a:endParaRPr lang="fi-FI" sz="1800" kern="1200" dirty="0"/>
        </a:p>
        <a:p>
          <a:pPr marL="0" lvl="0" indent="0" algn="ctr" defTabSz="800100">
            <a:lnSpc>
              <a:spcPct val="90000"/>
            </a:lnSpc>
            <a:spcBef>
              <a:spcPct val="0"/>
            </a:spcBef>
            <a:spcAft>
              <a:spcPct val="35000"/>
            </a:spcAft>
            <a:buNone/>
          </a:pPr>
          <a:r>
            <a:rPr lang="fi-FI" sz="1800" kern="1200" dirty="0"/>
            <a:t>Team </a:t>
          </a:r>
          <a:r>
            <a:rPr lang="fi-FI" sz="1800" kern="1200" dirty="0" err="1"/>
            <a:t>leader</a:t>
          </a:r>
          <a:r>
            <a:rPr lang="fi-FI" sz="1800" kern="1200" dirty="0"/>
            <a:t> Ulla Leinikka</a:t>
          </a:r>
        </a:p>
      </dsp:txBody>
      <dsp:txXfrm>
        <a:off x="4684828" y="3336438"/>
        <a:ext cx="3056983" cy="1834190"/>
      </dsp:txXfrm>
    </dsp:sp>
    <dsp:sp modelId="{A6B641B4-47C9-4F36-8E1D-45B40D64C2DA}">
      <dsp:nvSpPr>
        <dsp:cNvPr id="0" name=""/>
        <dsp:cNvSpPr/>
      </dsp:nvSpPr>
      <dsp:spPr>
        <a:xfrm>
          <a:off x="2434319" y="5023809"/>
          <a:ext cx="3056983" cy="18341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err="1"/>
            <a:t>Customer</a:t>
          </a:r>
          <a:r>
            <a:rPr lang="fi-FI" sz="1800" kern="1200" dirty="0"/>
            <a:t> </a:t>
          </a:r>
          <a:r>
            <a:rPr lang="fi-FI" sz="1800" kern="1200" dirty="0" err="1"/>
            <a:t>Experience</a:t>
          </a:r>
          <a:r>
            <a:rPr lang="fi-FI" sz="1800" kern="1200" dirty="0"/>
            <a:t> </a:t>
          </a:r>
        </a:p>
        <a:p>
          <a:pPr marL="0" lvl="0" indent="0" algn="ctr" defTabSz="800100">
            <a:lnSpc>
              <a:spcPct val="90000"/>
            </a:lnSpc>
            <a:spcBef>
              <a:spcPct val="0"/>
            </a:spcBef>
            <a:spcAft>
              <a:spcPct val="35000"/>
            </a:spcAft>
            <a:buNone/>
          </a:pPr>
          <a:r>
            <a:rPr lang="fi-FI" sz="1800" kern="1200" dirty="0"/>
            <a:t>Team </a:t>
          </a:r>
          <a:r>
            <a:rPr lang="fi-FI" sz="1800" kern="1200" dirty="0" err="1"/>
            <a:t>leader</a:t>
          </a:r>
          <a:r>
            <a:rPr lang="fi-FI" sz="1800" kern="1200" dirty="0"/>
            <a:t> Auli Aho</a:t>
          </a:r>
        </a:p>
      </dsp:txBody>
      <dsp:txXfrm>
        <a:off x="2434319" y="5023809"/>
        <a:ext cx="3056983" cy="1834190"/>
      </dsp:txXfrm>
    </dsp:sp>
    <dsp:sp modelId="{125A7CAB-4F28-4346-9683-4AFEC8FFBF79}">
      <dsp:nvSpPr>
        <dsp:cNvPr id="0" name=""/>
        <dsp:cNvSpPr/>
      </dsp:nvSpPr>
      <dsp:spPr>
        <a:xfrm>
          <a:off x="6583424" y="5023809"/>
          <a:ext cx="3056983" cy="18341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Digital </a:t>
          </a:r>
          <a:r>
            <a:rPr lang="fi-FI" sz="1800" kern="1200" dirty="0" err="1"/>
            <a:t>Guidance</a:t>
          </a:r>
          <a:r>
            <a:rPr lang="fi-FI" sz="1800" kern="1200" dirty="0"/>
            <a:t> </a:t>
          </a:r>
        </a:p>
        <a:p>
          <a:pPr marL="0" lvl="0" indent="0" algn="ctr" defTabSz="800100">
            <a:lnSpc>
              <a:spcPct val="90000"/>
            </a:lnSpc>
            <a:spcBef>
              <a:spcPct val="0"/>
            </a:spcBef>
            <a:spcAft>
              <a:spcPct val="35000"/>
            </a:spcAft>
            <a:buNone/>
          </a:pPr>
          <a:r>
            <a:rPr lang="fi-FI" sz="1800" kern="1200" dirty="0"/>
            <a:t>Team </a:t>
          </a:r>
          <a:r>
            <a:rPr lang="fi-FI" sz="1800" kern="1200" dirty="0" err="1"/>
            <a:t>leader</a:t>
          </a:r>
          <a:r>
            <a:rPr lang="fi-FI" sz="1800" kern="1200" dirty="0"/>
            <a:t> Sanna Huttunen</a:t>
          </a:r>
        </a:p>
      </dsp:txBody>
      <dsp:txXfrm>
        <a:off x="6583424" y="5023809"/>
        <a:ext cx="3056983" cy="1834190"/>
      </dsp:txXfrm>
    </dsp:sp>
    <dsp:sp modelId="{BCE8F5C7-C7F1-4D8D-82EB-201FFCB3D7A6}">
      <dsp:nvSpPr>
        <dsp:cNvPr id="0" name=""/>
        <dsp:cNvSpPr/>
      </dsp:nvSpPr>
      <dsp:spPr>
        <a:xfrm>
          <a:off x="7462320" y="1312890"/>
          <a:ext cx="3362667" cy="2017600"/>
        </a:xfrm>
        <a:prstGeom prst="rect">
          <a:avLst/>
        </a:prstGeom>
        <a:solidFill>
          <a:srgbClr val="00D7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Service </a:t>
          </a:r>
          <a:r>
            <a:rPr lang="fi-FI" sz="2400" kern="1200" dirty="0" err="1"/>
            <a:t>administrators</a:t>
          </a:r>
          <a:r>
            <a:rPr lang="fi-FI" sz="2400" kern="1200" dirty="0"/>
            <a:t>:</a:t>
          </a:r>
        </a:p>
        <a:p>
          <a:pPr marL="0" lvl="0" indent="0" algn="ctr" defTabSz="1066800">
            <a:lnSpc>
              <a:spcPct val="90000"/>
            </a:lnSpc>
            <a:spcBef>
              <a:spcPct val="0"/>
            </a:spcBef>
            <a:spcAft>
              <a:spcPct val="35000"/>
            </a:spcAft>
            <a:buNone/>
          </a:pPr>
          <a:r>
            <a:rPr lang="fi-FI" sz="2400" kern="1200" dirty="0" err="1"/>
            <a:t>Tia</a:t>
          </a:r>
          <a:r>
            <a:rPr lang="fi-FI" sz="2400" kern="1200" dirty="0"/>
            <a:t> Jokinen</a:t>
          </a:r>
        </a:p>
        <a:p>
          <a:pPr marL="0" lvl="0" indent="0" algn="ctr" defTabSz="1066800">
            <a:lnSpc>
              <a:spcPct val="90000"/>
            </a:lnSpc>
            <a:spcBef>
              <a:spcPct val="0"/>
            </a:spcBef>
            <a:spcAft>
              <a:spcPct val="35000"/>
            </a:spcAft>
            <a:buNone/>
          </a:pPr>
          <a:r>
            <a:rPr lang="fi-FI" sz="2400" kern="1200" dirty="0"/>
            <a:t>Sami </a:t>
          </a:r>
          <a:r>
            <a:rPr lang="fi-FI" sz="2400" kern="1200" dirty="0" err="1"/>
            <a:t>Jyläs</a:t>
          </a:r>
          <a:endParaRPr lang="fi-FI" sz="2400" kern="1200" dirty="0"/>
        </a:p>
      </dsp:txBody>
      <dsp:txXfrm>
        <a:off x="7462320" y="1312890"/>
        <a:ext cx="3362667" cy="2017600"/>
      </dsp:txXfrm>
    </dsp:sp>
    <dsp:sp modelId="{98C8F697-2D7D-4D69-AC43-F99891F28181}">
      <dsp:nvSpPr>
        <dsp:cNvPr id="0" name=""/>
        <dsp:cNvSpPr/>
      </dsp:nvSpPr>
      <dsp:spPr>
        <a:xfrm>
          <a:off x="9135016" y="3733659"/>
          <a:ext cx="3056983" cy="18341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err="1"/>
            <a:t>Contents</a:t>
          </a:r>
          <a:r>
            <a:rPr lang="fi-FI" sz="1800" kern="1200" dirty="0"/>
            <a:t> and </a:t>
          </a:r>
          <a:r>
            <a:rPr lang="fi-FI" sz="1800" kern="1200" dirty="0" err="1"/>
            <a:t>Collections</a:t>
          </a:r>
          <a:r>
            <a:rPr lang="fi-FI" sz="1800" kern="1200" dirty="0"/>
            <a:t> </a:t>
          </a:r>
        </a:p>
        <a:p>
          <a:pPr marL="0" lvl="0" indent="0" algn="ctr" defTabSz="800100">
            <a:lnSpc>
              <a:spcPct val="90000"/>
            </a:lnSpc>
            <a:spcBef>
              <a:spcPct val="0"/>
            </a:spcBef>
            <a:spcAft>
              <a:spcPct val="35000"/>
            </a:spcAft>
            <a:buNone/>
          </a:pPr>
          <a:r>
            <a:rPr lang="fi-FI" sz="1800" kern="1200" dirty="0"/>
            <a:t>Team </a:t>
          </a:r>
          <a:r>
            <a:rPr lang="fi-FI" sz="1800" kern="1200" dirty="0" err="1"/>
            <a:t>leader</a:t>
          </a:r>
          <a:r>
            <a:rPr lang="fi-FI" sz="1800" kern="1200" dirty="0"/>
            <a:t> Samu Eeve</a:t>
          </a:r>
        </a:p>
      </dsp:txBody>
      <dsp:txXfrm>
        <a:off x="9135016" y="3733659"/>
        <a:ext cx="3056983" cy="18341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23529-80E8-44E5-9C3B-7C6157D2B183}" type="datetimeFigureOut">
              <a:rPr lang="fi-FI" smtClean="0"/>
              <a:t>14.3.2019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78EC4-376A-4FAC-844F-6C9BF98A64AA}" type="slidenum">
              <a:rPr lang="fi-FI" smtClean="0"/>
              <a:t>‹#›</a:t>
            </a:fld>
            <a:endParaRPr lang="fi-FI"/>
          </a:p>
        </p:txBody>
      </p:sp>
    </p:spTree>
    <p:extLst>
      <p:ext uri="{BB962C8B-B14F-4D97-AF65-F5344CB8AC3E}">
        <p14:creationId xmlns:p14="http://schemas.microsoft.com/office/powerpoint/2010/main" val="180142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B878EC4-376A-4FAC-844F-6C9BF98A64AA}" type="slidenum">
              <a:rPr lang="fi-FI" smtClean="0"/>
              <a:t>31</a:t>
            </a:fld>
            <a:endParaRPr lang="fi-FI"/>
          </a:p>
        </p:txBody>
      </p:sp>
    </p:spTree>
    <p:extLst>
      <p:ext uri="{BB962C8B-B14F-4D97-AF65-F5344CB8AC3E}">
        <p14:creationId xmlns:p14="http://schemas.microsoft.com/office/powerpoint/2010/main" val="58100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75556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350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358446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r>
              <a:rPr lang="fi-FI"/>
              <a:t>Lisää kuva napsauttamalla kuvaketta</a:t>
            </a:r>
          </a:p>
        </p:txBody>
      </p:sp>
    </p:spTree>
    <p:extLst>
      <p:ext uri="{BB962C8B-B14F-4D97-AF65-F5344CB8AC3E}">
        <p14:creationId xmlns:p14="http://schemas.microsoft.com/office/powerpoint/2010/main" val="3645403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4665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418393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86605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09239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80444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472214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92646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85139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345255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69350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79521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dirty="0"/>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dirty="0">
                <a:solidFill>
                  <a:srgbClr val="FFFFFF"/>
                </a:solidFill>
                <a:latin typeface="+mj-lt"/>
              </a:rPr>
              <a:t>Kiitos!</a:t>
            </a:r>
          </a:p>
        </p:txBody>
      </p:sp>
      <p:pic>
        <p:nvPicPr>
          <p:cNvPr id="12" name="Kuva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497639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0001BE"/>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dirty="0"/>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dirty="0" err="1">
                <a:solidFill>
                  <a:srgbClr val="FFFFFF"/>
                </a:solidFill>
                <a:latin typeface="+mj-lt"/>
              </a:rPr>
              <a:t>Thank</a:t>
            </a:r>
            <a:r>
              <a:rPr lang="fi-FI" sz="9000" b="1" dirty="0">
                <a:solidFill>
                  <a:srgbClr val="FFFFFF"/>
                </a:solidFill>
                <a:latin typeface="+mj-lt"/>
              </a:rPr>
              <a:t> </a:t>
            </a:r>
            <a:r>
              <a:rPr lang="fi-FI" sz="9000" b="1" dirty="0" err="1">
                <a:solidFill>
                  <a:srgbClr val="FFFFFF"/>
                </a:solidFill>
                <a:latin typeface="+mj-lt"/>
              </a:rPr>
              <a:t>you</a:t>
            </a:r>
            <a:r>
              <a:rPr lang="fi-FI" sz="9000" b="1" dirty="0">
                <a:solidFill>
                  <a:srgbClr val="FFFFFF"/>
                </a:solidFill>
                <a:latin typeface="+mj-lt"/>
              </a:rPr>
              <a:t>!</a:t>
            </a:r>
          </a:p>
        </p:txBody>
      </p:sp>
    </p:spTree>
    <p:extLst>
      <p:ext uri="{BB962C8B-B14F-4D97-AF65-F5344CB8AC3E}">
        <p14:creationId xmlns:p14="http://schemas.microsoft.com/office/powerpoint/2010/main" val="1064387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1EC313-6FAF-44D2-8471-19E5E5993A35}" type="slidenum">
              <a:rPr lang="fi-FI" smtClean="0"/>
              <a:t>‹#›</a:t>
            </a:fld>
            <a:endParaRPr lang="fi-FI"/>
          </a:p>
        </p:txBody>
      </p:sp>
    </p:spTree>
    <p:extLst>
      <p:ext uri="{BB962C8B-B14F-4D97-AF65-F5344CB8AC3E}">
        <p14:creationId xmlns:p14="http://schemas.microsoft.com/office/powerpoint/2010/main" val="29164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0000B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865791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001776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84905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15436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84266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152892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3790949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63729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04905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26546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D4F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628593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179875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573475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592432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96178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931500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3227434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912707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093709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chemeClr val="accent3"/>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601636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009246"/>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392653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70037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076538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036020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2095645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365212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116077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981203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986935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chemeClr val="accent5"/>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89698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04406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chemeClr val="accent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63580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91948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26331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wmf"/><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wmf"/><Relationship Id="rId5" Type="http://schemas.openxmlformats.org/officeDocument/2006/relationships/slideLayout" Target="../slideLayouts/slideLayout39.xml"/><Relationship Id="rId10"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5.wmf"/><Relationship Id="rId5" Type="http://schemas.openxmlformats.org/officeDocument/2006/relationships/slideLayout" Target="../slideLayouts/slideLayout48.xml"/><Relationship Id="rId10"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Kuva 18"/>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320412" y="6134100"/>
            <a:ext cx="1058332" cy="593999"/>
          </a:xfrm>
          <a:prstGeom prst="rect">
            <a:avLst/>
          </a:prstGeom>
        </p:spPr>
      </p:pic>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00"/>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00"/>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00"/>
                </a:solidFill>
              </a:defRPr>
            </a:lvl1pPr>
          </a:lstStyle>
          <a:p>
            <a:fld id="{66B0B938-106A-4E9D-9931-8D19B263D192}" type="slidenum">
              <a:rPr lang="fi-FI" smtClean="0"/>
              <a:pPr/>
              <a:t>‹#›</a:t>
            </a:fld>
            <a:endParaRPr lang="fi-FI" dirty="0"/>
          </a:p>
        </p:txBody>
      </p:sp>
    </p:spTree>
    <p:extLst>
      <p:ext uri="{BB962C8B-B14F-4D97-AF65-F5344CB8AC3E}">
        <p14:creationId xmlns:p14="http://schemas.microsoft.com/office/powerpoint/2010/main" val="243849289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716" r:id="rId3"/>
    <p:sldLayoutId id="2147483714" r:id="rId4"/>
    <p:sldLayoutId id="2147483715" r:id="rId5"/>
    <p:sldLayoutId id="2147483720" r:id="rId6"/>
    <p:sldLayoutId id="2147483721" r:id="rId7"/>
    <p:sldLayoutId id="2147483719" r:id="rId8"/>
    <p:sldLayoutId id="2147483650" r:id="rId9"/>
    <p:sldLayoutId id="2147483652" r:id="rId10"/>
    <p:sldLayoutId id="2147483656" r:id="rId11"/>
    <p:sldLayoutId id="2147483709" r:id="rId12"/>
    <p:sldLayoutId id="2147483723" r:id="rId13"/>
    <p:sldLayoutId id="2147483750" r:id="rId14"/>
    <p:sldLayoutId id="2147483654" r:id="rId15"/>
    <p:sldLayoutId id="2147483655" r:id="rId16"/>
    <p:sldLayoutId id="2147483753" r:id="rId17"/>
    <p:sldLayoutId id="2147483729" r:id="rId18"/>
    <p:sldLayoutId id="2147483730" r:id="rId19"/>
    <p:sldLayoutId id="2147483731" r:id="rId20"/>
    <p:sldLayoutId id="2147483732" r:id="rId21"/>
    <p:sldLayoutId id="2147483733" r:id="rId22"/>
    <p:sldLayoutId id="2147483751" r:id="rId23"/>
    <p:sldLayoutId id="2147483752" r:id="rId24"/>
    <p:sldLayoutId id="2147483757" r:id="rId25"/>
  </p:sldLayoutIdLst>
  <p:hf sldNum="0" hdr="0" ft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BF"/>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BF"/>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BF"/>
                </a:solidFill>
              </a:defRPr>
            </a:lvl1pPr>
          </a:lstStyle>
          <a:p>
            <a:fld id="{66B0B938-106A-4E9D-9931-8D19B263D192}" type="slidenum">
              <a:rPr lang="fi-FI" smtClean="0"/>
              <a:pPr/>
              <a:t>‹#›</a:t>
            </a:fld>
            <a:endParaRPr lang="fi-FI" dirty="0"/>
          </a:p>
        </p:txBody>
      </p:sp>
      <p:pic>
        <p:nvPicPr>
          <p:cNvPr id="19" name="Kuva 1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20413" y="6134100"/>
            <a:ext cx="1058330" cy="593997"/>
          </a:xfrm>
          <a:prstGeom prst="rect">
            <a:avLst/>
          </a:prstGeom>
        </p:spPr>
      </p:pic>
    </p:spTree>
    <p:extLst>
      <p:ext uri="{BB962C8B-B14F-4D97-AF65-F5344CB8AC3E}">
        <p14:creationId xmlns:p14="http://schemas.microsoft.com/office/powerpoint/2010/main" val="266314678"/>
      </p:ext>
    </p:extLst>
  </p:cSld>
  <p:clrMap bg1="lt1" tx1="dk1" bg2="lt2" tx2="dk2" accent1="accent1" accent2="accent2" accent3="accent3" accent4="accent4" accent5="accent5" accent6="accent6" hlink="hlink" folHlink="folHlink"/>
  <p:sldLayoutIdLst>
    <p:sldLayoutId id="2147483665" r:id="rId1"/>
    <p:sldLayoutId id="2147483713" r:id="rId2"/>
    <p:sldLayoutId id="2147483666" r:id="rId3"/>
    <p:sldLayoutId id="2147483667" r:id="rId4"/>
    <p:sldLayoutId id="2147483668" r:id="rId5"/>
    <p:sldLayoutId id="2147483710" r:id="rId6"/>
    <p:sldLayoutId id="2147483754" r:id="rId7"/>
    <p:sldLayoutId id="2147483669" r:id="rId8"/>
    <p:sldLayoutId id="2147483734" r:id="rId9"/>
  </p:sldLayoutIdLst>
  <p:hf sldNum="0" hdr="0" ftr="0" dt="0"/>
  <p:txStyles>
    <p:titleStyle>
      <a:lvl1pPr algn="l" defTabSz="914400" rtl="0" eaLnBrk="1" latinLnBrk="0" hangingPunct="1">
        <a:lnSpc>
          <a:spcPct val="90000"/>
        </a:lnSpc>
        <a:spcBef>
          <a:spcPct val="0"/>
        </a:spcBef>
        <a:buNone/>
        <a:defRPr sz="4200" b="1" kern="1200">
          <a:solidFill>
            <a:srgbClr val="0000BF"/>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FD4F00"/>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FD4F00"/>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FD4F00"/>
                </a:solidFill>
              </a:defRPr>
            </a:lvl1pPr>
          </a:lstStyle>
          <a:p>
            <a:fld id="{66B0B938-106A-4E9D-9931-8D19B263D192}" type="slidenum">
              <a:rPr lang="fi-FI" smtClean="0"/>
              <a:pPr/>
              <a:t>‹#›</a:t>
            </a:fld>
            <a:endParaRPr lang="fi-FI" dirty="0"/>
          </a:p>
        </p:txBody>
      </p:sp>
      <p:pic>
        <p:nvPicPr>
          <p:cNvPr id="19" name="Kuva 1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20413" y="6134100"/>
            <a:ext cx="1058330" cy="593997"/>
          </a:xfrm>
          <a:prstGeom prst="rect">
            <a:avLst/>
          </a:prstGeom>
        </p:spPr>
      </p:pic>
    </p:spTree>
    <p:extLst>
      <p:ext uri="{BB962C8B-B14F-4D97-AF65-F5344CB8AC3E}">
        <p14:creationId xmlns:p14="http://schemas.microsoft.com/office/powerpoint/2010/main" val="657719471"/>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699" r:id="rId3"/>
    <p:sldLayoutId id="2147483700" r:id="rId4"/>
    <p:sldLayoutId id="2147483701" r:id="rId5"/>
    <p:sldLayoutId id="2147483711" r:id="rId6"/>
    <p:sldLayoutId id="2147483755" r:id="rId7"/>
    <p:sldLayoutId id="2147483702" r:id="rId8"/>
    <p:sldLayoutId id="2147483742" r:id="rId9"/>
  </p:sldLayoutIdLst>
  <p:hf sldNum="0" hdr="0" ftr="0" dt="0"/>
  <p:txStyles>
    <p:titleStyle>
      <a:lvl1pPr algn="l" defTabSz="914400" rtl="0" eaLnBrk="1" latinLnBrk="0" hangingPunct="1">
        <a:lnSpc>
          <a:spcPct val="90000"/>
        </a:lnSpc>
        <a:spcBef>
          <a:spcPct val="0"/>
        </a:spcBef>
        <a:buNone/>
        <a:defRPr sz="4200" b="1" kern="1200">
          <a:solidFill>
            <a:srgbClr val="FD4F00"/>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9246"/>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9246"/>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9246"/>
                </a:solidFill>
              </a:defRPr>
            </a:lvl1pPr>
          </a:lstStyle>
          <a:p>
            <a:fld id="{66B0B938-106A-4E9D-9931-8D19B263D192}" type="slidenum">
              <a:rPr lang="fi-FI" smtClean="0"/>
              <a:pPr/>
              <a:t>‹#›</a:t>
            </a:fld>
            <a:endParaRPr lang="fi-FI" dirty="0"/>
          </a:p>
        </p:txBody>
      </p:sp>
      <p:pic>
        <p:nvPicPr>
          <p:cNvPr id="19" name="Kuva 1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20413" y="6134100"/>
            <a:ext cx="1058330" cy="593998"/>
          </a:xfrm>
          <a:prstGeom prst="rect">
            <a:avLst/>
          </a:prstGeom>
        </p:spPr>
      </p:pic>
    </p:spTree>
    <p:extLst>
      <p:ext uri="{BB962C8B-B14F-4D97-AF65-F5344CB8AC3E}">
        <p14:creationId xmlns:p14="http://schemas.microsoft.com/office/powerpoint/2010/main" val="576136879"/>
      </p:ext>
    </p:extLst>
  </p:cSld>
  <p:clrMap bg1="lt1" tx1="dk1" bg2="lt2" tx2="dk2" accent1="accent1" accent2="accent2" accent3="accent3" accent4="accent4" accent5="accent5" accent6="accent6" hlink="hlink" folHlink="folHlink"/>
  <p:sldLayoutIdLst>
    <p:sldLayoutId id="2147483684" r:id="rId1"/>
    <p:sldLayoutId id="2147483718" r:id="rId2"/>
    <p:sldLayoutId id="2147483686" r:id="rId3"/>
    <p:sldLayoutId id="2147483687" r:id="rId4"/>
    <p:sldLayoutId id="2147483688" r:id="rId5"/>
    <p:sldLayoutId id="2147483712" r:id="rId6"/>
    <p:sldLayoutId id="2147483756" r:id="rId7"/>
    <p:sldLayoutId id="2147483689" r:id="rId8"/>
    <p:sldLayoutId id="2147483745" r:id="rId9"/>
  </p:sldLayoutIdLst>
  <p:hf sldNum="0" hdr="0" ftr="0" dt="0"/>
  <p:txStyles>
    <p:titleStyle>
      <a:lvl1pPr algn="l" defTabSz="914400" rtl="0" eaLnBrk="1" latinLnBrk="0" hangingPunct="1">
        <a:lnSpc>
          <a:spcPct val="90000"/>
        </a:lnSpc>
        <a:spcBef>
          <a:spcPct val="0"/>
        </a:spcBef>
        <a:buNone/>
        <a:defRPr sz="4200" b="1" kern="1200">
          <a:solidFill>
            <a:srgbClr val="009246"/>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25.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economist.com/books-and-arts/2018/03/08/is-literature-next-in-line-for-virtual-reality-treatment"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hyperlink" Target="mailto:lotta.muurinen@hel.f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US" dirty="0" err="1"/>
              <a:t>Oodi</a:t>
            </a:r>
            <a:r>
              <a:rPr lang="en-US" dirty="0"/>
              <a:t> – the crown jewel </a:t>
            </a:r>
            <a:br>
              <a:rPr lang="en-US" dirty="0"/>
            </a:br>
            <a:r>
              <a:rPr lang="en-US" dirty="0"/>
              <a:t>of Finnish libraries</a:t>
            </a:r>
            <a:endParaRPr lang="fi-FI" sz="3600" dirty="0"/>
          </a:p>
        </p:txBody>
      </p:sp>
      <p:sp>
        <p:nvSpPr>
          <p:cNvPr id="3" name="Tekstin paikkamerkki 2"/>
          <p:cNvSpPr>
            <a:spLocks noGrp="1"/>
          </p:cNvSpPr>
          <p:nvPr>
            <p:ph type="body" sz="quarter" idx="13"/>
          </p:nvPr>
        </p:nvSpPr>
        <p:spPr>
          <a:xfrm>
            <a:off x="525507" y="3148502"/>
            <a:ext cx="10709478" cy="972000"/>
          </a:xfrm>
        </p:spPr>
        <p:txBody>
          <a:bodyPr/>
          <a:lstStyle/>
          <a:p>
            <a:r>
              <a:rPr lang="fi-FI" dirty="0"/>
              <a:t>Lotta Muurinen</a:t>
            </a:r>
          </a:p>
          <a:p>
            <a:endParaRPr lang="fi-FI" dirty="0"/>
          </a:p>
          <a:p>
            <a:r>
              <a:rPr lang="fi-FI" dirty="0"/>
              <a:t>Project </a:t>
            </a:r>
            <a:r>
              <a:rPr lang="fi-FI" dirty="0" err="1"/>
              <a:t>Manager</a:t>
            </a:r>
            <a:endParaRPr lang="fi-FI" dirty="0"/>
          </a:p>
          <a:p>
            <a:r>
              <a:rPr lang="fi-FI" dirty="0"/>
              <a:t>Helsinki City Library</a:t>
            </a:r>
          </a:p>
          <a:p>
            <a:r>
              <a:rPr lang="fi-FI" dirty="0"/>
              <a:t>National </a:t>
            </a:r>
            <a:r>
              <a:rPr lang="fi-FI" dirty="0" err="1"/>
              <a:t>Development</a:t>
            </a:r>
            <a:r>
              <a:rPr lang="fi-FI" dirty="0"/>
              <a:t> Services</a:t>
            </a:r>
          </a:p>
          <a:p>
            <a:r>
              <a:rPr lang="fi-FI" dirty="0"/>
              <a:t>International </a:t>
            </a:r>
            <a:r>
              <a:rPr lang="fi-FI" dirty="0" err="1"/>
              <a:t>Tasks</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226750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br>
              <a:rPr lang="fi-FI" dirty="0"/>
            </a:br>
            <a:r>
              <a:rPr lang="fi-FI" dirty="0" err="1"/>
              <a:t>Behind</a:t>
            </a:r>
            <a:r>
              <a:rPr lang="fi-FI" dirty="0"/>
              <a:t> </a:t>
            </a:r>
            <a:r>
              <a:rPr lang="fi-FI" dirty="0" err="1"/>
              <a:t>the</a:t>
            </a:r>
            <a:r>
              <a:rPr lang="fi-FI" dirty="0"/>
              <a:t> </a:t>
            </a:r>
            <a:r>
              <a:rPr lang="fi-FI" dirty="0" err="1"/>
              <a:t>scenes</a:t>
            </a:r>
            <a:endParaRPr lang="fi-FI" dirty="0"/>
          </a:p>
        </p:txBody>
      </p:sp>
    </p:spTree>
    <p:extLst>
      <p:ext uri="{BB962C8B-B14F-4D97-AF65-F5344CB8AC3E}">
        <p14:creationId xmlns:p14="http://schemas.microsoft.com/office/powerpoint/2010/main" val="127569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Otsikko 2"/>
          <p:cNvSpPr>
            <a:spLocks noGrp="1"/>
          </p:cNvSpPr>
          <p:nvPr>
            <p:ph type="title"/>
          </p:nvPr>
        </p:nvSpPr>
        <p:spPr/>
        <p:txBody>
          <a:bodyPr/>
          <a:lstStyle/>
          <a:p>
            <a:r>
              <a:rPr lang="fi-FI" dirty="0" err="1"/>
              <a:t>The</a:t>
            </a:r>
            <a:r>
              <a:rPr lang="fi-FI" dirty="0"/>
              <a:t> Oodi </a:t>
            </a:r>
            <a:r>
              <a:rPr lang="fi-FI" b="1" dirty="0" err="1"/>
              <a:t>crew</a:t>
            </a:r>
            <a:r>
              <a:rPr lang="fi-FI" dirty="0"/>
              <a:t> – </a:t>
            </a:r>
            <a:r>
              <a:rPr lang="fi-FI" dirty="0" err="1"/>
              <a:t>all</a:t>
            </a:r>
            <a:r>
              <a:rPr lang="fi-FI" dirty="0"/>
              <a:t> 54 of </a:t>
            </a:r>
            <a:r>
              <a:rPr lang="fi-FI" dirty="0" err="1"/>
              <a:t>them</a:t>
            </a:r>
            <a:r>
              <a:rPr lang="fi-FI" dirty="0"/>
              <a:t>!</a:t>
            </a:r>
          </a:p>
        </p:txBody>
      </p:sp>
    </p:spTree>
    <p:extLst>
      <p:ext uri="{BB962C8B-B14F-4D97-AF65-F5344CB8AC3E}">
        <p14:creationId xmlns:p14="http://schemas.microsoft.com/office/powerpoint/2010/main" val="318585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extLst>
              <p:ext uri="{D42A27DB-BD31-4B8C-83A1-F6EECF244321}">
                <p14:modId xmlns:p14="http://schemas.microsoft.com/office/powerpoint/2010/main" val="1558491396"/>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02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04868"/>
            <a:ext cx="6371618" cy="787615"/>
          </a:xfrm>
        </p:spPr>
        <p:txBody>
          <a:bodyPr/>
          <a:lstStyle/>
          <a:p>
            <a:r>
              <a:rPr lang="fi-FI" sz="3200" dirty="0" err="1"/>
              <a:t>Self-governing</a:t>
            </a:r>
            <a:r>
              <a:rPr lang="fi-FI" sz="3200" dirty="0"/>
              <a:t> </a:t>
            </a:r>
            <a:r>
              <a:rPr lang="fi-FI" sz="3200" dirty="0" err="1"/>
              <a:t>teams</a:t>
            </a:r>
            <a:r>
              <a:rPr lang="fi-FI" sz="3200" dirty="0"/>
              <a:t>: </a:t>
            </a:r>
            <a:r>
              <a:rPr lang="fi-FI" sz="3200" dirty="0" err="1"/>
              <a:t>thumbs</a:t>
            </a:r>
            <a:r>
              <a:rPr lang="fi-FI" sz="3200" dirty="0"/>
              <a:t> </a:t>
            </a:r>
            <a:r>
              <a:rPr lang="fi-FI" sz="3200" dirty="0" err="1"/>
              <a:t>up</a:t>
            </a:r>
            <a:r>
              <a:rPr lang="fi-FI" sz="3200" dirty="0"/>
              <a:t> </a:t>
            </a:r>
            <a:r>
              <a:rPr lang="fi-FI" sz="3200" dirty="0" err="1"/>
              <a:t>or</a:t>
            </a:r>
            <a:r>
              <a:rPr lang="fi-FI" sz="3200" dirty="0"/>
              <a:t> </a:t>
            </a:r>
            <a:r>
              <a:rPr lang="fi-FI" sz="3200" dirty="0" err="1"/>
              <a:t>down</a:t>
            </a:r>
            <a:r>
              <a:rPr lang="fi-FI" sz="3200" dirty="0"/>
              <a:t>!</a:t>
            </a:r>
          </a:p>
        </p:txBody>
      </p:sp>
      <p:sp>
        <p:nvSpPr>
          <p:cNvPr id="3" name="Sisällön paikkamerkki 2"/>
          <p:cNvSpPr>
            <a:spLocks noGrp="1"/>
          </p:cNvSpPr>
          <p:nvPr>
            <p:ph sz="half" idx="1"/>
          </p:nvPr>
        </p:nvSpPr>
        <p:spPr>
          <a:xfrm>
            <a:off x="457200" y="1286400"/>
            <a:ext cx="6371618" cy="4982400"/>
          </a:xfrm>
        </p:spPr>
        <p:txBody>
          <a:bodyPr/>
          <a:lstStyle/>
          <a:p>
            <a:r>
              <a:rPr lang="fi-FI" dirty="0" err="1"/>
              <a:t>The</a:t>
            </a:r>
            <a:r>
              <a:rPr lang="fi-FI" dirty="0"/>
              <a:t> </a:t>
            </a:r>
            <a:r>
              <a:rPr lang="fi-FI" dirty="0" err="1"/>
              <a:t>teams</a:t>
            </a:r>
            <a:r>
              <a:rPr lang="fi-FI" dirty="0"/>
              <a:t> </a:t>
            </a:r>
            <a:r>
              <a:rPr lang="fi-FI" dirty="0" err="1"/>
              <a:t>make</a:t>
            </a:r>
            <a:r>
              <a:rPr lang="fi-FI" dirty="0"/>
              <a:t> </a:t>
            </a:r>
            <a:r>
              <a:rPr lang="fi-FI" dirty="0" err="1"/>
              <a:t>decisions</a:t>
            </a:r>
            <a:r>
              <a:rPr lang="fi-FI" dirty="0"/>
              <a:t> in </a:t>
            </a:r>
            <a:r>
              <a:rPr lang="fi-FI" dirty="0" err="1"/>
              <a:t>regular</a:t>
            </a:r>
            <a:r>
              <a:rPr lang="fi-FI" dirty="0"/>
              <a:t> </a:t>
            </a:r>
            <a:r>
              <a:rPr lang="fi-FI" dirty="0" err="1"/>
              <a:t>meetings</a:t>
            </a:r>
            <a:r>
              <a:rPr lang="fi-FI" dirty="0"/>
              <a:t>. </a:t>
            </a:r>
            <a:r>
              <a:rPr lang="fi-FI" dirty="0" err="1"/>
              <a:t>They</a:t>
            </a:r>
            <a:r>
              <a:rPr lang="fi-FI" dirty="0"/>
              <a:t> </a:t>
            </a:r>
            <a:r>
              <a:rPr lang="fi-FI" b="1" dirty="0" err="1"/>
              <a:t>vote</a:t>
            </a:r>
            <a:r>
              <a:rPr lang="fi-FI" dirty="0"/>
              <a:t> </a:t>
            </a:r>
            <a:r>
              <a:rPr lang="fi-FI" dirty="0" err="1"/>
              <a:t>about</a:t>
            </a:r>
            <a:r>
              <a:rPr lang="fi-FI" dirty="0"/>
              <a:t> </a:t>
            </a:r>
            <a:r>
              <a:rPr lang="fi-FI" dirty="0" err="1"/>
              <a:t>the</a:t>
            </a:r>
            <a:r>
              <a:rPr lang="fi-FI" dirty="0"/>
              <a:t> </a:t>
            </a:r>
            <a:r>
              <a:rPr lang="fi-FI" dirty="0" err="1"/>
              <a:t>matters</a:t>
            </a:r>
            <a:r>
              <a:rPr lang="fi-FI" dirty="0"/>
              <a:t> </a:t>
            </a:r>
            <a:r>
              <a:rPr lang="fi-FI" dirty="0" err="1"/>
              <a:t>with</a:t>
            </a:r>
            <a:r>
              <a:rPr lang="fi-FI" dirty="0"/>
              <a:t> </a:t>
            </a:r>
            <a:r>
              <a:rPr lang="fi-FI" dirty="0" err="1"/>
              <a:t>showing</a:t>
            </a:r>
            <a:r>
              <a:rPr lang="fi-FI" dirty="0"/>
              <a:t> </a:t>
            </a:r>
            <a:r>
              <a:rPr lang="fi-FI" dirty="0" err="1"/>
              <a:t>thumbs</a:t>
            </a:r>
            <a:r>
              <a:rPr lang="fi-FI" dirty="0"/>
              <a:t> </a:t>
            </a:r>
            <a:r>
              <a:rPr lang="fi-FI" dirty="0" err="1"/>
              <a:t>up</a:t>
            </a:r>
            <a:r>
              <a:rPr lang="fi-FI" dirty="0"/>
              <a:t>, </a:t>
            </a:r>
            <a:r>
              <a:rPr lang="fi-FI" dirty="0" err="1"/>
              <a:t>down</a:t>
            </a:r>
            <a:r>
              <a:rPr lang="fi-FI" dirty="0"/>
              <a:t> </a:t>
            </a:r>
            <a:r>
              <a:rPr lang="fi-FI" dirty="0" err="1"/>
              <a:t>or</a:t>
            </a:r>
            <a:r>
              <a:rPr lang="fi-FI" dirty="0"/>
              <a:t> </a:t>
            </a:r>
            <a:r>
              <a:rPr lang="fi-FI" dirty="0" err="1"/>
              <a:t>with</a:t>
            </a:r>
            <a:r>
              <a:rPr lang="fi-FI" dirty="0"/>
              <a:t> an open </a:t>
            </a:r>
            <a:r>
              <a:rPr lang="fi-FI" dirty="0" err="1"/>
              <a:t>palm</a:t>
            </a:r>
            <a:r>
              <a:rPr lang="fi-FI" dirty="0"/>
              <a:t>. An open </a:t>
            </a:r>
            <a:r>
              <a:rPr lang="fi-FI" dirty="0" err="1"/>
              <a:t>palm</a:t>
            </a:r>
            <a:r>
              <a:rPr lang="fi-FI" dirty="0"/>
              <a:t> </a:t>
            </a:r>
            <a:r>
              <a:rPr lang="fi-FI" dirty="0" err="1"/>
              <a:t>means</a:t>
            </a:r>
            <a:r>
              <a:rPr lang="fi-FI" dirty="0"/>
              <a:t> </a:t>
            </a:r>
            <a:r>
              <a:rPr lang="fi-FI" dirty="0" err="1"/>
              <a:t>the</a:t>
            </a:r>
            <a:r>
              <a:rPr lang="fi-FI" dirty="0"/>
              <a:t> person is </a:t>
            </a:r>
            <a:r>
              <a:rPr lang="fi-FI" dirty="0" err="1"/>
              <a:t>worried</a:t>
            </a:r>
            <a:r>
              <a:rPr lang="fi-FI" dirty="0"/>
              <a:t>. </a:t>
            </a:r>
            <a:r>
              <a:rPr lang="fi-FI" dirty="0" err="1"/>
              <a:t>The</a:t>
            </a:r>
            <a:r>
              <a:rPr lang="fi-FI" dirty="0"/>
              <a:t> </a:t>
            </a:r>
            <a:r>
              <a:rPr lang="fi-FI" b="1" dirty="0" err="1"/>
              <a:t>worry</a:t>
            </a:r>
            <a:r>
              <a:rPr lang="fi-FI" dirty="0"/>
              <a:t> is </a:t>
            </a:r>
            <a:r>
              <a:rPr lang="fi-FI" dirty="0" err="1"/>
              <a:t>always</a:t>
            </a:r>
            <a:r>
              <a:rPr lang="fi-FI" dirty="0"/>
              <a:t> </a:t>
            </a:r>
            <a:r>
              <a:rPr lang="fi-FI" dirty="0" err="1"/>
              <a:t>talked</a:t>
            </a:r>
            <a:r>
              <a:rPr lang="fi-FI" dirty="0"/>
              <a:t> </a:t>
            </a:r>
            <a:r>
              <a:rPr lang="fi-FI" dirty="0" err="1"/>
              <a:t>through</a:t>
            </a:r>
            <a:r>
              <a:rPr lang="fi-FI" dirty="0"/>
              <a:t> </a:t>
            </a:r>
            <a:r>
              <a:rPr lang="fi-FI" dirty="0" err="1"/>
              <a:t>together</a:t>
            </a:r>
            <a:r>
              <a:rPr lang="fi-FI" dirty="0"/>
              <a:t>.</a:t>
            </a:r>
          </a:p>
          <a:p>
            <a:endParaRPr lang="fi-FI" dirty="0"/>
          </a:p>
          <a:p>
            <a:r>
              <a:rPr lang="fi-FI" dirty="0" err="1"/>
              <a:t>Big</a:t>
            </a:r>
            <a:r>
              <a:rPr lang="fi-FI" dirty="0"/>
              <a:t> </a:t>
            </a:r>
            <a:r>
              <a:rPr lang="fi-FI" dirty="0" err="1"/>
              <a:t>issues</a:t>
            </a:r>
            <a:r>
              <a:rPr lang="fi-FI" dirty="0"/>
              <a:t> </a:t>
            </a:r>
            <a:r>
              <a:rPr lang="fi-FI" dirty="0" err="1"/>
              <a:t>are</a:t>
            </a:r>
            <a:r>
              <a:rPr lang="fi-FI" dirty="0"/>
              <a:t> </a:t>
            </a:r>
            <a:r>
              <a:rPr lang="fi-FI" dirty="0" err="1"/>
              <a:t>brought</a:t>
            </a:r>
            <a:r>
              <a:rPr lang="fi-FI" dirty="0"/>
              <a:t> to </a:t>
            </a:r>
            <a:r>
              <a:rPr lang="fi-FI" dirty="0" err="1"/>
              <a:t>vote</a:t>
            </a:r>
            <a:r>
              <a:rPr lang="fi-FI" dirty="0"/>
              <a:t> </a:t>
            </a:r>
            <a:r>
              <a:rPr lang="fi-FI" dirty="0" err="1"/>
              <a:t>with</a:t>
            </a:r>
            <a:r>
              <a:rPr lang="fi-FI" dirty="0"/>
              <a:t> </a:t>
            </a:r>
            <a:r>
              <a:rPr lang="fi-FI" dirty="0" err="1"/>
              <a:t>the</a:t>
            </a:r>
            <a:r>
              <a:rPr lang="fi-FI" dirty="0"/>
              <a:t> </a:t>
            </a:r>
            <a:r>
              <a:rPr lang="fi-FI" b="1" dirty="0" err="1"/>
              <a:t>whole</a:t>
            </a:r>
            <a:r>
              <a:rPr lang="fi-FI" b="1" dirty="0"/>
              <a:t> </a:t>
            </a:r>
            <a:r>
              <a:rPr lang="fi-FI" b="1" dirty="0" err="1"/>
              <a:t>staff</a:t>
            </a:r>
            <a:r>
              <a:rPr lang="fi-FI" dirty="0"/>
              <a:t>. </a:t>
            </a:r>
          </a:p>
          <a:p>
            <a:endParaRPr lang="fi-FI" dirty="0"/>
          </a:p>
          <a:p>
            <a:r>
              <a:rPr lang="fi-FI" dirty="0" err="1"/>
              <a:t>The</a:t>
            </a:r>
            <a:r>
              <a:rPr lang="fi-FI" dirty="0"/>
              <a:t> </a:t>
            </a:r>
            <a:r>
              <a:rPr lang="fi-FI" dirty="0" err="1"/>
              <a:t>library</a:t>
            </a:r>
            <a:r>
              <a:rPr lang="fi-FI" dirty="0"/>
              <a:t> </a:t>
            </a:r>
            <a:r>
              <a:rPr lang="fi-FI" dirty="0" err="1"/>
              <a:t>leaders</a:t>
            </a:r>
            <a:r>
              <a:rPr lang="fi-FI" dirty="0"/>
              <a:t> </a:t>
            </a:r>
            <a:r>
              <a:rPr lang="fi-FI" dirty="0" err="1"/>
              <a:t>don’t</a:t>
            </a:r>
            <a:r>
              <a:rPr lang="fi-FI" dirty="0"/>
              <a:t> </a:t>
            </a:r>
            <a:r>
              <a:rPr lang="fi-FI" dirty="0" err="1"/>
              <a:t>lead</a:t>
            </a:r>
            <a:r>
              <a:rPr lang="fi-FI" dirty="0"/>
              <a:t> </a:t>
            </a:r>
            <a:r>
              <a:rPr lang="fi-FI" dirty="0" err="1"/>
              <a:t>teams</a:t>
            </a:r>
            <a:r>
              <a:rPr lang="fi-FI" dirty="0"/>
              <a:t> </a:t>
            </a:r>
            <a:r>
              <a:rPr lang="fi-FI" dirty="0" err="1"/>
              <a:t>but</a:t>
            </a:r>
            <a:r>
              <a:rPr lang="fi-FI" dirty="0"/>
              <a:t> </a:t>
            </a:r>
            <a:r>
              <a:rPr lang="fi-FI" dirty="0" err="1"/>
              <a:t>offer</a:t>
            </a:r>
            <a:r>
              <a:rPr lang="fi-FI" dirty="0"/>
              <a:t> </a:t>
            </a:r>
            <a:r>
              <a:rPr lang="fi-FI" b="1" dirty="0" err="1"/>
              <a:t>support</a:t>
            </a:r>
            <a:r>
              <a:rPr lang="fi-FI" dirty="0"/>
              <a:t> and </a:t>
            </a:r>
            <a:r>
              <a:rPr lang="fi-FI" b="1" dirty="0" err="1"/>
              <a:t>encourage</a:t>
            </a:r>
            <a:r>
              <a:rPr lang="fi-FI" dirty="0"/>
              <a:t> in </a:t>
            </a:r>
            <a:r>
              <a:rPr lang="fi-FI" dirty="0" err="1"/>
              <a:t>decision</a:t>
            </a:r>
            <a:r>
              <a:rPr lang="fi-FI" dirty="0"/>
              <a:t> </a:t>
            </a:r>
            <a:r>
              <a:rPr lang="fi-FI" dirty="0" err="1"/>
              <a:t>making</a:t>
            </a:r>
            <a:r>
              <a:rPr lang="fi-FI" dirty="0"/>
              <a:t>.</a:t>
            </a:r>
          </a:p>
          <a:p>
            <a:endParaRPr lang="fi-FI" dirty="0"/>
          </a:p>
          <a:p>
            <a:pPr marL="0" indent="0">
              <a:buNone/>
            </a:pPr>
            <a:endParaRPr lang="fi-FI" dirty="0"/>
          </a:p>
          <a:p>
            <a:endParaRPr lang="fi-FI" dirty="0"/>
          </a:p>
          <a:p>
            <a:r>
              <a:rPr lang="fi-FI" dirty="0"/>
              <a:t>Ehkä suurin muutos tässä on perinteisempiin organisointimalleihin verrattuna se, että tiimeillä ja henkilökunnalla on todellinen oikeus päättää. Ei vain mahdollisuus esittää asioita johdolle päätettäväksi.</a:t>
            </a:r>
          </a:p>
          <a:p>
            <a:endParaRPr lang="fi-FI" dirty="0"/>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1486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44611"/>
            <a:ext cx="6371618" cy="787615"/>
          </a:xfrm>
        </p:spPr>
        <p:txBody>
          <a:bodyPr/>
          <a:lstStyle/>
          <a:p>
            <a:r>
              <a:rPr lang="fi-FI" dirty="0"/>
              <a:t>Oodi – a </a:t>
            </a:r>
            <a:r>
              <a:rPr lang="fi-FI" dirty="0" err="1"/>
              <a:t>safer</a:t>
            </a:r>
            <a:r>
              <a:rPr lang="fi-FI" dirty="0"/>
              <a:t> </a:t>
            </a:r>
            <a:r>
              <a:rPr lang="fi-FI" dirty="0" err="1"/>
              <a:t>space</a:t>
            </a:r>
            <a:r>
              <a:rPr lang="fi-FI" dirty="0"/>
              <a:t> for </a:t>
            </a:r>
            <a:r>
              <a:rPr lang="fi-FI" dirty="0" err="1"/>
              <a:t>all</a:t>
            </a:r>
            <a:endParaRPr lang="fi-FI" dirty="0"/>
          </a:p>
        </p:txBody>
      </p:sp>
      <p:sp>
        <p:nvSpPr>
          <p:cNvPr id="3" name="Sisällön paikkamerkki 2"/>
          <p:cNvSpPr>
            <a:spLocks noGrp="1"/>
          </p:cNvSpPr>
          <p:nvPr>
            <p:ph sz="half" idx="1"/>
          </p:nvPr>
        </p:nvSpPr>
        <p:spPr>
          <a:xfrm>
            <a:off x="371664" y="1428415"/>
            <a:ext cx="6542690" cy="5098844"/>
          </a:xfrm>
        </p:spPr>
        <p:txBody>
          <a:bodyPr/>
          <a:lstStyle/>
          <a:p>
            <a:r>
              <a:rPr lang="fi-FI" sz="2000" dirty="0" err="1"/>
              <a:t>Physical</a:t>
            </a:r>
            <a:r>
              <a:rPr lang="fi-FI" sz="2000" dirty="0"/>
              <a:t> and </a:t>
            </a:r>
            <a:r>
              <a:rPr lang="fi-FI" sz="2000" b="1" dirty="0" err="1"/>
              <a:t>emotional</a:t>
            </a:r>
            <a:r>
              <a:rPr lang="fi-FI" sz="2000" dirty="0"/>
              <a:t> </a:t>
            </a:r>
            <a:r>
              <a:rPr lang="fi-FI" sz="2000" dirty="0" err="1"/>
              <a:t>safety</a:t>
            </a:r>
            <a:r>
              <a:rPr lang="fi-FI" sz="2000" dirty="0"/>
              <a:t>.</a:t>
            </a:r>
          </a:p>
          <a:p>
            <a:endParaRPr lang="fi-FI" sz="2000" dirty="0"/>
          </a:p>
          <a:p>
            <a:r>
              <a:rPr lang="fi-FI" sz="2000" dirty="0" err="1"/>
              <a:t>Diverse</a:t>
            </a:r>
            <a:r>
              <a:rPr lang="fi-FI" sz="2000" dirty="0"/>
              <a:t> </a:t>
            </a:r>
            <a:r>
              <a:rPr lang="fi-FI" sz="2000" dirty="0" err="1"/>
              <a:t>staff</a:t>
            </a:r>
            <a:r>
              <a:rPr lang="fi-FI" sz="2000" dirty="0"/>
              <a:t> is </a:t>
            </a:r>
            <a:r>
              <a:rPr lang="fi-FI" sz="2000" dirty="0" err="1"/>
              <a:t>more</a:t>
            </a:r>
            <a:r>
              <a:rPr lang="fi-FI" sz="2000" dirty="0"/>
              <a:t> </a:t>
            </a:r>
            <a:r>
              <a:rPr lang="fi-FI" sz="2000" b="1" dirty="0" err="1"/>
              <a:t>creative</a:t>
            </a:r>
            <a:r>
              <a:rPr lang="fi-FI" sz="2000" dirty="0"/>
              <a:t> and </a:t>
            </a:r>
            <a:r>
              <a:rPr lang="fi-FI" sz="2000" dirty="0" err="1"/>
              <a:t>innovative</a:t>
            </a:r>
            <a:r>
              <a:rPr lang="fi-FI" sz="2000" dirty="0"/>
              <a:t> – </a:t>
            </a:r>
            <a:r>
              <a:rPr lang="fi-FI" sz="2000" dirty="0" err="1"/>
              <a:t>but</a:t>
            </a:r>
            <a:r>
              <a:rPr lang="fi-FI" sz="2000" dirty="0"/>
              <a:t> </a:t>
            </a:r>
            <a:r>
              <a:rPr lang="fi-FI" sz="2000" dirty="0" err="1"/>
              <a:t>you</a:t>
            </a:r>
            <a:r>
              <a:rPr lang="fi-FI" sz="2000" dirty="0"/>
              <a:t> </a:t>
            </a:r>
            <a:r>
              <a:rPr lang="fi-FI" sz="2000" dirty="0" err="1"/>
              <a:t>have</a:t>
            </a:r>
            <a:r>
              <a:rPr lang="fi-FI" sz="2000" dirty="0"/>
              <a:t> to </a:t>
            </a:r>
            <a:r>
              <a:rPr lang="fi-FI" sz="2000" dirty="0" err="1"/>
              <a:t>be</a:t>
            </a:r>
            <a:r>
              <a:rPr lang="fi-FI" sz="2000" dirty="0"/>
              <a:t> </a:t>
            </a:r>
            <a:r>
              <a:rPr lang="fi-FI" sz="2000" dirty="0" err="1"/>
              <a:t>able</a:t>
            </a:r>
            <a:r>
              <a:rPr lang="fi-FI" sz="2000" dirty="0"/>
              <a:t> to </a:t>
            </a:r>
            <a:r>
              <a:rPr lang="fi-FI" sz="2000" dirty="0" err="1"/>
              <a:t>be</a:t>
            </a:r>
            <a:r>
              <a:rPr lang="fi-FI" sz="2000" dirty="0"/>
              <a:t> and </a:t>
            </a:r>
            <a:r>
              <a:rPr lang="fi-FI" sz="2000" dirty="0" err="1"/>
              <a:t>feel</a:t>
            </a:r>
            <a:r>
              <a:rPr lang="fi-FI" sz="2000" dirty="0"/>
              <a:t> </a:t>
            </a:r>
            <a:r>
              <a:rPr lang="fi-FI" sz="2000" b="1" dirty="0" err="1"/>
              <a:t>safe</a:t>
            </a:r>
            <a:r>
              <a:rPr lang="fi-FI" sz="2000" dirty="0"/>
              <a:t> </a:t>
            </a:r>
            <a:r>
              <a:rPr lang="fi-FI" sz="2000" dirty="0" err="1"/>
              <a:t>about</a:t>
            </a:r>
            <a:r>
              <a:rPr lang="fi-FI" sz="2000" dirty="0"/>
              <a:t> </a:t>
            </a:r>
            <a:r>
              <a:rPr lang="fi-FI" sz="2000" dirty="0" err="1"/>
              <a:t>who</a:t>
            </a:r>
            <a:r>
              <a:rPr lang="fi-FI" sz="2000" dirty="0"/>
              <a:t> </a:t>
            </a:r>
            <a:r>
              <a:rPr lang="fi-FI" sz="2000" dirty="0" err="1"/>
              <a:t>you</a:t>
            </a:r>
            <a:r>
              <a:rPr lang="fi-FI" sz="2000" dirty="0"/>
              <a:t> </a:t>
            </a:r>
            <a:r>
              <a:rPr lang="fi-FI" sz="2000" dirty="0" err="1"/>
              <a:t>are</a:t>
            </a:r>
            <a:r>
              <a:rPr lang="fi-FI" sz="2000" dirty="0"/>
              <a:t>.</a:t>
            </a:r>
          </a:p>
          <a:p>
            <a:endParaRPr lang="fi-FI" sz="2000" dirty="0"/>
          </a:p>
          <a:p>
            <a:r>
              <a:rPr lang="fi-FI" sz="2000" dirty="0" err="1"/>
              <a:t>Workshops</a:t>
            </a:r>
            <a:r>
              <a:rPr lang="fi-FI" sz="2000" dirty="0"/>
              <a:t> </a:t>
            </a:r>
            <a:r>
              <a:rPr lang="fi-FI" sz="2000" dirty="0" err="1"/>
              <a:t>about</a:t>
            </a:r>
            <a:r>
              <a:rPr lang="fi-FI" sz="2000" dirty="0"/>
              <a:t> </a:t>
            </a:r>
            <a:r>
              <a:rPr lang="fi-FI" sz="2000" dirty="0" err="1"/>
              <a:t>safer</a:t>
            </a:r>
            <a:r>
              <a:rPr lang="fi-FI" sz="2000" dirty="0"/>
              <a:t> </a:t>
            </a:r>
            <a:r>
              <a:rPr lang="fi-FI" sz="2000" dirty="0" err="1"/>
              <a:t>space</a:t>
            </a:r>
            <a:r>
              <a:rPr lang="fi-FI" sz="2000" dirty="0"/>
              <a:t> for </a:t>
            </a:r>
            <a:r>
              <a:rPr lang="fi-FI" sz="2000" dirty="0" err="1"/>
              <a:t>the</a:t>
            </a:r>
            <a:r>
              <a:rPr lang="fi-FI" sz="2000" dirty="0"/>
              <a:t> </a:t>
            </a:r>
            <a:r>
              <a:rPr lang="fi-FI" sz="2000" dirty="0" err="1"/>
              <a:t>customers</a:t>
            </a:r>
            <a:r>
              <a:rPr lang="fi-FI" sz="2000" dirty="0"/>
              <a:t>: </a:t>
            </a:r>
            <a:r>
              <a:rPr lang="fi-FI" sz="2000" dirty="0" err="1"/>
              <a:t>staff’s</a:t>
            </a:r>
            <a:r>
              <a:rPr lang="fi-FI" sz="2000" dirty="0"/>
              <a:t> </a:t>
            </a:r>
            <a:r>
              <a:rPr lang="fi-FI" sz="2000" dirty="0" err="1"/>
              <a:t>attitude</a:t>
            </a:r>
            <a:r>
              <a:rPr lang="fi-FI" sz="2000" dirty="0"/>
              <a:t> and </a:t>
            </a:r>
            <a:r>
              <a:rPr lang="fi-FI" sz="2000" dirty="0" err="1"/>
              <a:t>active</a:t>
            </a:r>
            <a:r>
              <a:rPr lang="fi-FI" sz="2000" dirty="0"/>
              <a:t> </a:t>
            </a:r>
            <a:r>
              <a:rPr lang="fi-FI" sz="2000" dirty="0" err="1"/>
              <a:t>involvement</a:t>
            </a:r>
            <a:r>
              <a:rPr lang="fi-FI" sz="2000" dirty="0"/>
              <a:t> is </a:t>
            </a:r>
            <a:r>
              <a:rPr lang="fi-FI" sz="2000" dirty="0" err="1"/>
              <a:t>most</a:t>
            </a:r>
            <a:r>
              <a:rPr lang="fi-FI" sz="2000" dirty="0"/>
              <a:t> </a:t>
            </a:r>
            <a:r>
              <a:rPr lang="fi-FI" sz="2000" dirty="0" err="1"/>
              <a:t>important</a:t>
            </a:r>
            <a:r>
              <a:rPr lang="fi-FI" sz="2000" dirty="0"/>
              <a:t>.</a:t>
            </a:r>
          </a:p>
          <a:p>
            <a:endParaRPr lang="fi-FI" sz="2000" dirty="0"/>
          </a:p>
          <a:p>
            <a:r>
              <a:rPr lang="fi-FI" sz="2000" dirty="0" err="1"/>
              <a:t>All</a:t>
            </a:r>
            <a:r>
              <a:rPr lang="fi-FI" sz="2000" dirty="0"/>
              <a:t> </a:t>
            </a:r>
            <a:r>
              <a:rPr lang="fi-FI" sz="2000" dirty="0" err="1"/>
              <a:t>the</a:t>
            </a:r>
            <a:r>
              <a:rPr lang="fi-FI" sz="2000" dirty="0"/>
              <a:t> </a:t>
            </a:r>
            <a:r>
              <a:rPr lang="fi-FI" sz="2000" dirty="0" err="1"/>
              <a:t>staff</a:t>
            </a:r>
            <a:r>
              <a:rPr lang="fi-FI" sz="2000" dirty="0"/>
              <a:t> </a:t>
            </a:r>
            <a:r>
              <a:rPr lang="fi-FI" sz="2000" dirty="0" err="1"/>
              <a:t>members</a:t>
            </a:r>
            <a:r>
              <a:rPr lang="fi-FI" sz="2000" dirty="0"/>
              <a:t> </a:t>
            </a:r>
            <a:r>
              <a:rPr lang="fi-FI" sz="2000" dirty="0" err="1"/>
              <a:t>have</a:t>
            </a:r>
            <a:r>
              <a:rPr lang="fi-FI" sz="2000" dirty="0"/>
              <a:t> </a:t>
            </a:r>
            <a:r>
              <a:rPr lang="fi-FI" sz="2000" dirty="0" err="1"/>
              <a:t>been</a:t>
            </a:r>
            <a:r>
              <a:rPr lang="fi-FI" sz="2000" dirty="0"/>
              <a:t> </a:t>
            </a:r>
            <a:r>
              <a:rPr lang="fi-FI" sz="2000" dirty="0" err="1"/>
              <a:t>involved</a:t>
            </a:r>
            <a:r>
              <a:rPr lang="fi-FI" sz="2000" dirty="0"/>
              <a:t> in </a:t>
            </a:r>
            <a:r>
              <a:rPr lang="fi-FI" sz="2000" dirty="0" err="1"/>
              <a:t>making</a:t>
            </a:r>
            <a:r>
              <a:rPr lang="fi-FI" sz="2000" dirty="0"/>
              <a:t> </a:t>
            </a:r>
            <a:r>
              <a:rPr lang="fi-FI" sz="2000" dirty="0" err="1"/>
              <a:t>the</a:t>
            </a:r>
            <a:r>
              <a:rPr lang="fi-FI" sz="2000" dirty="0"/>
              <a:t> </a:t>
            </a:r>
            <a:r>
              <a:rPr lang="fi-FI" sz="2000" dirty="0" err="1"/>
              <a:t>principles</a:t>
            </a:r>
            <a:r>
              <a:rPr lang="fi-FI" sz="2000" dirty="0"/>
              <a:t> of </a:t>
            </a:r>
            <a:r>
              <a:rPr lang="fi-FI" sz="2000" dirty="0" err="1"/>
              <a:t>safer</a:t>
            </a:r>
            <a:r>
              <a:rPr lang="fi-FI" sz="2000" dirty="0"/>
              <a:t> </a:t>
            </a:r>
            <a:r>
              <a:rPr lang="fi-FI" sz="2000" dirty="0" err="1"/>
              <a:t>space</a:t>
            </a:r>
            <a:r>
              <a:rPr lang="fi-FI" sz="2000" dirty="0"/>
              <a:t> in Oodi. </a:t>
            </a:r>
            <a:r>
              <a:rPr lang="fi-FI" sz="2000" dirty="0" err="1"/>
              <a:t>The</a:t>
            </a:r>
            <a:r>
              <a:rPr lang="fi-FI" sz="2000" dirty="0"/>
              <a:t> </a:t>
            </a:r>
            <a:r>
              <a:rPr lang="fi-FI" sz="2000" dirty="0" err="1"/>
              <a:t>process</a:t>
            </a:r>
            <a:r>
              <a:rPr lang="fi-FI" sz="2000" dirty="0"/>
              <a:t> is </a:t>
            </a:r>
            <a:r>
              <a:rPr lang="fi-FI" sz="2000" dirty="0" err="1"/>
              <a:t>always</a:t>
            </a:r>
            <a:r>
              <a:rPr lang="fi-FI" sz="2000" dirty="0"/>
              <a:t> </a:t>
            </a:r>
            <a:r>
              <a:rPr lang="fi-FI" sz="2000" b="1" dirty="0" err="1"/>
              <a:t>ongoing</a:t>
            </a:r>
            <a:r>
              <a:rPr lang="fi-FI" sz="2000" dirty="0"/>
              <a:t>.</a:t>
            </a:r>
          </a:p>
          <a:p>
            <a:pPr marL="0" indent="0">
              <a:buNone/>
            </a:pPr>
            <a:endParaRPr lang="fi-FI" sz="2000" dirty="0"/>
          </a:p>
          <a:p>
            <a:r>
              <a:rPr lang="fi-FI" sz="2000" dirty="0"/>
              <a:t>For </a:t>
            </a:r>
            <a:r>
              <a:rPr lang="fi-FI" sz="2000" dirty="0" err="1"/>
              <a:t>example</a:t>
            </a:r>
            <a:r>
              <a:rPr lang="fi-FI" sz="2000" dirty="0"/>
              <a:t> </a:t>
            </a:r>
            <a:r>
              <a:rPr lang="fi-FI" sz="2000" dirty="0" err="1"/>
              <a:t>unisex</a:t>
            </a:r>
            <a:r>
              <a:rPr lang="fi-FI" sz="2000" dirty="0"/>
              <a:t> </a:t>
            </a:r>
            <a:r>
              <a:rPr lang="fi-FI" sz="2000" dirty="0" err="1"/>
              <a:t>toilets</a:t>
            </a:r>
            <a:r>
              <a:rPr lang="fi-FI" sz="2000" dirty="0"/>
              <a:t> for </a:t>
            </a:r>
            <a:r>
              <a:rPr lang="fi-FI" sz="2000" dirty="0" err="1"/>
              <a:t>all</a:t>
            </a:r>
            <a:r>
              <a:rPr lang="fi-FI" sz="2000" dirty="0"/>
              <a:t>, </a:t>
            </a:r>
            <a:r>
              <a:rPr lang="fi-FI" sz="2000" b="1" dirty="0" err="1"/>
              <a:t>gender</a:t>
            </a:r>
            <a:r>
              <a:rPr lang="fi-FI" sz="2000" dirty="0"/>
              <a:t> </a:t>
            </a:r>
            <a:r>
              <a:rPr lang="fi-FI" sz="2000" b="1" dirty="0" err="1"/>
              <a:t>neutral</a:t>
            </a:r>
            <a:r>
              <a:rPr lang="fi-FI" sz="2000" b="1" dirty="0"/>
              <a:t> </a:t>
            </a:r>
            <a:r>
              <a:rPr lang="fi-FI" sz="2000" dirty="0" err="1"/>
              <a:t>dressing</a:t>
            </a:r>
            <a:r>
              <a:rPr lang="fi-FI" sz="2000" dirty="0"/>
              <a:t> </a:t>
            </a:r>
            <a:r>
              <a:rPr lang="fi-FI" sz="2000" dirty="0" err="1"/>
              <a:t>rooms</a:t>
            </a:r>
            <a:r>
              <a:rPr lang="fi-FI" sz="2000" dirty="0"/>
              <a:t> for </a:t>
            </a:r>
            <a:r>
              <a:rPr lang="fi-FI" sz="2000" dirty="0" err="1"/>
              <a:t>the</a:t>
            </a:r>
            <a:r>
              <a:rPr lang="fi-FI" sz="2000" dirty="0"/>
              <a:t> </a:t>
            </a:r>
            <a:r>
              <a:rPr lang="fi-FI" sz="2000" dirty="0" err="1"/>
              <a:t>staff</a:t>
            </a:r>
            <a:r>
              <a:rPr lang="fi-FI" sz="2000" dirty="0"/>
              <a:t>, </a:t>
            </a:r>
            <a:r>
              <a:rPr lang="fi-FI" sz="2000" dirty="0" err="1"/>
              <a:t>including</a:t>
            </a:r>
            <a:r>
              <a:rPr lang="fi-FI" sz="2000" dirty="0"/>
              <a:t> </a:t>
            </a:r>
            <a:r>
              <a:rPr lang="fi-FI" sz="2000" dirty="0" err="1"/>
              <a:t>private</a:t>
            </a:r>
            <a:r>
              <a:rPr lang="fi-FI" sz="2000" dirty="0"/>
              <a:t> </a:t>
            </a:r>
            <a:r>
              <a:rPr lang="fi-FI" sz="2000" dirty="0" err="1"/>
              <a:t>shower</a:t>
            </a:r>
            <a:r>
              <a:rPr lang="fi-FI" sz="2000" dirty="0"/>
              <a:t> </a:t>
            </a:r>
            <a:r>
              <a:rPr lang="fi-FI" sz="2000" dirty="0" err="1"/>
              <a:t>space</a:t>
            </a:r>
            <a:r>
              <a:rPr lang="fi-FI" sz="2000" dirty="0"/>
              <a:t>.</a:t>
            </a:r>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495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br>
              <a:rPr lang="fi-FI" dirty="0"/>
            </a:br>
            <a:r>
              <a:rPr lang="fi-FI" dirty="0" err="1"/>
              <a:t>The</a:t>
            </a:r>
            <a:r>
              <a:rPr lang="fi-FI" dirty="0"/>
              <a:t> </a:t>
            </a:r>
            <a:r>
              <a:rPr lang="fi-FI" dirty="0" err="1"/>
              <a:t>first</a:t>
            </a:r>
            <a:r>
              <a:rPr lang="fi-FI" dirty="0"/>
              <a:t> </a:t>
            </a:r>
            <a:r>
              <a:rPr lang="fi-FI" dirty="0" err="1"/>
              <a:t>floor</a:t>
            </a:r>
            <a:endParaRPr lang="fi-FI" dirty="0"/>
          </a:p>
        </p:txBody>
      </p:sp>
    </p:spTree>
    <p:extLst>
      <p:ext uri="{BB962C8B-B14F-4D97-AF65-F5344CB8AC3E}">
        <p14:creationId xmlns:p14="http://schemas.microsoft.com/office/powerpoint/2010/main" val="233936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933358"/>
            <a:ext cx="11235447" cy="670884"/>
          </a:xfrm>
        </p:spPr>
        <p:txBody>
          <a:bodyPr/>
          <a:lstStyle/>
          <a:p>
            <a:r>
              <a:rPr lang="en-US" sz="2000" dirty="0"/>
              <a:t>The ground floor is </a:t>
            </a:r>
            <a:r>
              <a:rPr lang="en-US" sz="2000" b="1" dirty="0"/>
              <a:t>an accessible and lively space </a:t>
            </a:r>
            <a:r>
              <a:rPr lang="en-US" sz="2000" dirty="0"/>
              <a:t>where the entrance and service points meet. It includes the lobby, an exhibition area, </a:t>
            </a:r>
            <a:r>
              <a:rPr lang="en-US" sz="2000" b="1" dirty="0"/>
              <a:t>playground for early education</a:t>
            </a:r>
            <a:r>
              <a:rPr lang="en-US" sz="2000" dirty="0"/>
              <a:t>, an event spot, a café and restaurant and cinema.</a:t>
            </a:r>
            <a:br>
              <a:rPr lang="fi-FI" sz="2800" dirty="0">
                <a:cs typeface="Arial" charset="0"/>
              </a:rPr>
            </a:br>
            <a:endParaRPr lang="fi-FI" dirty="0"/>
          </a:p>
        </p:txBody>
      </p:sp>
      <p:pic>
        <p:nvPicPr>
          <p:cNvPr id="7" name="Kuvan paikkamerkki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3009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727145"/>
            <a:ext cx="11235447" cy="670884"/>
          </a:xfrm>
        </p:spPr>
        <p:txBody>
          <a:bodyPr/>
          <a:lstStyle/>
          <a:p>
            <a:r>
              <a:rPr lang="fi-FI" sz="2400" dirty="0" err="1"/>
              <a:t>Both</a:t>
            </a:r>
            <a:r>
              <a:rPr lang="fi-FI" sz="2400" dirty="0"/>
              <a:t> </a:t>
            </a:r>
            <a:r>
              <a:rPr lang="fi-FI" sz="2400" dirty="0" err="1"/>
              <a:t>the</a:t>
            </a:r>
            <a:r>
              <a:rPr lang="fi-FI" sz="2400" dirty="0"/>
              <a:t> </a:t>
            </a:r>
            <a:r>
              <a:rPr lang="fi-FI" sz="2400" dirty="0" err="1"/>
              <a:t>library’s</a:t>
            </a:r>
            <a:r>
              <a:rPr lang="fi-FI" sz="2400" dirty="0"/>
              <a:t> and </a:t>
            </a:r>
            <a:r>
              <a:rPr lang="fi-FI" sz="2400" dirty="0" err="1"/>
              <a:t>the</a:t>
            </a:r>
            <a:r>
              <a:rPr lang="fi-FI" sz="2400" dirty="0"/>
              <a:t> </a:t>
            </a:r>
            <a:r>
              <a:rPr lang="fi-FI" sz="2400" dirty="0" err="1"/>
              <a:t>partners</a:t>
            </a:r>
            <a:r>
              <a:rPr lang="fi-FI" sz="2400" dirty="0"/>
              <a:t>’ </a:t>
            </a:r>
            <a:r>
              <a:rPr lang="fi-FI" sz="2400" b="1" dirty="0"/>
              <a:t>info </a:t>
            </a:r>
            <a:r>
              <a:rPr lang="fi-FI" sz="2400" b="1" dirty="0" err="1"/>
              <a:t>services</a:t>
            </a:r>
            <a:r>
              <a:rPr lang="fi-FI" sz="2400" b="1" dirty="0"/>
              <a:t> </a:t>
            </a:r>
            <a:r>
              <a:rPr lang="fi-FI" sz="2400" dirty="0" err="1"/>
              <a:t>are</a:t>
            </a:r>
            <a:r>
              <a:rPr lang="fi-FI" sz="2400" dirty="0"/>
              <a:t> in </a:t>
            </a:r>
            <a:r>
              <a:rPr lang="fi-FI" sz="2400" dirty="0" err="1"/>
              <a:t>the</a:t>
            </a:r>
            <a:r>
              <a:rPr lang="fi-FI" sz="2400" dirty="0"/>
              <a:t> lobby. </a:t>
            </a:r>
            <a:r>
              <a:rPr lang="fi-FI" sz="2400" dirty="0" err="1"/>
              <a:t>Any</a:t>
            </a:r>
            <a:r>
              <a:rPr lang="fi-FI" sz="2400" dirty="0"/>
              <a:t> </a:t>
            </a:r>
            <a:r>
              <a:rPr lang="fi-FI" sz="2400" dirty="0" err="1"/>
              <a:t>partner</a:t>
            </a:r>
            <a:r>
              <a:rPr lang="fi-FI" sz="2400" dirty="0"/>
              <a:t> </a:t>
            </a:r>
            <a:r>
              <a:rPr lang="fi-FI" sz="2400" dirty="0" err="1"/>
              <a:t>can</a:t>
            </a:r>
            <a:r>
              <a:rPr lang="fi-FI" sz="2400" dirty="0"/>
              <a:t> </a:t>
            </a:r>
            <a:r>
              <a:rPr lang="fi-FI" sz="2400" dirty="0" err="1"/>
              <a:t>also</a:t>
            </a:r>
            <a:r>
              <a:rPr lang="fi-FI" sz="2400" dirty="0"/>
              <a:t> </a:t>
            </a:r>
            <a:r>
              <a:rPr lang="fi-FI" sz="2400" dirty="0" err="1"/>
              <a:t>use</a:t>
            </a:r>
            <a:r>
              <a:rPr lang="fi-FI" sz="2400" dirty="0"/>
              <a:t> </a:t>
            </a:r>
            <a:r>
              <a:rPr lang="fi-FI" sz="2400" dirty="0" err="1"/>
              <a:t>the</a:t>
            </a:r>
            <a:r>
              <a:rPr lang="fi-FI" sz="2400" dirty="0"/>
              <a:t> lobby for </a:t>
            </a:r>
            <a:r>
              <a:rPr lang="fi-FI" sz="2400" dirty="0" err="1"/>
              <a:t>their</a:t>
            </a:r>
            <a:r>
              <a:rPr lang="fi-FI" sz="2400" dirty="0"/>
              <a:t> pop </a:t>
            </a:r>
            <a:r>
              <a:rPr lang="fi-FI" sz="2400" dirty="0" err="1"/>
              <a:t>up</a:t>
            </a:r>
            <a:r>
              <a:rPr lang="fi-FI" sz="2400" dirty="0"/>
              <a:t> –info.</a:t>
            </a:r>
            <a:br>
              <a:rPr lang="en-US" sz="2800" dirty="0"/>
            </a:br>
            <a:endParaRPr lang="fi-FI" dirty="0"/>
          </a:p>
        </p:txBody>
      </p:sp>
      <p:pic>
        <p:nvPicPr>
          <p:cNvPr id="6" name="Kuvan paikkamerkki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5585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736772"/>
            <a:ext cx="11235447" cy="670884"/>
          </a:xfrm>
        </p:spPr>
        <p:txBody>
          <a:bodyPr/>
          <a:lstStyle/>
          <a:p>
            <a:r>
              <a:rPr lang="fi-FI" sz="2400" dirty="0"/>
              <a:t>Next to </a:t>
            </a:r>
            <a:r>
              <a:rPr lang="fi-FI" sz="2400" dirty="0" err="1"/>
              <a:t>the</a:t>
            </a:r>
            <a:r>
              <a:rPr lang="fi-FI" sz="2400" dirty="0"/>
              <a:t> restaurant is an </a:t>
            </a:r>
            <a:r>
              <a:rPr lang="fi-FI" sz="2400" b="1" dirty="0" err="1"/>
              <a:t>event</a:t>
            </a:r>
            <a:r>
              <a:rPr lang="fi-FI" sz="2400" b="1" dirty="0"/>
              <a:t> </a:t>
            </a:r>
            <a:r>
              <a:rPr lang="fi-FI" sz="2400" b="1" dirty="0" err="1"/>
              <a:t>space</a:t>
            </a:r>
            <a:r>
              <a:rPr lang="fi-FI" sz="2400" b="1" dirty="0"/>
              <a:t> </a:t>
            </a:r>
            <a:r>
              <a:rPr lang="fi-FI" sz="2400" b="1" dirty="0" err="1"/>
              <a:t>Maijansali</a:t>
            </a:r>
            <a:r>
              <a:rPr lang="fi-FI" sz="2400" b="1" dirty="0"/>
              <a:t> </a:t>
            </a:r>
            <a:r>
              <a:rPr lang="fi-FI" sz="2400" dirty="0" err="1"/>
              <a:t>with</a:t>
            </a:r>
            <a:r>
              <a:rPr lang="fi-FI" sz="2400" dirty="0"/>
              <a:t> 200 </a:t>
            </a:r>
            <a:r>
              <a:rPr lang="fi-FI" sz="2400" dirty="0" err="1"/>
              <a:t>seats</a:t>
            </a:r>
            <a:r>
              <a:rPr lang="fi-FI" sz="2400" dirty="0"/>
              <a:t> for </a:t>
            </a:r>
            <a:r>
              <a:rPr lang="fi-FI" sz="2400" dirty="0" err="1"/>
              <a:t>many</a:t>
            </a:r>
            <a:r>
              <a:rPr lang="fi-FI" sz="2400" dirty="0"/>
              <a:t> </a:t>
            </a:r>
            <a:r>
              <a:rPr lang="fi-FI" sz="2400" dirty="0" err="1"/>
              <a:t>kinds</a:t>
            </a:r>
            <a:r>
              <a:rPr lang="fi-FI" sz="2400" dirty="0"/>
              <a:t> of </a:t>
            </a:r>
            <a:r>
              <a:rPr lang="fi-FI" sz="2400" dirty="0" err="1"/>
              <a:t>events</a:t>
            </a:r>
            <a:r>
              <a:rPr lang="fi-FI" sz="2400" dirty="0"/>
              <a:t>.</a:t>
            </a:r>
            <a:br>
              <a:rPr lang="fi-FI" sz="2800" dirty="0"/>
            </a:br>
            <a:endParaRPr lang="fi-FI" dirty="0"/>
          </a:p>
        </p:txBody>
      </p:sp>
      <p:pic>
        <p:nvPicPr>
          <p:cNvPr id="5" name="Sisällö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3881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736772"/>
            <a:ext cx="11235447" cy="670884"/>
          </a:xfrm>
        </p:spPr>
        <p:txBody>
          <a:bodyPr/>
          <a:lstStyle/>
          <a:p>
            <a:r>
              <a:rPr lang="fi-FI" sz="2400" dirty="0" err="1"/>
              <a:t>The</a:t>
            </a:r>
            <a:r>
              <a:rPr lang="fi-FI" sz="2400" dirty="0"/>
              <a:t> lobby is an </a:t>
            </a:r>
            <a:r>
              <a:rPr lang="fi-FI" sz="2400" dirty="0" err="1"/>
              <a:t>excellent</a:t>
            </a:r>
            <a:r>
              <a:rPr lang="fi-FI" sz="2400" dirty="0"/>
              <a:t> </a:t>
            </a:r>
            <a:r>
              <a:rPr lang="fi-FI" sz="2400" dirty="0" err="1"/>
              <a:t>space</a:t>
            </a:r>
            <a:r>
              <a:rPr lang="fi-FI" sz="2400" dirty="0"/>
              <a:t> for </a:t>
            </a:r>
            <a:r>
              <a:rPr lang="fi-FI" sz="2400" dirty="0" err="1"/>
              <a:t>premieres</a:t>
            </a:r>
            <a:r>
              <a:rPr lang="fi-FI" sz="2400" dirty="0"/>
              <a:t>, </a:t>
            </a:r>
            <a:r>
              <a:rPr lang="fi-FI" sz="2400" b="1" dirty="0" err="1"/>
              <a:t>gala</a:t>
            </a:r>
            <a:r>
              <a:rPr lang="fi-FI" sz="2400" b="1" dirty="0"/>
              <a:t> </a:t>
            </a:r>
            <a:r>
              <a:rPr lang="fi-FI" sz="2400" b="1" dirty="0" err="1"/>
              <a:t>evenings</a:t>
            </a:r>
            <a:r>
              <a:rPr lang="fi-FI" sz="2400" dirty="0"/>
              <a:t>, </a:t>
            </a:r>
            <a:r>
              <a:rPr lang="fi-FI" sz="2400" dirty="0" err="1"/>
              <a:t>receptions</a:t>
            </a:r>
            <a:r>
              <a:rPr lang="fi-FI" sz="2400" dirty="0"/>
              <a:t> etc.</a:t>
            </a:r>
            <a:br>
              <a:rPr lang="en-US" sz="2400" dirty="0">
                <a:ea typeface="Calibri" panose="020F0502020204030204" pitchFamily="34" charset="0"/>
                <a:cs typeface="Times New Roman" panose="02020603050405020304" pitchFamily="18" charset="0"/>
              </a:rPr>
            </a:br>
            <a:endParaRPr lang="fi-FI" dirty="0"/>
          </a:p>
        </p:txBody>
      </p:sp>
      <p:pic>
        <p:nvPicPr>
          <p:cNvPr id="4" name="Kuvan paikkamerkki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4312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87679" y="5283724"/>
            <a:ext cx="11627964" cy="1574276"/>
          </a:xfrm>
        </p:spPr>
        <p:txBody>
          <a:bodyPr/>
          <a:lstStyle/>
          <a:p>
            <a:r>
              <a:rPr lang="fi-FI" sz="2400" dirty="0" err="1"/>
              <a:t>Built</a:t>
            </a:r>
            <a:r>
              <a:rPr lang="fi-FI" sz="2400" dirty="0"/>
              <a:t> on Töölö </a:t>
            </a:r>
            <a:r>
              <a:rPr lang="fi-FI" sz="2400" dirty="0" err="1"/>
              <a:t>bay</a:t>
            </a:r>
            <a:r>
              <a:rPr lang="fi-FI" sz="2400" dirty="0"/>
              <a:t> </a:t>
            </a:r>
            <a:r>
              <a:rPr lang="fi-FI" sz="2400" dirty="0" err="1"/>
              <a:t>area</a:t>
            </a:r>
            <a:r>
              <a:rPr lang="fi-FI" sz="2400" dirty="0"/>
              <a:t> in </a:t>
            </a:r>
            <a:r>
              <a:rPr lang="fi-FI" sz="2400" b="1" dirty="0" err="1"/>
              <a:t>the</a:t>
            </a:r>
            <a:r>
              <a:rPr lang="fi-FI" sz="2400" b="1" dirty="0"/>
              <a:t> center </a:t>
            </a:r>
            <a:r>
              <a:rPr lang="fi-FI" sz="2400" dirty="0"/>
              <a:t>of Helsinki. </a:t>
            </a:r>
            <a:r>
              <a:rPr lang="en-US" sz="2400" dirty="0"/>
              <a:t>Oodi means an ode: it is an ode for libraries in Finland, for </a:t>
            </a:r>
            <a:r>
              <a:rPr lang="en-US" sz="2400" b="1" dirty="0"/>
              <a:t>reading</a:t>
            </a:r>
            <a:r>
              <a:rPr lang="en-US" sz="2400" dirty="0"/>
              <a:t>, for democracy and for freedom of speech.</a:t>
            </a:r>
            <a:br>
              <a:rPr lang="fi-FI" sz="2800" dirty="0"/>
            </a:br>
            <a:endParaRPr lang="fi-FI" dirty="0"/>
          </a:p>
        </p:txBody>
      </p:sp>
      <p:pic>
        <p:nvPicPr>
          <p:cNvPr id="4" name="Kuvan paikkamerkki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583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223157" y="5812970"/>
            <a:ext cx="11745686" cy="457201"/>
          </a:xfrm>
        </p:spPr>
        <p:txBody>
          <a:bodyPr/>
          <a:lstStyle/>
          <a:p>
            <a:br>
              <a:rPr lang="fi-FI" sz="2400" dirty="0"/>
            </a:br>
            <a:r>
              <a:rPr lang="fi-FI" sz="2400" dirty="0" err="1"/>
              <a:t>During</a:t>
            </a:r>
            <a:r>
              <a:rPr lang="fi-FI" sz="2400" dirty="0"/>
              <a:t> </a:t>
            </a:r>
            <a:r>
              <a:rPr lang="fi-FI" sz="2400" dirty="0" err="1"/>
              <a:t>the</a:t>
            </a:r>
            <a:r>
              <a:rPr lang="fi-FI" sz="2400" dirty="0"/>
              <a:t> </a:t>
            </a:r>
            <a:r>
              <a:rPr lang="fi-FI" sz="2400" dirty="0" err="1"/>
              <a:t>day</a:t>
            </a:r>
            <a:r>
              <a:rPr lang="fi-FI" sz="2400" dirty="0"/>
              <a:t> </a:t>
            </a:r>
            <a:r>
              <a:rPr lang="fi-FI" sz="2400" dirty="0" err="1"/>
              <a:t>time</a:t>
            </a:r>
            <a:r>
              <a:rPr lang="fi-FI" sz="2400" dirty="0"/>
              <a:t> </a:t>
            </a:r>
            <a:r>
              <a:rPr lang="fi-FI" sz="2400" b="1" dirty="0" err="1"/>
              <a:t>cinema</a:t>
            </a:r>
            <a:r>
              <a:rPr lang="fi-FI" sz="2400" b="1" dirty="0"/>
              <a:t> </a:t>
            </a:r>
            <a:r>
              <a:rPr lang="fi-FI" sz="2400" dirty="0" err="1"/>
              <a:t>fuctions</a:t>
            </a:r>
            <a:r>
              <a:rPr lang="fi-FI" sz="2400" dirty="0"/>
              <a:t> as an </a:t>
            </a:r>
            <a:r>
              <a:rPr lang="fi-FI" sz="2400" dirty="0" err="1"/>
              <a:t>auditorium</a:t>
            </a:r>
            <a:r>
              <a:rPr lang="fi-FI" sz="2400" dirty="0"/>
              <a:t> for </a:t>
            </a:r>
            <a:r>
              <a:rPr lang="fi-FI" sz="2400" dirty="0" err="1"/>
              <a:t>seminars</a:t>
            </a:r>
            <a:r>
              <a:rPr lang="fi-FI" sz="2400" dirty="0"/>
              <a:t>, </a:t>
            </a:r>
            <a:r>
              <a:rPr lang="fi-FI" sz="2400" dirty="0" err="1"/>
              <a:t>performances</a:t>
            </a:r>
            <a:r>
              <a:rPr lang="fi-FI" sz="2400" dirty="0"/>
              <a:t> etc.</a:t>
            </a:r>
            <a:br>
              <a:rPr lang="fi-FI" sz="2400" dirty="0"/>
            </a:br>
            <a:br>
              <a:rPr lang="fi-FI" sz="2400" dirty="0"/>
            </a:br>
            <a:r>
              <a:rPr lang="fi-FI" sz="2400" dirty="0">
                <a:solidFill>
                  <a:srgbClr val="FF0000"/>
                </a:solidFill>
              </a:rPr>
              <a:t>(</a:t>
            </a:r>
            <a:r>
              <a:rPr lang="fi-FI" sz="2400" dirty="0" err="1">
                <a:solidFill>
                  <a:srgbClr val="FF0000"/>
                </a:solidFill>
              </a:rPr>
              <a:t>Note</a:t>
            </a:r>
            <a:r>
              <a:rPr lang="fi-FI" sz="2400" dirty="0">
                <a:solidFill>
                  <a:srgbClr val="FF0000"/>
                </a:solidFill>
              </a:rPr>
              <a:t> for </a:t>
            </a:r>
            <a:r>
              <a:rPr lang="fi-FI" sz="2400" dirty="0" err="1">
                <a:solidFill>
                  <a:srgbClr val="FF0000"/>
                </a:solidFill>
              </a:rPr>
              <a:t>the</a:t>
            </a:r>
            <a:r>
              <a:rPr lang="fi-FI" sz="2400" dirty="0">
                <a:solidFill>
                  <a:srgbClr val="FF0000"/>
                </a:solidFill>
              </a:rPr>
              <a:t> </a:t>
            </a:r>
            <a:r>
              <a:rPr lang="fi-FI" sz="2400" b="1" dirty="0" err="1">
                <a:solidFill>
                  <a:srgbClr val="FF0000"/>
                </a:solidFill>
              </a:rPr>
              <a:t>calendars</a:t>
            </a:r>
            <a:r>
              <a:rPr lang="fi-FI" sz="2400" dirty="0">
                <a:solidFill>
                  <a:srgbClr val="FF0000"/>
                </a:solidFill>
              </a:rPr>
              <a:t>: </a:t>
            </a:r>
            <a:r>
              <a:rPr lang="fi-FI" sz="2400" dirty="0" err="1">
                <a:solidFill>
                  <a:srgbClr val="FF0000"/>
                </a:solidFill>
              </a:rPr>
              <a:t>Reshape</a:t>
            </a:r>
            <a:r>
              <a:rPr lang="fi-FI" sz="2400" dirty="0">
                <a:solidFill>
                  <a:srgbClr val="FF0000"/>
                </a:solidFill>
              </a:rPr>
              <a:t> 2019 on 6-7 </a:t>
            </a:r>
            <a:r>
              <a:rPr lang="fi-FI" sz="2400" dirty="0" err="1">
                <a:solidFill>
                  <a:srgbClr val="FF0000"/>
                </a:solidFill>
              </a:rPr>
              <a:t>May</a:t>
            </a:r>
            <a:r>
              <a:rPr lang="fi-FI" sz="2400" dirty="0">
                <a:solidFill>
                  <a:srgbClr val="FF0000"/>
                </a:solidFill>
              </a:rPr>
              <a:t>!) </a:t>
            </a:r>
            <a:br>
              <a:rPr lang="en-US" sz="2800" dirty="0">
                <a:ea typeface="Calibri" panose="020F0502020204030204" pitchFamily="34" charset="0"/>
                <a:cs typeface="Times New Roman" panose="02020603050405020304" pitchFamily="18" charset="0"/>
              </a:rPr>
            </a:br>
            <a:endParaRPr lang="fi-FI" dirty="0"/>
          </a:p>
        </p:txBody>
      </p:sp>
      <p:pic>
        <p:nvPicPr>
          <p:cNvPr id="5" name="Sisällön paikkamerkki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3665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673850" cy="901764"/>
          </a:xfrm>
        </p:spPr>
        <p:txBody>
          <a:bodyPr/>
          <a:lstStyle/>
          <a:p>
            <a:r>
              <a:rPr lang="fi-FI" dirty="0" err="1"/>
              <a:t>The</a:t>
            </a:r>
            <a:r>
              <a:rPr lang="fi-FI" dirty="0"/>
              <a:t> </a:t>
            </a:r>
            <a:r>
              <a:rPr lang="fi-FI" dirty="0" err="1"/>
              <a:t>indoor</a:t>
            </a:r>
            <a:r>
              <a:rPr lang="fi-FI" dirty="0"/>
              <a:t> </a:t>
            </a:r>
            <a:r>
              <a:rPr lang="fi-FI" dirty="0" err="1"/>
              <a:t>playground</a:t>
            </a:r>
            <a:endParaRPr lang="fi-FI" dirty="0"/>
          </a:p>
        </p:txBody>
      </p:sp>
      <p:sp>
        <p:nvSpPr>
          <p:cNvPr id="3" name="Sisällön paikkamerkki 2"/>
          <p:cNvSpPr>
            <a:spLocks noGrp="1"/>
          </p:cNvSpPr>
          <p:nvPr>
            <p:ph sz="half" idx="1"/>
          </p:nvPr>
        </p:nvSpPr>
        <p:spPr>
          <a:xfrm>
            <a:off x="457200" y="2005905"/>
            <a:ext cx="6371618" cy="4982400"/>
          </a:xfrm>
        </p:spPr>
        <p:txBody>
          <a:bodyPr/>
          <a:lstStyle/>
          <a:p>
            <a:endParaRPr lang="fi-FI" dirty="0"/>
          </a:p>
          <a:p>
            <a:r>
              <a:rPr lang="fi-FI" dirty="0" err="1"/>
              <a:t>The</a:t>
            </a:r>
            <a:r>
              <a:rPr lang="fi-FI" dirty="0"/>
              <a:t> </a:t>
            </a:r>
            <a:r>
              <a:rPr lang="fi-FI" dirty="0" err="1"/>
              <a:t>playground</a:t>
            </a:r>
            <a:r>
              <a:rPr lang="fi-FI" dirty="0"/>
              <a:t> Loru (</a:t>
            </a:r>
            <a:r>
              <a:rPr lang="fi-FI" dirty="0" err="1"/>
              <a:t>Rhyme</a:t>
            </a:r>
            <a:r>
              <a:rPr lang="fi-FI" dirty="0"/>
              <a:t>) </a:t>
            </a:r>
            <a:r>
              <a:rPr lang="fi-FI" dirty="0" err="1"/>
              <a:t>reaches</a:t>
            </a:r>
            <a:r>
              <a:rPr lang="fi-FI" dirty="0"/>
              <a:t> </a:t>
            </a:r>
            <a:r>
              <a:rPr lang="fi-FI" dirty="0" err="1"/>
              <a:t>both</a:t>
            </a:r>
            <a:r>
              <a:rPr lang="fi-FI" dirty="0"/>
              <a:t> in- and </a:t>
            </a:r>
            <a:r>
              <a:rPr lang="fi-FI" dirty="0" err="1"/>
              <a:t>outdoors</a:t>
            </a:r>
            <a:r>
              <a:rPr lang="fi-FI" dirty="0"/>
              <a:t> and is </a:t>
            </a:r>
            <a:r>
              <a:rPr lang="fi-FI" dirty="0" err="1"/>
              <a:t>created</a:t>
            </a:r>
            <a:r>
              <a:rPr lang="fi-FI" dirty="0"/>
              <a:t> as a </a:t>
            </a:r>
            <a:r>
              <a:rPr lang="fi-FI" dirty="0" err="1"/>
              <a:t>partnership</a:t>
            </a:r>
            <a:r>
              <a:rPr lang="fi-FI" dirty="0"/>
              <a:t> </a:t>
            </a:r>
            <a:r>
              <a:rPr lang="fi-FI" dirty="0" err="1"/>
              <a:t>with</a:t>
            </a:r>
            <a:r>
              <a:rPr lang="fi-FI" dirty="0"/>
              <a:t> </a:t>
            </a:r>
            <a:r>
              <a:rPr lang="fi-FI" b="1" dirty="0" err="1"/>
              <a:t>department</a:t>
            </a:r>
            <a:r>
              <a:rPr lang="fi-FI" b="1" dirty="0"/>
              <a:t> of </a:t>
            </a:r>
            <a:r>
              <a:rPr lang="fi-FI" b="1" dirty="0" err="1"/>
              <a:t>early</a:t>
            </a:r>
            <a:r>
              <a:rPr lang="fi-FI" b="1" dirty="0"/>
              <a:t> </a:t>
            </a:r>
            <a:r>
              <a:rPr lang="fi-FI" b="1" dirty="0" err="1"/>
              <a:t>education</a:t>
            </a:r>
            <a:r>
              <a:rPr lang="fi-FI" dirty="0"/>
              <a:t>. </a:t>
            </a:r>
            <a:r>
              <a:rPr lang="fi-FI" dirty="0" err="1"/>
              <a:t>There</a:t>
            </a:r>
            <a:r>
              <a:rPr lang="fi-FI" dirty="0"/>
              <a:t> is </a:t>
            </a:r>
            <a:r>
              <a:rPr lang="fi-FI" dirty="0" err="1"/>
              <a:t>place</a:t>
            </a:r>
            <a:r>
              <a:rPr lang="fi-FI" dirty="0"/>
              <a:t> to </a:t>
            </a:r>
            <a:r>
              <a:rPr lang="fi-FI" dirty="0" err="1"/>
              <a:t>eat</a:t>
            </a:r>
            <a:r>
              <a:rPr lang="fi-FI" dirty="0"/>
              <a:t> </a:t>
            </a:r>
            <a:r>
              <a:rPr lang="fi-FI" dirty="0" err="1"/>
              <a:t>packed</a:t>
            </a:r>
            <a:r>
              <a:rPr lang="fi-FI" dirty="0"/>
              <a:t> </a:t>
            </a:r>
            <a:r>
              <a:rPr lang="fi-FI" dirty="0" err="1"/>
              <a:t>lunch</a:t>
            </a:r>
            <a:r>
              <a:rPr lang="fi-FI" dirty="0"/>
              <a:t>, </a:t>
            </a:r>
            <a:r>
              <a:rPr lang="fi-FI" dirty="0" err="1"/>
              <a:t>hang</a:t>
            </a:r>
            <a:r>
              <a:rPr lang="fi-FI" dirty="0"/>
              <a:t> </a:t>
            </a:r>
            <a:r>
              <a:rPr lang="fi-FI" dirty="0" err="1"/>
              <a:t>around</a:t>
            </a:r>
            <a:r>
              <a:rPr lang="fi-FI" dirty="0"/>
              <a:t> and </a:t>
            </a:r>
            <a:r>
              <a:rPr lang="fi-FI" dirty="0" err="1"/>
              <a:t>leave</a:t>
            </a:r>
            <a:r>
              <a:rPr lang="fi-FI" dirty="0"/>
              <a:t> </a:t>
            </a:r>
            <a:r>
              <a:rPr lang="fi-FI" dirty="0" err="1"/>
              <a:t>the</a:t>
            </a:r>
            <a:r>
              <a:rPr lang="fi-FI" dirty="0"/>
              <a:t> </a:t>
            </a:r>
            <a:r>
              <a:rPr lang="fi-FI" dirty="0" err="1"/>
              <a:t>prams</a:t>
            </a:r>
            <a:r>
              <a:rPr lang="fi-FI" dirty="0"/>
              <a:t> and </a:t>
            </a:r>
            <a:r>
              <a:rPr lang="fi-FI" dirty="0" err="1"/>
              <a:t>wet</a:t>
            </a:r>
            <a:r>
              <a:rPr lang="fi-FI" dirty="0"/>
              <a:t> </a:t>
            </a:r>
            <a:r>
              <a:rPr lang="fi-FI" dirty="0" err="1"/>
              <a:t>outdoor</a:t>
            </a:r>
            <a:r>
              <a:rPr lang="fi-FI" dirty="0"/>
              <a:t> </a:t>
            </a:r>
            <a:r>
              <a:rPr lang="fi-FI" dirty="0" err="1"/>
              <a:t>clothes</a:t>
            </a:r>
            <a:r>
              <a:rPr lang="fi-FI" dirty="0"/>
              <a:t>. </a:t>
            </a:r>
            <a:r>
              <a:rPr lang="fi-FI" dirty="0" err="1"/>
              <a:t>The</a:t>
            </a:r>
            <a:r>
              <a:rPr lang="fi-FI" dirty="0"/>
              <a:t> </a:t>
            </a:r>
            <a:r>
              <a:rPr lang="fi-FI" dirty="0" err="1"/>
              <a:t>early</a:t>
            </a:r>
            <a:r>
              <a:rPr lang="fi-FI" dirty="0"/>
              <a:t> </a:t>
            </a:r>
            <a:r>
              <a:rPr lang="fi-FI" dirty="0" err="1"/>
              <a:t>education</a:t>
            </a:r>
            <a:r>
              <a:rPr lang="fi-FI" dirty="0"/>
              <a:t> </a:t>
            </a:r>
            <a:r>
              <a:rPr lang="fi-FI" dirty="0" err="1"/>
              <a:t>staff</a:t>
            </a:r>
            <a:r>
              <a:rPr lang="fi-FI" dirty="0"/>
              <a:t> </a:t>
            </a:r>
            <a:r>
              <a:rPr lang="fi-FI" dirty="0" err="1"/>
              <a:t>will</a:t>
            </a:r>
            <a:r>
              <a:rPr lang="fi-FI" dirty="0"/>
              <a:t> </a:t>
            </a:r>
            <a:r>
              <a:rPr lang="fi-FI" dirty="0" err="1"/>
              <a:t>keep</a:t>
            </a:r>
            <a:r>
              <a:rPr lang="fi-FI" dirty="0"/>
              <a:t> </a:t>
            </a:r>
            <a:r>
              <a:rPr lang="fi-FI" dirty="0" err="1"/>
              <a:t>the</a:t>
            </a:r>
            <a:r>
              <a:rPr lang="fi-FI" dirty="0"/>
              <a:t> </a:t>
            </a:r>
            <a:r>
              <a:rPr lang="fi-FI" dirty="0" err="1"/>
              <a:t>kids</a:t>
            </a:r>
            <a:r>
              <a:rPr lang="fi-FI" dirty="0"/>
              <a:t> and </a:t>
            </a:r>
            <a:r>
              <a:rPr lang="fi-FI" dirty="0" err="1"/>
              <a:t>families</a:t>
            </a:r>
            <a:r>
              <a:rPr lang="fi-FI" b="1" dirty="0"/>
              <a:t> </a:t>
            </a:r>
            <a:r>
              <a:rPr lang="fi-FI" b="1" dirty="0" err="1"/>
              <a:t>happily</a:t>
            </a:r>
            <a:r>
              <a:rPr lang="fi-FI" b="1" dirty="0"/>
              <a:t> </a:t>
            </a:r>
            <a:r>
              <a:rPr lang="fi-FI" dirty="0" err="1"/>
              <a:t>busy</a:t>
            </a:r>
            <a:r>
              <a:rPr lang="fi-FI" dirty="0"/>
              <a:t>. </a:t>
            </a:r>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661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br>
              <a:rPr lang="fi-FI" dirty="0"/>
            </a:br>
            <a:r>
              <a:rPr lang="fi-FI" dirty="0" err="1"/>
              <a:t>The</a:t>
            </a:r>
            <a:r>
              <a:rPr lang="fi-FI" dirty="0"/>
              <a:t> </a:t>
            </a:r>
            <a:r>
              <a:rPr lang="fi-FI" dirty="0" err="1"/>
              <a:t>second</a:t>
            </a:r>
            <a:r>
              <a:rPr lang="fi-FI" dirty="0"/>
              <a:t> </a:t>
            </a:r>
            <a:r>
              <a:rPr lang="fi-FI" dirty="0" err="1"/>
              <a:t>floor</a:t>
            </a:r>
            <a:endParaRPr lang="fi-FI" dirty="0"/>
          </a:p>
        </p:txBody>
      </p:sp>
    </p:spTree>
    <p:extLst>
      <p:ext uri="{BB962C8B-B14F-4D97-AF65-F5344CB8AC3E}">
        <p14:creationId xmlns:p14="http://schemas.microsoft.com/office/powerpoint/2010/main" val="57654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9367" y="5727145"/>
            <a:ext cx="11235447" cy="670884"/>
          </a:xfrm>
        </p:spPr>
        <p:txBody>
          <a:bodyPr/>
          <a:lstStyle/>
          <a:p>
            <a:r>
              <a:rPr lang="en-US" altLang="fi-FI" sz="2400" dirty="0"/>
              <a:t>The second floor is for </a:t>
            </a:r>
            <a:r>
              <a:rPr lang="en-US" altLang="fi-FI" sz="2400" b="1" dirty="0"/>
              <a:t>hands-on</a:t>
            </a:r>
            <a:r>
              <a:rPr lang="en-US" altLang="fi-FI" sz="2400" dirty="0"/>
              <a:t> activities. It is a place for working, creating, interacting and learning-by-doing.</a:t>
            </a:r>
            <a:br>
              <a:rPr lang="en-US" sz="2800" dirty="0"/>
            </a:br>
            <a:endParaRPr lang="fi-FI" dirty="0"/>
          </a:p>
        </p:txBody>
      </p:sp>
      <p:pic>
        <p:nvPicPr>
          <p:cNvPr id="4" name="Kuvan paikkamerkki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1908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781574"/>
            <a:ext cx="11235447" cy="670884"/>
          </a:xfrm>
        </p:spPr>
        <p:txBody>
          <a:bodyPr/>
          <a:lstStyle/>
          <a:p>
            <a:r>
              <a:rPr lang="en-US" altLang="fi-FI" sz="2400" dirty="0">
                <a:latin typeface="Arial" panose="020B0604020202020204" pitchFamily="34" charset="0"/>
              </a:rPr>
              <a:t>Here you will find studios, gaming rooms, a makerspace, a kitchen, and areas for workshops, meetings, and other </a:t>
            </a:r>
            <a:r>
              <a:rPr lang="en-US" altLang="fi-FI" sz="2400" b="1" dirty="0">
                <a:latin typeface="Arial" panose="020B0604020202020204" pitchFamily="34" charset="0"/>
              </a:rPr>
              <a:t>interactive</a:t>
            </a:r>
            <a:r>
              <a:rPr lang="en-US" altLang="fi-FI" sz="2400" dirty="0">
                <a:latin typeface="Arial" panose="020B0604020202020204" pitchFamily="34" charset="0"/>
              </a:rPr>
              <a:t> exchanges. </a:t>
            </a:r>
            <a:br>
              <a:rPr lang="fi-FI" altLang="fi-FI" sz="2800" dirty="0">
                <a:latin typeface="Arial" panose="020B0604020202020204" pitchFamily="34" charset="0"/>
              </a:rPr>
            </a:br>
            <a:endParaRPr lang="fi-FI" dirty="0"/>
          </a:p>
        </p:txBody>
      </p:sp>
      <p:pic>
        <p:nvPicPr>
          <p:cNvPr id="4" name="Kuvan paikkamerkki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1708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846888"/>
            <a:ext cx="11235447" cy="670884"/>
          </a:xfrm>
        </p:spPr>
        <p:txBody>
          <a:bodyPr/>
          <a:lstStyle/>
          <a:p>
            <a:r>
              <a:rPr lang="en-US" altLang="fi-FI" sz="2400" dirty="0"/>
              <a:t>These areas will be functional, with the option to make divided or enclosed areas as needed. They will be ideal for working, organizing meetings, testing ideas, editing videos or </a:t>
            </a:r>
            <a:r>
              <a:rPr lang="en-US" altLang="fi-FI" sz="2400" b="1" dirty="0"/>
              <a:t>creating</a:t>
            </a:r>
            <a:r>
              <a:rPr lang="en-US" altLang="fi-FI" sz="2400" dirty="0"/>
              <a:t> objects with 3D printers.</a:t>
            </a:r>
            <a:br>
              <a:rPr lang="fi-FI" altLang="fi-FI" sz="2800" dirty="0"/>
            </a:br>
            <a:endParaRPr lang="fi-FI" dirty="0"/>
          </a:p>
        </p:txBody>
      </p:sp>
      <p:pic>
        <p:nvPicPr>
          <p:cNvPr id="4" name="Kuvan paikkamerkki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6427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The</a:t>
            </a:r>
            <a:r>
              <a:rPr lang="fi-FI" dirty="0"/>
              <a:t> </a:t>
            </a:r>
            <a:r>
              <a:rPr lang="fi-FI" dirty="0" err="1"/>
              <a:t>cube</a:t>
            </a:r>
            <a:endParaRPr lang="fi-FI" dirty="0"/>
          </a:p>
        </p:txBody>
      </p:sp>
      <p:pic>
        <p:nvPicPr>
          <p:cNvPr id="5" name="Sisällön paikkamerkki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Sisällön paikkamerkki 5"/>
          <p:cNvSpPr>
            <a:spLocks noGrp="1"/>
          </p:cNvSpPr>
          <p:nvPr>
            <p:ph sz="half" idx="1"/>
          </p:nvPr>
        </p:nvSpPr>
        <p:spPr>
          <a:xfrm>
            <a:off x="457200" y="1195200"/>
            <a:ext cx="6371618" cy="3323987"/>
          </a:xfrm>
          <a:prstGeom prst="rect">
            <a:avLst/>
          </a:prstGeom>
        </p:spPr>
        <p:txBody>
          <a:bodyPr wrap="square">
            <a:spAutoFit/>
          </a:bodyPr>
          <a:lstStyle/>
          <a:p>
            <a:endParaRPr lang="fi-FI" sz="2400" dirty="0"/>
          </a:p>
          <a:p>
            <a:endParaRPr lang="fi-FI" sz="2400" dirty="0"/>
          </a:p>
          <a:p>
            <a:r>
              <a:rPr lang="fi-FI" sz="2800" dirty="0" err="1"/>
              <a:t>The</a:t>
            </a:r>
            <a:r>
              <a:rPr lang="fi-FI" sz="2800" dirty="0"/>
              <a:t> </a:t>
            </a:r>
            <a:r>
              <a:rPr lang="fi-FI" sz="2800" dirty="0" err="1"/>
              <a:t>cube</a:t>
            </a:r>
            <a:r>
              <a:rPr lang="fi-FI" sz="2800" dirty="0"/>
              <a:t> </a:t>
            </a:r>
            <a:r>
              <a:rPr lang="fi-FI" sz="2800" dirty="0" err="1"/>
              <a:t>can</a:t>
            </a:r>
            <a:r>
              <a:rPr lang="fi-FI" sz="2800" dirty="0"/>
              <a:t> </a:t>
            </a:r>
            <a:r>
              <a:rPr lang="fi-FI" sz="2800" dirty="0" err="1"/>
              <a:t>be</a:t>
            </a:r>
            <a:r>
              <a:rPr lang="fi-FI" sz="2800" dirty="0"/>
              <a:t> </a:t>
            </a:r>
            <a:r>
              <a:rPr lang="fi-FI" sz="2800" dirty="0" err="1"/>
              <a:t>used</a:t>
            </a:r>
            <a:r>
              <a:rPr lang="fi-FI" sz="2800" dirty="0"/>
              <a:t> as an </a:t>
            </a:r>
            <a:r>
              <a:rPr lang="fi-FI" sz="2800" b="1" dirty="0" err="1"/>
              <a:t>immersive</a:t>
            </a:r>
            <a:r>
              <a:rPr lang="fi-FI" sz="2800" b="1" dirty="0"/>
              <a:t> </a:t>
            </a:r>
            <a:r>
              <a:rPr lang="fi-FI" sz="2800" b="1" dirty="0" err="1"/>
              <a:t>space</a:t>
            </a:r>
            <a:r>
              <a:rPr lang="fi-FI" sz="2800" dirty="0"/>
              <a:t>. </a:t>
            </a:r>
            <a:r>
              <a:rPr lang="fi-FI" sz="2800" dirty="0" err="1"/>
              <a:t>The</a:t>
            </a:r>
            <a:r>
              <a:rPr lang="fi-FI" sz="2800" dirty="0"/>
              <a:t> </a:t>
            </a:r>
            <a:r>
              <a:rPr lang="fi-FI" sz="2800" dirty="0" err="1"/>
              <a:t>interactive</a:t>
            </a:r>
            <a:r>
              <a:rPr lang="fi-FI" sz="2800" dirty="0"/>
              <a:t> </a:t>
            </a:r>
            <a:r>
              <a:rPr lang="fi-FI" sz="2800" dirty="0" err="1"/>
              <a:t>glass</a:t>
            </a:r>
            <a:r>
              <a:rPr lang="fi-FI" sz="2800" dirty="0"/>
              <a:t> </a:t>
            </a:r>
            <a:r>
              <a:rPr lang="fi-FI" sz="2800" dirty="0" err="1"/>
              <a:t>walls</a:t>
            </a:r>
            <a:r>
              <a:rPr lang="fi-FI" sz="2800" dirty="0"/>
              <a:t> </a:t>
            </a:r>
            <a:r>
              <a:rPr lang="fi-FI" sz="2800" dirty="0" err="1"/>
              <a:t>function</a:t>
            </a:r>
            <a:r>
              <a:rPr lang="fi-FI" sz="2800" dirty="0"/>
              <a:t> </a:t>
            </a:r>
            <a:r>
              <a:rPr lang="fi-FI" sz="2800" dirty="0" err="1"/>
              <a:t>also</a:t>
            </a:r>
            <a:r>
              <a:rPr lang="fi-FI" sz="2800" dirty="0"/>
              <a:t> as a </a:t>
            </a:r>
            <a:r>
              <a:rPr lang="fi-FI" sz="2800" dirty="0" err="1"/>
              <a:t>touch</a:t>
            </a:r>
            <a:r>
              <a:rPr lang="fi-FI" sz="2800" dirty="0"/>
              <a:t> </a:t>
            </a:r>
            <a:r>
              <a:rPr lang="fi-FI" sz="2800" dirty="0" err="1"/>
              <a:t>screen</a:t>
            </a:r>
            <a:r>
              <a:rPr lang="fi-FI" sz="2800" dirty="0"/>
              <a:t>. </a:t>
            </a:r>
            <a:r>
              <a:rPr lang="fi-FI" sz="2800" dirty="0" err="1"/>
              <a:t>The</a:t>
            </a:r>
            <a:r>
              <a:rPr lang="fi-FI" sz="2800" dirty="0"/>
              <a:t> </a:t>
            </a:r>
            <a:r>
              <a:rPr lang="fi-FI" sz="2800" dirty="0" err="1"/>
              <a:t>space</a:t>
            </a:r>
            <a:r>
              <a:rPr lang="fi-FI" sz="2800" dirty="0"/>
              <a:t> </a:t>
            </a:r>
            <a:r>
              <a:rPr lang="fi-FI" sz="2800" dirty="0" err="1"/>
              <a:t>can</a:t>
            </a:r>
            <a:r>
              <a:rPr lang="fi-FI" sz="2800" dirty="0"/>
              <a:t> </a:t>
            </a:r>
            <a:r>
              <a:rPr lang="fi-FI" sz="2800" dirty="0" err="1"/>
              <a:t>be</a:t>
            </a:r>
            <a:r>
              <a:rPr lang="fi-FI" sz="2800" dirty="0"/>
              <a:t> </a:t>
            </a:r>
            <a:r>
              <a:rPr lang="fi-FI" sz="2800" dirty="0" err="1"/>
              <a:t>modified</a:t>
            </a:r>
            <a:r>
              <a:rPr lang="fi-FI" sz="2800" dirty="0"/>
              <a:t> into a </a:t>
            </a:r>
            <a:r>
              <a:rPr lang="fi-FI" sz="2800" dirty="0" err="1"/>
              <a:t>digital</a:t>
            </a:r>
            <a:r>
              <a:rPr lang="fi-FI" sz="2800" dirty="0"/>
              <a:t> </a:t>
            </a:r>
            <a:r>
              <a:rPr lang="fi-FI" sz="2800" dirty="0" err="1"/>
              <a:t>art</a:t>
            </a:r>
            <a:r>
              <a:rPr lang="fi-FI" sz="2800" dirty="0"/>
              <a:t> </a:t>
            </a:r>
            <a:r>
              <a:rPr lang="fi-FI" sz="2800" dirty="0" err="1"/>
              <a:t>gallery</a:t>
            </a:r>
            <a:r>
              <a:rPr lang="fi-FI" sz="2800" dirty="0"/>
              <a:t>, a </a:t>
            </a:r>
            <a:r>
              <a:rPr lang="fi-FI" sz="2800" b="1" dirty="0" err="1"/>
              <a:t>jungle</a:t>
            </a:r>
            <a:r>
              <a:rPr lang="fi-FI" sz="2800" dirty="0"/>
              <a:t> </a:t>
            </a:r>
            <a:r>
              <a:rPr lang="fi-FI" sz="2800" dirty="0" err="1"/>
              <a:t>full</a:t>
            </a:r>
            <a:r>
              <a:rPr lang="fi-FI" sz="2800" dirty="0"/>
              <a:t> of </a:t>
            </a:r>
            <a:r>
              <a:rPr lang="fi-FI" sz="2800" dirty="0" err="1"/>
              <a:t>animals</a:t>
            </a:r>
            <a:r>
              <a:rPr lang="fi-FI" sz="2800" dirty="0"/>
              <a:t> </a:t>
            </a:r>
            <a:r>
              <a:rPr lang="fi-FI" sz="2800" dirty="0" err="1"/>
              <a:t>or</a:t>
            </a:r>
            <a:r>
              <a:rPr lang="fi-FI" sz="2800" dirty="0"/>
              <a:t> a </a:t>
            </a:r>
            <a:r>
              <a:rPr lang="fi-FI" sz="2800" dirty="0" err="1"/>
              <a:t>meditative</a:t>
            </a:r>
            <a:r>
              <a:rPr lang="fi-FI" sz="2800" dirty="0"/>
              <a:t> </a:t>
            </a:r>
            <a:r>
              <a:rPr lang="fi-FI" sz="2800" dirty="0" err="1"/>
              <a:t>beach</a:t>
            </a:r>
            <a:r>
              <a:rPr lang="fi-FI" sz="2800" dirty="0"/>
              <a:t>. </a:t>
            </a:r>
          </a:p>
        </p:txBody>
      </p:sp>
    </p:spTree>
    <p:extLst>
      <p:ext uri="{BB962C8B-B14F-4D97-AF65-F5344CB8AC3E}">
        <p14:creationId xmlns:p14="http://schemas.microsoft.com/office/powerpoint/2010/main" val="251664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The</a:t>
            </a:r>
            <a:r>
              <a:rPr lang="fi-FI" dirty="0"/>
              <a:t> </a:t>
            </a:r>
            <a:r>
              <a:rPr lang="fi-FI" dirty="0" err="1"/>
              <a:t>kitchen</a:t>
            </a:r>
            <a:endParaRPr lang="fi-FI" dirty="0"/>
          </a:p>
        </p:txBody>
      </p:sp>
      <p:sp>
        <p:nvSpPr>
          <p:cNvPr id="3" name="Sisällön paikkamerkki 2"/>
          <p:cNvSpPr>
            <a:spLocks noGrp="1"/>
          </p:cNvSpPr>
          <p:nvPr>
            <p:ph sz="half" idx="1"/>
          </p:nvPr>
        </p:nvSpPr>
        <p:spPr/>
        <p:txBody>
          <a:bodyPr/>
          <a:lstStyle/>
          <a:p>
            <a:endParaRPr lang="fi-FI" dirty="0"/>
          </a:p>
          <a:p>
            <a:endParaRPr lang="fi-FI" dirty="0"/>
          </a:p>
          <a:p>
            <a:endParaRPr lang="fi-FI" dirty="0"/>
          </a:p>
          <a:p>
            <a:r>
              <a:rPr lang="fi-FI" sz="2800" dirty="0" err="1"/>
              <a:t>Kitchen</a:t>
            </a:r>
            <a:r>
              <a:rPr lang="fi-FI" sz="2800" dirty="0"/>
              <a:t> </a:t>
            </a:r>
            <a:r>
              <a:rPr lang="fi-FI" sz="2800" dirty="0" err="1"/>
              <a:t>can</a:t>
            </a:r>
            <a:r>
              <a:rPr lang="fi-FI" sz="2800" dirty="0"/>
              <a:t> </a:t>
            </a:r>
            <a:r>
              <a:rPr lang="fi-FI" sz="2800" dirty="0" err="1"/>
              <a:t>be</a:t>
            </a:r>
            <a:r>
              <a:rPr lang="fi-FI" sz="2800" dirty="0"/>
              <a:t> </a:t>
            </a:r>
            <a:r>
              <a:rPr lang="fi-FI" sz="2800" dirty="0" err="1"/>
              <a:t>used</a:t>
            </a:r>
            <a:r>
              <a:rPr lang="fi-FI" sz="2800" dirty="0"/>
              <a:t> </a:t>
            </a:r>
            <a:r>
              <a:rPr lang="fi-FI" sz="2800" dirty="0" err="1"/>
              <a:t>by</a:t>
            </a:r>
            <a:r>
              <a:rPr lang="fi-FI" sz="2800" dirty="0"/>
              <a:t> </a:t>
            </a:r>
            <a:r>
              <a:rPr lang="fi-FI" sz="2800" dirty="0" err="1"/>
              <a:t>customers</a:t>
            </a:r>
            <a:r>
              <a:rPr lang="fi-FI" sz="2800" dirty="0"/>
              <a:t> for </a:t>
            </a:r>
            <a:r>
              <a:rPr lang="fi-FI" sz="2800" dirty="0" err="1"/>
              <a:t>cooking</a:t>
            </a:r>
            <a:r>
              <a:rPr lang="fi-FI" sz="2800" dirty="0"/>
              <a:t> </a:t>
            </a:r>
            <a:r>
              <a:rPr lang="fi-FI" sz="2800" dirty="0" err="1"/>
              <a:t>up</a:t>
            </a:r>
            <a:r>
              <a:rPr lang="fi-FI" sz="2800" dirty="0"/>
              <a:t> a </a:t>
            </a:r>
            <a:r>
              <a:rPr lang="fi-FI" sz="2800" dirty="0" err="1"/>
              <a:t>favourite</a:t>
            </a:r>
            <a:r>
              <a:rPr lang="fi-FI" sz="2800" dirty="0"/>
              <a:t> </a:t>
            </a:r>
            <a:r>
              <a:rPr lang="fi-FI" sz="2800" dirty="0" err="1"/>
              <a:t>recipe</a:t>
            </a:r>
            <a:r>
              <a:rPr lang="fi-FI" sz="2800" dirty="0"/>
              <a:t> </a:t>
            </a:r>
            <a:r>
              <a:rPr lang="fi-FI" sz="2800" dirty="0" err="1"/>
              <a:t>from</a:t>
            </a:r>
            <a:r>
              <a:rPr lang="fi-FI" sz="2800" dirty="0"/>
              <a:t> a </a:t>
            </a:r>
            <a:r>
              <a:rPr lang="fi-FI" sz="2800" dirty="0" err="1"/>
              <a:t>book</a:t>
            </a:r>
            <a:r>
              <a:rPr lang="fi-FI" sz="2800" dirty="0"/>
              <a:t>, </a:t>
            </a:r>
            <a:r>
              <a:rPr lang="fi-FI" sz="2800" dirty="0" err="1"/>
              <a:t>trying</a:t>
            </a:r>
            <a:r>
              <a:rPr lang="fi-FI" sz="2800" dirty="0"/>
              <a:t> out </a:t>
            </a:r>
            <a:r>
              <a:rPr lang="fi-FI" sz="2800" dirty="0" err="1"/>
              <a:t>different</a:t>
            </a:r>
            <a:r>
              <a:rPr lang="fi-FI" sz="2800" dirty="0"/>
              <a:t> food </a:t>
            </a:r>
            <a:r>
              <a:rPr lang="fi-FI" sz="2800" dirty="0" err="1"/>
              <a:t>cultures</a:t>
            </a:r>
            <a:r>
              <a:rPr lang="fi-FI" sz="2800" dirty="0"/>
              <a:t> and </a:t>
            </a:r>
            <a:r>
              <a:rPr lang="fi-FI" sz="2800" dirty="0" err="1"/>
              <a:t>creating</a:t>
            </a:r>
            <a:r>
              <a:rPr lang="fi-FI" sz="2800" dirty="0"/>
              <a:t> </a:t>
            </a:r>
            <a:r>
              <a:rPr lang="fi-FI" sz="2800" b="1" dirty="0" err="1"/>
              <a:t>tasty</a:t>
            </a:r>
            <a:r>
              <a:rPr lang="fi-FI" sz="2800" dirty="0"/>
              <a:t> </a:t>
            </a:r>
            <a:r>
              <a:rPr lang="fi-FI" sz="2800" dirty="0" err="1"/>
              <a:t>workshops</a:t>
            </a:r>
            <a:r>
              <a:rPr lang="fi-FI" sz="2800" dirty="0"/>
              <a:t>.</a:t>
            </a:r>
          </a:p>
        </p:txBody>
      </p:sp>
      <p:pic>
        <p:nvPicPr>
          <p:cNvPr id="11" name="Kuvan paikkamerkki 10"/>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136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br>
              <a:rPr lang="fi-FI" dirty="0"/>
            </a:br>
            <a:r>
              <a:rPr lang="fi-FI" dirty="0" err="1"/>
              <a:t>The</a:t>
            </a:r>
            <a:r>
              <a:rPr lang="fi-FI" dirty="0"/>
              <a:t> </a:t>
            </a:r>
            <a:r>
              <a:rPr lang="fi-FI" dirty="0" err="1"/>
              <a:t>third</a:t>
            </a:r>
            <a:r>
              <a:rPr lang="fi-FI" dirty="0"/>
              <a:t> </a:t>
            </a:r>
            <a:r>
              <a:rPr lang="fi-FI" dirty="0" err="1"/>
              <a:t>floor</a:t>
            </a:r>
            <a:endParaRPr lang="fi-FI" dirty="0"/>
          </a:p>
        </p:txBody>
      </p:sp>
    </p:spTree>
    <p:extLst>
      <p:ext uri="{BB962C8B-B14F-4D97-AF65-F5344CB8AC3E}">
        <p14:creationId xmlns:p14="http://schemas.microsoft.com/office/powerpoint/2010/main" val="1801672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p:txBody>
          <a:bodyPr/>
          <a:lstStyle/>
          <a:p>
            <a:endParaRPr lang="fi-FI" dirty="0"/>
          </a:p>
          <a:p>
            <a:endParaRPr lang="fi-FI" dirty="0"/>
          </a:p>
          <a:p>
            <a:r>
              <a:rPr lang="fi-FI" sz="3200" dirty="0" err="1"/>
              <a:t>The</a:t>
            </a:r>
            <a:r>
              <a:rPr lang="fi-FI" sz="3200" dirty="0"/>
              <a:t> </a:t>
            </a:r>
            <a:r>
              <a:rPr lang="fi-FI" sz="3200" dirty="0" err="1"/>
              <a:t>collection</a:t>
            </a:r>
            <a:r>
              <a:rPr lang="fi-FI" sz="3200" dirty="0"/>
              <a:t> of </a:t>
            </a:r>
            <a:r>
              <a:rPr lang="fi-FI" sz="3200" b="1" dirty="0"/>
              <a:t>100 000 </a:t>
            </a:r>
            <a:r>
              <a:rPr lang="fi-FI" sz="3200" dirty="0" err="1"/>
              <a:t>items</a:t>
            </a:r>
            <a:r>
              <a:rPr lang="fi-FI" sz="3200" dirty="0"/>
              <a:t> </a:t>
            </a:r>
            <a:r>
              <a:rPr lang="fi-FI" sz="3200" dirty="0" err="1"/>
              <a:t>lives</a:t>
            </a:r>
            <a:r>
              <a:rPr lang="fi-FI" sz="3200" dirty="0"/>
              <a:t> on </a:t>
            </a:r>
            <a:r>
              <a:rPr lang="fi-FI" sz="3200" dirty="0" err="1"/>
              <a:t>the</a:t>
            </a:r>
            <a:r>
              <a:rPr lang="fi-FI" sz="3200" dirty="0"/>
              <a:t> </a:t>
            </a:r>
            <a:r>
              <a:rPr lang="fi-FI" sz="3200" dirty="0" err="1"/>
              <a:t>third</a:t>
            </a:r>
            <a:r>
              <a:rPr lang="fi-FI" sz="3200" dirty="0"/>
              <a:t> </a:t>
            </a:r>
            <a:r>
              <a:rPr lang="fi-FI" sz="3200" dirty="0" err="1"/>
              <a:t>floor</a:t>
            </a:r>
            <a:r>
              <a:rPr lang="fi-FI" sz="3200" dirty="0"/>
              <a:t> (and </a:t>
            </a:r>
            <a:r>
              <a:rPr lang="fi-FI" sz="3200" dirty="0" err="1"/>
              <a:t>the</a:t>
            </a:r>
            <a:r>
              <a:rPr lang="fi-FI" sz="3200" dirty="0"/>
              <a:t> </a:t>
            </a:r>
          </a:p>
          <a:p>
            <a:pPr marL="0" indent="0">
              <a:buNone/>
            </a:pPr>
            <a:r>
              <a:rPr lang="fi-FI" sz="3200" dirty="0"/>
              <a:t>  </a:t>
            </a:r>
            <a:r>
              <a:rPr lang="fi-FI" sz="3200" b="1" dirty="0"/>
              <a:t>9 </a:t>
            </a:r>
            <a:r>
              <a:rPr lang="fi-FI" sz="3200" b="1" dirty="0" err="1"/>
              <a:t>living</a:t>
            </a:r>
            <a:r>
              <a:rPr lang="fi-FI" sz="3200" b="1" dirty="0"/>
              <a:t> </a:t>
            </a:r>
            <a:r>
              <a:rPr lang="fi-FI" sz="3200" dirty="0" err="1"/>
              <a:t>trees</a:t>
            </a:r>
            <a:r>
              <a:rPr lang="fi-FI" sz="3200" dirty="0"/>
              <a:t> </a:t>
            </a:r>
            <a:r>
              <a:rPr lang="fi-FI" sz="3200" dirty="0" err="1"/>
              <a:t>too</a:t>
            </a:r>
            <a:r>
              <a:rPr lang="fi-FI" sz="3200" dirty="0"/>
              <a:t>).</a:t>
            </a:r>
          </a:p>
        </p:txBody>
      </p:sp>
      <p:pic>
        <p:nvPicPr>
          <p:cNvPr id="5" name="Kuvan paikkamerkki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928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Otsikko 2"/>
          <p:cNvSpPr>
            <a:spLocks noGrp="1"/>
          </p:cNvSpPr>
          <p:nvPr>
            <p:ph type="title"/>
          </p:nvPr>
        </p:nvSpPr>
        <p:spPr>
          <a:xfrm>
            <a:off x="600801" y="5693815"/>
            <a:ext cx="11235447" cy="670884"/>
          </a:xfrm>
        </p:spPr>
        <p:txBody>
          <a:bodyPr/>
          <a:lstStyle/>
          <a:p>
            <a:r>
              <a:rPr lang="en-US" sz="2400" dirty="0"/>
              <a:t>Building of Oodi central library started in fall 2015 and it was opened in </a:t>
            </a:r>
            <a:r>
              <a:rPr lang="en-US" sz="2400" b="1" dirty="0"/>
              <a:t>5</a:t>
            </a:r>
            <a:r>
              <a:rPr lang="en-US" sz="2400" b="1" baseline="30000" dirty="0"/>
              <a:t>th</a:t>
            </a:r>
            <a:r>
              <a:rPr lang="en-US" sz="2400" b="1" dirty="0"/>
              <a:t> of December </a:t>
            </a:r>
            <a:r>
              <a:rPr lang="en-US" sz="2400" dirty="0"/>
              <a:t>2018</a:t>
            </a:r>
            <a:r>
              <a:rPr lang="en-US" sz="2400" b="1" dirty="0"/>
              <a:t> </a:t>
            </a:r>
            <a:r>
              <a:rPr lang="en-US" sz="2400" dirty="0"/>
              <a:t>to celebrate the centennial of Finnish independence.</a:t>
            </a:r>
            <a:endParaRPr lang="fi-FI" sz="2400" dirty="0"/>
          </a:p>
        </p:txBody>
      </p:sp>
    </p:spTree>
    <p:extLst>
      <p:ext uri="{BB962C8B-B14F-4D97-AF65-F5344CB8AC3E}">
        <p14:creationId xmlns:p14="http://schemas.microsoft.com/office/powerpoint/2010/main" val="31733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Otsikko 5"/>
          <p:cNvSpPr>
            <a:spLocks noGrp="1"/>
          </p:cNvSpPr>
          <p:nvPr>
            <p:ph type="title"/>
          </p:nvPr>
        </p:nvSpPr>
        <p:spPr>
          <a:prstGeom prst="rect">
            <a:avLst/>
          </a:prstGeom>
        </p:spPr>
        <p:txBody>
          <a:bodyPr wrap="square">
            <a:spAutoFit/>
          </a:bodyPr>
          <a:lstStyle/>
          <a:p>
            <a:pPr eaLnBrk="1" hangingPunct="1">
              <a:defRPr/>
            </a:pPr>
            <a:r>
              <a:rPr lang="en-US" sz="2000" dirty="0"/>
              <a:t>Under the cloud-like ceiling of the </a:t>
            </a:r>
            <a:r>
              <a:rPr lang="en-US" sz="2000" b="1" dirty="0"/>
              <a:t>3</a:t>
            </a:r>
            <a:r>
              <a:rPr lang="en-US" sz="2000" b="1" baseline="30000" dirty="0"/>
              <a:t>rd</a:t>
            </a:r>
            <a:r>
              <a:rPr lang="en-US" sz="2000" b="1" dirty="0"/>
              <a:t> floor </a:t>
            </a:r>
            <a:r>
              <a:rPr lang="en-US" sz="2000" dirty="0"/>
              <a:t>one can study, </a:t>
            </a:r>
            <a:r>
              <a:rPr lang="en-US" sz="2000" b="1" dirty="0"/>
              <a:t>escape</a:t>
            </a:r>
            <a:r>
              <a:rPr lang="en-US" sz="2000" dirty="0"/>
              <a:t> from hectic routines, or just admire the view of the city. This area provides the ideal atmosphere for reading and discovering. </a:t>
            </a:r>
            <a:endParaRPr lang="fi-FI" sz="2000" dirty="0">
              <a:cs typeface="Arial" charset="0"/>
            </a:endParaRPr>
          </a:p>
        </p:txBody>
      </p:sp>
    </p:spTree>
    <p:extLst>
      <p:ext uri="{BB962C8B-B14F-4D97-AF65-F5344CB8AC3E}">
        <p14:creationId xmlns:p14="http://schemas.microsoft.com/office/powerpoint/2010/main" val="292806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97731" y="5857719"/>
            <a:ext cx="11196538" cy="514776"/>
          </a:xfrm>
        </p:spPr>
        <p:txBody>
          <a:bodyPr/>
          <a:lstStyle/>
          <a:p>
            <a:r>
              <a:rPr lang="fi-FI" sz="2400" dirty="0" err="1"/>
              <a:t>The</a:t>
            </a:r>
            <a:r>
              <a:rPr lang="fi-FI" sz="2400" dirty="0"/>
              <a:t> </a:t>
            </a:r>
            <a:r>
              <a:rPr lang="fi-FI" sz="2400" dirty="0" err="1"/>
              <a:t>family</a:t>
            </a:r>
            <a:r>
              <a:rPr lang="fi-FI" sz="2400" dirty="0"/>
              <a:t> and </a:t>
            </a:r>
            <a:r>
              <a:rPr lang="fi-FI" sz="2400" dirty="0" err="1"/>
              <a:t>children’s</a:t>
            </a:r>
            <a:r>
              <a:rPr lang="fi-FI" sz="2400" dirty="0"/>
              <a:t> </a:t>
            </a:r>
            <a:r>
              <a:rPr lang="fi-FI" sz="2400" dirty="0" err="1"/>
              <a:t>area</a:t>
            </a:r>
            <a:r>
              <a:rPr lang="fi-FI" sz="2400" dirty="0"/>
              <a:t> </a:t>
            </a:r>
            <a:r>
              <a:rPr lang="fi-FI" sz="2400" dirty="0" err="1"/>
              <a:t>with</a:t>
            </a:r>
            <a:r>
              <a:rPr lang="fi-FI" sz="2400" dirty="0"/>
              <a:t> </a:t>
            </a:r>
            <a:r>
              <a:rPr lang="fi-FI" sz="2400" dirty="0" err="1"/>
              <a:t>multifunctional</a:t>
            </a:r>
            <a:r>
              <a:rPr lang="fi-FI" sz="2400" dirty="0"/>
              <a:t> </a:t>
            </a:r>
            <a:r>
              <a:rPr lang="fi-FI" sz="2400" dirty="0" err="1"/>
              <a:t>rooms</a:t>
            </a:r>
            <a:r>
              <a:rPr lang="fi-FI" sz="2400" dirty="0"/>
              <a:t> for </a:t>
            </a:r>
            <a:r>
              <a:rPr lang="fi-FI" sz="2400" b="1" dirty="0" err="1"/>
              <a:t>storytelling</a:t>
            </a:r>
            <a:r>
              <a:rPr lang="fi-FI" sz="2400" dirty="0"/>
              <a:t> and </a:t>
            </a:r>
            <a:r>
              <a:rPr lang="fi-FI" sz="2400" dirty="0" err="1"/>
              <a:t>other</a:t>
            </a:r>
            <a:r>
              <a:rPr lang="fi-FI" sz="2400" dirty="0"/>
              <a:t> </a:t>
            </a:r>
            <a:r>
              <a:rPr lang="fi-FI" sz="2400" dirty="0" err="1"/>
              <a:t>activities</a:t>
            </a:r>
            <a:r>
              <a:rPr lang="fi-FI" sz="2400" dirty="0"/>
              <a:t> is </a:t>
            </a:r>
            <a:r>
              <a:rPr lang="fi-FI" sz="2400" dirty="0" err="1"/>
              <a:t>situated</a:t>
            </a:r>
            <a:r>
              <a:rPr lang="fi-FI" sz="2400" dirty="0"/>
              <a:t> in </a:t>
            </a:r>
            <a:r>
              <a:rPr lang="fi-FI" sz="2400" dirty="0" err="1"/>
              <a:t>the</a:t>
            </a:r>
            <a:r>
              <a:rPr lang="fi-FI" sz="2400" dirty="0"/>
              <a:t> north </a:t>
            </a:r>
            <a:r>
              <a:rPr lang="fi-FI" sz="2400" dirty="0" err="1"/>
              <a:t>end</a:t>
            </a:r>
            <a:r>
              <a:rPr lang="fi-FI" sz="2400" dirty="0"/>
              <a:t> of </a:t>
            </a:r>
            <a:r>
              <a:rPr lang="fi-FI" sz="2400" dirty="0" err="1"/>
              <a:t>the</a:t>
            </a:r>
            <a:r>
              <a:rPr lang="fi-FI" sz="2400" dirty="0"/>
              <a:t> </a:t>
            </a:r>
            <a:r>
              <a:rPr lang="fi-FI" sz="2400" dirty="0" err="1"/>
              <a:t>building</a:t>
            </a:r>
            <a:r>
              <a:rPr lang="fi-FI" sz="2400" dirty="0"/>
              <a:t>.</a:t>
            </a:r>
            <a:br>
              <a:rPr lang="fi-FI" sz="2800" dirty="0"/>
            </a:br>
            <a:endParaRPr lang="fi-FI" dirty="0"/>
          </a:p>
        </p:txBody>
      </p:sp>
      <p:pic>
        <p:nvPicPr>
          <p:cNvPr id="4" name="Kuvan paikkamerkki 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817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78276" y="5933358"/>
            <a:ext cx="11235447" cy="670884"/>
          </a:xfrm>
        </p:spPr>
        <p:txBody>
          <a:bodyPr/>
          <a:lstStyle/>
          <a:p>
            <a:r>
              <a:rPr lang="en-US" altLang="fi-FI" sz="2800" dirty="0">
                <a:cs typeface="Arial" panose="020B0604020202020204" pitchFamily="34" charset="0"/>
              </a:rPr>
              <a:t>The balcony is on the same level with the parliament, symbolizing </a:t>
            </a:r>
            <a:r>
              <a:rPr lang="en-US" altLang="fi-FI" sz="2800" b="1" dirty="0">
                <a:cs typeface="Arial" panose="020B0604020202020204" pitchFamily="34" charset="0"/>
              </a:rPr>
              <a:t>democracy</a:t>
            </a:r>
            <a:r>
              <a:rPr lang="en-US" altLang="fi-FI" sz="2800" dirty="0">
                <a:cs typeface="Arial" panose="020B0604020202020204" pitchFamily="34" charset="0"/>
              </a:rPr>
              <a:t>. </a:t>
            </a:r>
            <a:br>
              <a:rPr lang="fi-FI" altLang="fi-FI" sz="2800" dirty="0">
                <a:cs typeface="Arial" panose="020B0604020202020204" pitchFamily="34" charset="0"/>
              </a:rPr>
            </a:br>
            <a:endParaRPr lang="fi-FI" dirty="0"/>
          </a:p>
        </p:txBody>
      </p:sp>
      <p:pic>
        <p:nvPicPr>
          <p:cNvPr id="5" name="Kuva 1"/>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solidFill>
            <a:schemeClr val="bg1"/>
          </a:solidFill>
          <a:ln>
            <a:noFill/>
          </a:ln>
        </p:spPr>
      </p:pic>
    </p:spTree>
    <p:extLst>
      <p:ext uri="{BB962C8B-B14F-4D97-AF65-F5344CB8AC3E}">
        <p14:creationId xmlns:p14="http://schemas.microsoft.com/office/powerpoint/2010/main" val="354457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9367" y="5727145"/>
            <a:ext cx="11235447" cy="670884"/>
          </a:xfrm>
        </p:spPr>
        <p:txBody>
          <a:bodyPr/>
          <a:lstStyle/>
          <a:p>
            <a:r>
              <a:rPr lang="en-US" altLang="fi-FI" sz="2800" dirty="0">
                <a:cs typeface="Arial" panose="020B0604020202020204" pitchFamily="34" charset="0"/>
              </a:rPr>
              <a:t>The </a:t>
            </a:r>
            <a:r>
              <a:rPr lang="en-US" altLang="fi-FI" sz="2800" b="1" dirty="0">
                <a:cs typeface="Arial" panose="020B0604020202020204" pitchFamily="34" charset="0"/>
              </a:rPr>
              <a:t>balcony</a:t>
            </a:r>
            <a:r>
              <a:rPr lang="en-US" altLang="fi-FI" sz="2800" dirty="0">
                <a:cs typeface="Arial" panose="020B0604020202020204" pitchFamily="34" charset="0"/>
              </a:rPr>
              <a:t> is also a terrace for the café.*</a:t>
            </a:r>
            <a:br>
              <a:rPr lang="fi-FI" altLang="fi-FI" sz="2800" dirty="0">
                <a:cs typeface="Arial" panose="020B0604020202020204" pitchFamily="34" charset="0"/>
              </a:rPr>
            </a:br>
            <a:endParaRPr lang="fi-FI" dirty="0"/>
          </a:p>
        </p:txBody>
      </p:sp>
      <p:pic>
        <p:nvPicPr>
          <p:cNvPr id="5" name="Kuva 1"/>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24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p:txBody>
          <a:bodyPr/>
          <a:lstStyle/>
          <a:p>
            <a:endParaRPr lang="fi-FI" dirty="0"/>
          </a:p>
          <a:p>
            <a:endParaRPr lang="fi-FI" dirty="0"/>
          </a:p>
          <a:p>
            <a:pPr marL="0" indent="0">
              <a:buNone/>
            </a:pPr>
            <a:r>
              <a:rPr lang="fi-FI" sz="3600" dirty="0"/>
              <a:t>   * In </a:t>
            </a:r>
            <a:r>
              <a:rPr lang="fi-FI" sz="3600" dirty="0" err="1"/>
              <a:t>the</a:t>
            </a:r>
            <a:r>
              <a:rPr lang="fi-FI" sz="3600" dirty="0"/>
              <a:t> summer </a:t>
            </a:r>
            <a:r>
              <a:rPr lang="fi-FI" sz="3600" dirty="0" err="1"/>
              <a:t>time</a:t>
            </a:r>
            <a:r>
              <a:rPr lang="fi-FI" sz="3600" dirty="0"/>
              <a:t>.</a:t>
            </a:r>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654190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br>
              <a:rPr lang="fi-FI" dirty="0"/>
            </a:br>
            <a:r>
              <a:rPr lang="fi-FI" dirty="0" err="1"/>
              <a:t>Enjoy</a:t>
            </a:r>
            <a:r>
              <a:rPr lang="fi-FI" dirty="0"/>
              <a:t> </a:t>
            </a:r>
            <a:r>
              <a:rPr lang="fi-FI" dirty="0" err="1"/>
              <a:t>the</a:t>
            </a:r>
            <a:r>
              <a:rPr lang="fi-FI" dirty="0"/>
              <a:t> Oodi </a:t>
            </a:r>
            <a:r>
              <a:rPr lang="fi-FI" dirty="0" err="1"/>
              <a:t>Experience</a:t>
            </a:r>
            <a:r>
              <a:rPr lang="fi-FI" dirty="0"/>
              <a:t>!</a:t>
            </a:r>
            <a:br>
              <a:rPr lang="fi-FI" dirty="0"/>
            </a:br>
            <a:br>
              <a:rPr lang="fi-FI" dirty="0"/>
            </a:br>
            <a:endParaRPr lang="fi-FI" sz="3600" dirty="0"/>
          </a:p>
        </p:txBody>
      </p:sp>
    </p:spTree>
    <p:extLst>
      <p:ext uri="{BB962C8B-B14F-4D97-AF65-F5344CB8AC3E}">
        <p14:creationId xmlns:p14="http://schemas.microsoft.com/office/powerpoint/2010/main" val="252417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9367" y="5597916"/>
            <a:ext cx="11235447" cy="670884"/>
          </a:xfrm>
        </p:spPr>
        <p:txBody>
          <a:bodyPr/>
          <a:lstStyle/>
          <a:p>
            <a:r>
              <a:rPr lang="fi-FI" sz="2800" dirty="0"/>
              <a:t>”One </a:t>
            </a:r>
            <a:r>
              <a:rPr lang="fi-FI" sz="2800" dirty="0" err="1"/>
              <a:t>morning</a:t>
            </a:r>
            <a:r>
              <a:rPr lang="fi-FI" sz="2800" dirty="0"/>
              <a:t> </a:t>
            </a:r>
            <a:r>
              <a:rPr lang="fi-FI" sz="2800" dirty="0" err="1"/>
              <a:t>you</a:t>
            </a:r>
            <a:r>
              <a:rPr lang="fi-FI" sz="2800" dirty="0"/>
              <a:t> </a:t>
            </a:r>
            <a:r>
              <a:rPr lang="fi-FI" sz="2800" dirty="0" err="1"/>
              <a:t>might</a:t>
            </a:r>
            <a:r>
              <a:rPr lang="fi-FI" sz="2800" dirty="0"/>
              <a:t> </a:t>
            </a:r>
            <a:r>
              <a:rPr lang="fi-FI" sz="2800" dirty="0" err="1"/>
              <a:t>wake</a:t>
            </a:r>
            <a:r>
              <a:rPr lang="fi-FI" sz="2800" dirty="0"/>
              <a:t> </a:t>
            </a:r>
            <a:r>
              <a:rPr lang="fi-FI" sz="2800" dirty="0" err="1"/>
              <a:t>up</a:t>
            </a:r>
            <a:r>
              <a:rPr lang="fi-FI" sz="2800" dirty="0"/>
              <a:t> to </a:t>
            </a:r>
            <a:r>
              <a:rPr lang="fi-FI" sz="2800" dirty="0" err="1"/>
              <a:t>find</a:t>
            </a:r>
            <a:r>
              <a:rPr lang="fi-FI" sz="2800" dirty="0"/>
              <a:t> </a:t>
            </a:r>
            <a:r>
              <a:rPr lang="fi-FI" sz="2800" dirty="0" err="1"/>
              <a:t>you</a:t>
            </a:r>
            <a:r>
              <a:rPr lang="fi-FI" sz="2800" dirty="0"/>
              <a:t> </a:t>
            </a:r>
            <a:r>
              <a:rPr lang="fi-FI" sz="2800" dirty="0" err="1"/>
              <a:t>have</a:t>
            </a:r>
            <a:r>
              <a:rPr lang="fi-FI" sz="2800" dirty="0"/>
              <a:t> </a:t>
            </a:r>
            <a:r>
              <a:rPr lang="fi-FI" sz="2800" dirty="0" err="1"/>
              <a:t>been</a:t>
            </a:r>
            <a:r>
              <a:rPr lang="fi-FI" sz="2800" dirty="0"/>
              <a:t> </a:t>
            </a:r>
            <a:r>
              <a:rPr lang="fi-FI" sz="2800" b="1" dirty="0" err="1"/>
              <a:t>transformed</a:t>
            </a:r>
            <a:r>
              <a:rPr lang="fi-FI" sz="2800" dirty="0"/>
              <a:t> into Gregor </a:t>
            </a:r>
            <a:r>
              <a:rPr lang="fi-FI" sz="2800" dirty="0" err="1"/>
              <a:t>Samsa</a:t>
            </a:r>
            <a:r>
              <a:rPr lang="fi-FI" sz="2800" dirty="0"/>
              <a:t>…”</a:t>
            </a:r>
            <a:endParaRPr lang="fi-FI" sz="2800" dirty="0">
              <a:latin typeface="Arial Black" panose="020B0A04020102020204" pitchFamily="34" charset="0"/>
            </a:endParaRPr>
          </a:p>
        </p:txBody>
      </p:sp>
      <p:pic>
        <p:nvPicPr>
          <p:cNvPr id="5" name="Kuvan paikkamerkki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322411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67159"/>
            <a:ext cx="6371618" cy="787615"/>
          </a:xfrm>
        </p:spPr>
        <p:txBody>
          <a:bodyPr/>
          <a:lstStyle/>
          <a:p>
            <a:r>
              <a:rPr lang="fi-FI" sz="4400" dirty="0"/>
              <a:t>Case: </a:t>
            </a:r>
            <a:r>
              <a:rPr lang="fi-FI" sz="4400" dirty="0" err="1"/>
              <a:t>Oodi’s</a:t>
            </a:r>
            <a:r>
              <a:rPr lang="fi-FI" sz="4400" dirty="0"/>
              <a:t> </a:t>
            </a:r>
            <a:r>
              <a:rPr lang="fi-FI" sz="4400" dirty="0" err="1"/>
              <a:t>Metamorphosis</a:t>
            </a:r>
            <a:endParaRPr lang="fi-FI" b="0" dirty="0"/>
          </a:p>
        </p:txBody>
      </p:sp>
      <p:sp>
        <p:nvSpPr>
          <p:cNvPr id="3" name="Sisällön paikkamerkki 2"/>
          <p:cNvSpPr>
            <a:spLocks noGrp="1"/>
          </p:cNvSpPr>
          <p:nvPr>
            <p:ph sz="half" idx="1"/>
          </p:nvPr>
        </p:nvSpPr>
        <p:spPr>
          <a:xfrm>
            <a:off x="457200" y="1544859"/>
            <a:ext cx="6371618" cy="4982400"/>
          </a:xfrm>
        </p:spPr>
        <p:txBody>
          <a:bodyPr/>
          <a:lstStyle/>
          <a:p>
            <a:r>
              <a:rPr lang="fi-FI" dirty="0"/>
              <a:t>VR-</a:t>
            </a:r>
            <a:r>
              <a:rPr lang="fi-FI" dirty="0" err="1"/>
              <a:t>adaptation</a:t>
            </a:r>
            <a:r>
              <a:rPr lang="fi-FI" dirty="0"/>
              <a:t> of </a:t>
            </a:r>
            <a:r>
              <a:rPr lang="fi-FI" dirty="0" err="1"/>
              <a:t>Kafka’s</a:t>
            </a:r>
            <a:r>
              <a:rPr lang="fi-FI" dirty="0"/>
              <a:t> </a:t>
            </a:r>
            <a:r>
              <a:rPr lang="fi-FI" dirty="0" err="1"/>
              <a:t>Metamorphosis</a:t>
            </a:r>
            <a:r>
              <a:rPr lang="fi-FI" dirty="0"/>
              <a:t> </a:t>
            </a:r>
            <a:r>
              <a:rPr lang="fi-FI" dirty="0" err="1"/>
              <a:t>where</a:t>
            </a:r>
            <a:r>
              <a:rPr lang="fi-FI" dirty="0"/>
              <a:t> </a:t>
            </a:r>
            <a:r>
              <a:rPr lang="fi-FI" dirty="0" err="1"/>
              <a:t>you</a:t>
            </a:r>
            <a:r>
              <a:rPr lang="fi-FI" dirty="0"/>
              <a:t> </a:t>
            </a:r>
            <a:r>
              <a:rPr lang="fi-FI" b="1" dirty="0" err="1"/>
              <a:t>actually</a:t>
            </a:r>
            <a:r>
              <a:rPr lang="fi-FI" b="1" dirty="0"/>
              <a:t> </a:t>
            </a:r>
            <a:r>
              <a:rPr lang="fi-FI" b="1" dirty="0" err="1"/>
              <a:t>change</a:t>
            </a:r>
            <a:r>
              <a:rPr lang="fi-FI" b="1" dirty="0"/>
              <a:t> </a:t>
            </a:r>
            <a:r>
              <a:rPr lang="fi-FI" dirty="0"/>
              <a:t>into an </a:t>
            </a:r>
            <a:r>
              <a:rPr lang="fi-FI" dirty="0" err="1"/>
              <a:t>giant</a:t>
            </a:r>
            <a:r>
              <a:rPr lang="fi-FI" dirty="0"/>
              <a:t> </a:t>
            </a:r>
            <a:r>
              <a:rPr lang="fi-FI" dirty="0" err="1"/>
              <a:t>insect</a:t>
            </a:r>
            <a:r>
              <a:rPr lang="fi-FI" dirty="0"/>
              <a:t> via VR </a:t>
            </a:r>
            <a:r>
              <a:rPr lang="fi-FI" dirty="0" err="1"/>
              <a:t>technology</a:t>
            </a:r>
            <a:r>
              <a:rPr lang="fi-FI" dirty="0"/>
              <a:t>.</a:t>
            </a:r>
          </a:p>
          <a:p>
            <a:endParaRPr lang="fi-FI" dirty="0"/>
          </a:p>
          <a:p>
            <a:r>
              <a:rPr lang="fi-FI" dirty="0" err="1"/>
              <a:t>First</a:t>
            </a:r>
            <a:r>
              <a:rPr lang="fi-FI" dirty="0"/>
              <a:t> </a:t>
            </a:r>
            <a:r>
              <a:rPr lang="fi-FI" dirty="0" err="1"/>
              <a:t>developed</a:t>
            </a:r>
            <a:r>
              <a:rPr lang="fi-FI" dirty="0"/>
              <a:t> as </a:t>
            </a:r>
            <a:r>
              <a:rPr lang="fi-FI" b="1" dirty="0" err="1"/>
              <a:t>VRwandlung</a:t>
            </a:r>
            <a:r>
              <a:rPr lang="fi-FI" dirty="0"/>
              <a:t> to Goethe Institute in </a:t>
            </a:r>
            <a:r>
              <a:rPr lang="fi-FI" dirty="0" err="1"/>
              <a:t>Prague</a:t>
            </a:r>
            <a:r>
              <a:rPr lang="fi-FI" dirty="0"/>
              <a:t>.</a:t>
            </a:r>
          </a:p>
          <a:p>
            <a:endParaRPr lang="fi-FI" dirty="0"/>
          </a:p>
          <a:p>
            <a:r>
              <a:rPr lang="fi-FI" dirty="0" err="1"/>
              <a:t>Will</a:t>
            </a:r>
            <a:r>
              <a:rPr lang="fi-FI" dirty="0"/>
              <a:t> </a:t>
            </a:r>
            <a:r>
              <a:rPr lang="fi-FI" dirty="0" err="1"/>
              <a:t>change</a:t>
            </a:r>
            <a:r>
              <a:rPr lang="fi-FI" dirty="0"/>
              <a:t> Oodi into a </a:t>
            </a:r>
            <a:r>
              <a:rPr lang="fi-FI" dirty="0" err="1"/>
              <a:t>full</a:t>
            </a:r>
            <a:r>
              <a:rPr lang="fi-FI" dirty="0"/>
              <a:t> </a:t>
            </a:r>
            <a:r>
              <a:rPr lang="fi-FI" dirty="0" err="1"/>
              <a:t>Metamorphosis</a:t>
            </a:r>
            <a:r>
              <a:rPr lang="fi-FI" dirty="0"/>
              <a:t> </a:t>
            </a:r>
            <a:r>
              <a:rPr lang="fi-FI" dirty="0" err="1"/>
              <a:t>experience</a:t>
            </a:r>
            <a:r>
              <a:rPr lang="fi-FI" dirty="0"/>
              <a:t> for a </a:t>
            </a:r>
            <a:r>
              <a:rPr lang="fi-FI" dirty="0" err="1"/>
              <a:t>week</a:t>
            </a:r>
            <a:r>
              <a:rPr lang="fi-FI" dirty="0"/>
              <a:t> in </a:t>
            </a:r>
            <a:r>
              <a:rPr lang="fi-FI" dirty="0" err="1"/>
              <a:t>the</a:t>
            </a:r>
            <a:r>
              <a:rPr lang="fi-FI" dirty="0"/>
              <a:t> </a:t>
            </a:r>
            <a:r>
              <a:rPr lang="fi-FI" dirty="0" err="1"/>
              <a:t>autumn</a:t>
            </a:r>
            <a:r>
              <a:rPr lang="fi-FI" dirty="0"/>
              <a:t>.</a:t>
            </a:r>
          </a:p>
          <a:p>
            <a:endParaRPr lang="fi-FI" dirty="0"/>
          </a:p>
          <a:p>
            <a:r>
              <a:rPr lang="fi-FI" dirty="0"/>
              <a:t>Kafka </a:t>
            </a:r>
            <a:r>
              <a:rPr lang="fi-FI" dirty="0" err="1"/>
              <a:t>would</a:t>
            </a:r>
            <a:r>
              <a:rPr lang="fi-FI" dirty="0"/>
              <a:t> </a:t>
            </a:r>
            <a:r>
              <a:rPr lang="fi-FI" dirty="0" err="1"/>
              <a:t>have</a:t>
            </a:r>
            <a:r>
              <a:rPr lang="fi-FI" dirty="0"/>
              <a:t> </a:t>
            </a:r>
            <a:r>
              <a:rPr lang="fi-FI" dirty="0" err="1"/>
              <a:t>probably</a:t>
            </a:r>
            <a:r>
              <a:rPr lang="fi-FI" dirty="0"/>
              <a:t> </a:t>
            </a:r>
            <a:r>
              <a:rPr lang="fi-FI" b="1" dirty="0" err="1"/>
              <a:t>loved</a:t>
            </a:r>
            <a:r>
              <a:rPr lang="fi-FI" dirty="0"/>
              <a:t> it!</a:t>
            </a:r>
          </a:p>
          <a:p>
            <a:endParaRPr lang="fi-FI" dirty="0"/>
          </a:p>
          <a:p>
            <a:endParaRPr lang="fi-FI" dirty="0"/>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984964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448801" cy="5314950"/>
          </a:xfrm>
          <a:prstGeom prst="rect">
            <a:avLst/>
          </a:prstGeom>
        </p:spPr>
      </p:pic>
      <p:sp>
        <p:nvSpPr>
          <p:cNvPr id="6" name="Suorakulmio 5"/>
          <p:cNvSpPr/>
          <p:nvPr/>
        </p:nvSpPr>
        <p:spPr>
          <a:xfrm>
            <a:off x="1447800" y="5660572"/>
            <a:ext cx="9667055" cy="859212"/>
          </a:xfrm>
          <a:prstGeom prst="rect">
            <a:avLst/>
          </a:prstGeom>
        </p:spPr>
        <p:txBody>
          <a:bodyPr wrap="square">
            <a:spAutoFit/>
          </a:bodyPr>
          <a:lstStyle/>
          <a:p>
            <a:pPr marL="285750" lvl="0" indent="-285750">
              <a:spcAft>
                <a:spcPts val="0"/>
              </a:spcAft>
              <a:buFont typeface="Arial" panose="020B0604020202020204" pitchFamily="34" charset="0"/>
              <a:buChar char="•"/>
            </a:pPr>
            <a:r>
              <a:rPr lang="fi-FI" sz="2400" dirty="0">
                <a:ea typeface="Calibri" panose="020F0502020204030204" pitchFamily="34" charset="0"/>
              </a:rPr>
              <a:t>  A </a:t>
            </a:r>
            <a:r>
              <a:rPr lang="fi-FI" sz="2400" dirty="0" err="1">
                <a:ea typeface="Calibri" panose="020F0502020204030204" pitchFamily="34" charset="0"/>
                <a:cs typeface="Arial" panose="020B0604020202020204" pitchFamily="34" charset="0"/>
              </a:rPr>
              <a:t>big</a:t>
            </a:r>
            <a:r>
              <a:rPr lang="fi-FI" sz="2400" dirty="0">
                <a:ea typeface="Calibri" panose="020F0502020204030204" pitchFamily="34" charset="0"/>
                <a:cs typeface="Arial" panose="020B0604020202020204" pitchFamily="34" charset="0"/>
              </a:rPr>
              <a:t> </a:t>
            </a:r>
            <a:r>
              <a:rPr lang="fi-FI" sz="2400" b="1" dirty="0" err="1">
                <a:ea typeface="Calibri" panose="020F0502020204030204" pitchFamily="34" charset="0"/>
                <a:cs typeface="Arial" panose="020B0604020202020204" pitchFamily="34" charset="0"/>
              </a:rPr>
              <a:t>exhibition</a:t>
            </a:r>
            <a:r>
              <a:rPr lang="fi-FI" sz="2400" b="1" dirty="0">
                <a:ea typeface="Calibri" panose="020F0502020204030204" pitchFamily="34" charset="0"/>
                <a:cs typeface="Arial" panose="020B0604020202020204" pitchFamily="34" charset="0"/>
              </a:rPr>
              <a:t> </a:t>
            </a:r>
            <a:r>
              <a:rPr lang="fi-FI" sz="2400" dirty="0" err="1">
                <a:ea typeface="Calibri" panose="020F0502020204030204" pitchFamily="34" charset="0"/>
                <a:cs typeface="Arial" panose="020B0604020202020204" pitchFamily="34" charset="0"/>
              </a:rPr>
              <a:t>about</a:t>
            </a:r>
            <a:r>
              <a:rPr lang="fi-FI" sz="2400" dirty="0">
                <a:ea typeface="Calibri" panose="020F0502020204030204" pitchFamily="34" charset="0"/>
                <a:cs typeface="Arial" panose="020B0604020202020204" pitchFamily="34" charset="0"/>
              </a:rPr>
              <a:t> </a:t>
            </a:r>
            <a:r>
              <a:rPr lang="fi-FI" sz="2400" dirty="0" err="1">
                <a:ea typeface="Calibri" panose="020F0502020204030204" pitchFamily="34" charset="0"/>
                <a:cs typeface="Arial" panose="020B0604020202020204" pitchFamily="34" charset="0"/>
              </a:rPr>
              <a:t>Kafka’s</a:t>
            </a:r>
            <a:r>
              <a:rPr lang="fi-FI" sz="2400" dirty="0">
                <a:ea typeface="Calibri" panose="020F0502020204030204" pitchFamily="34" charset="0"/>
                <a:cs typeface="Arial" panose="020B0604020202020204" pitchFamily="34" charset="0"/>
              </a:rPr>
              <a:t> </a:t>
            </a:r>
            <a:r>
              <a:rPr lang="fi-FI" sz="2400" dirty="0" err="1">
                <a:ea typeface="Calibri" panose="020F0502020204030204" pitchFamily="34" charset="0"/>
                <a:cs typeface="Arial" panose="020B0604020202020204" pitchFamily="34" charset="0"/>
              </a:rPr>
              <a:t>work</a:t>
            </a:r>
            <a:r>
              <a:rPr lang="fi-FI" sz="2400" dirty="0">
                <a:ea typeface="Calibri" panose="020F0502020204030204" pitchFamily="34" charset="0"/>
                <a:cs typeface="Arial" panose="020B0604020202020204" pitchFamily="34" charset="0"/>
              </a:rPr>
              <a:t>.</a:t>
            </a:r>
          </a:p>
          <a:p>
            <a:pPr marL="285750" lvl="0" indent="-285750">
              <a:spcAft>
                <a:spcPts val="0"/>
              </a:spcAft>
              <a:buFont typeface="Arial" panose="020B0604020202020204" pitchFamily="34" charset="0"/>
              <a:buChar char="•"/>
            </a:pPr>
            <a:r>
              <a:rPr lang="fi-FI" sz="2400" dirty="0">
                <a:ea typeface="Calibri" panose="020F0502020204030204" pitchFamily="34" charset="0"/>
                <a:cs typeface="Arial" panose="020B0604020202020204" pitchFamily="34" charset="0"/>
              </a:rPr>
              <a:t> Reading </a:t>
            </a:r>
            <a:r>
              <a:rPr lang="fi-FI" sz="2400" dirty="0" err="1">
                <a:ea typeface="Calibri" panose="020F0502020204030204" pitchFamily="34" charset="0"/>
                <a:cs typeface="Arial" panose="020B0604020202020204" pitchFamily="34" charset="0"/>
              </a:rPr>
              <a:t>aloud</a:t>
            </a:r>
            <a:r>
              <a:rPr lang="fi-FI" sz="2400" dirty="0">
                <a:ea typeface="Calibri" panose="020F0502020204030204" pitchFamily="34" charset="0"/>
                <a:cs typeface="Arial" panose="020B0604020202020204" pitchFamily="34" charset="0"/>
              </a:rPr>
              <a:t> </a:t>
            </a:r>
            <a:r>
              <a:rPr lang="fi-FI" sz="2400" dirty="0" err="1">
                <a:ea typeface="Calibri" panose="020F0502020204030204" pitchFamily="34" charset="0"/>
                <a:cs typeface="Arial" panose="020B0604020202020204" pitchFamily="34" charset="0"/>
              </a:rPr>
              <a:t>Metamorphosis</a:t>
            </a:r>
            <a:r>
              <a:rPr lang="fi-FI" sz="2400" dirty="0">
                <a:ea typeface="Calibri" panose="020F0502020204030204" pitchFamily="34" charset="0"/>
                <a:cs typeface="Arial" panose="020B0604020202020204" pitchFamily="34" charset="0"/>
              </a:rPr>
              <a:t> in </a:t>
            </a:r>
            <a:r>
              <a:rPr lang="fi-FI" sz="2400" dirty="0" err="1">
                <a:ea typeface="Calibri" panose="020F0502020204030204" pitchFamily="34" charset="0"/>
                <a:cs typeface="Arial" panose="020B0604020202020204" pitchFamily="34" charset="0"/>
              </a:rPr>
              <a:t>the</a:t>
            </a:r>
            <a:r>
              <a:rPr lang="fi-FI" sz="2400" dirty="0">
                <a:ea typeface="Calibri" panose="020F0502020204030204" pitchFamily="34" charset="0"/>
                <a:cs typeface="Arial" panose="020B0604020202020204" pitchFamily="34" charset="0"/>
              </a:rPr>
              <a:t> </a:t>
            </a:r>
            <a:r>
              <a:rPr lang="fi-FI" sz="2400" b="1" dirty="0" err="1">
                <a:ea typeface="Calibri" panose="020F0502020204030204" pitchFamily="34" charset="0"/>
                <a:cs typeface="Arial" panose="020B0604020202020204" pitchFamily="34" charset="0"/>
              </a:rPr>
              <a:t>cozy</a:t>
            </a:r>
            <a:r>
              <a:rPr lang="fi-FI" sz="2400" dirty="0">
                <a:ea typeface="Calibri" panose="020F0502020204030204" pitchFamily="34" charset="0"/>
                <a:cs typeface="Arial" panose="020B0604020202020204" pitchFamily="34" charset="0"/>
              </a:rPr>
              <a:t> </a:t>
            </a:r>
            <a:r>
              <a:rPr lang="fi-FI" sz="2400" dirty="0" err="1">
                <a:ea typeface="Calibri" panose="020F0502020204030204" pitchFamily="34" charset="0"/>
                <a:cs typeface="Arial" panose="020B0604020202020204" pitchFamily="34" charset="0"/>
              </a:rPr>
              <a:t>reading</a:t>
            </a:r>
            <a:r>
              <a:rPr lang="fi-FI" sz="2400" dirty="0">
                <a:ea typeface="Calibri" panose="020F0502020204030204" pitchFamily="34" charset="0"/>
                <a:cs typeface="Arial" panose="020B0604020202020204" pitchFamily="34" charset="0"/>
              </a:rPr>
              <a:t> </a:t>
            </a:r>
            <a:r>
              <a:rPr lang="fi-FI" sz="2400" dirty="0" err="1">
                <a:ea typeface="Calibri" panose="020F0502020204030204" pitchFamily="34" charset="0"/>
                <a:cs typeface="Arial" panose="020B0604020202020204" pitchFamily="34" charset="0"/>
              </a:rPr>
              <a:t>spaces</a:t>
            </a:r>
            <a:r>
              <a:rPr lang="fi-FI" sz="2400" dirty="0">
                <a:ea typeface="Calibri" panose="020F0502020204030204" pitchFamily="34" charset="0"/>
                <a:cs typeface="Arial" panose="020B0604020202020204" pitchFamily="34" charset="0"/>
              </a:rPr>
              <a:t>.</a:t>
            </a:r>
            <a:endParaRPr lang="fi-FI" dirty="0"/>
          </a:p>
        </p:txBody>
      </p:sp>
      <p:pic>
        <p:nvPicPr>
          <p:cNvPr id="2" name="Kuva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9097" y="1617868"/>
            <a:ext cx="911679" cy="861648"/>
          </a:xfrm>
          <a:prstGeom prst="rect">
            <a:avLst/>
          </a:prstGeom>
        </p:spPr>
      </p:pic>
      <p:pic>
        <p:nvPicPr>
          <p:cNvPr id="7" name="Kuva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783" y="3577296"/>
            <a:ext cx="911679" cy="861648"/>
          </a:xfrm>
          <a:prstGeom prst="rect">
            <a:avLst/>
          </a:prstGeom>
        </p:spPr>
      </p:pic>
      <p:sp>
        <p:nvSpPr>
          <p:cNvPr id="3" name="Tekstiruutu 2"/>
          <p:cNvSpPr txBox="1"/>
          <p:nvPr/>
        </p:nvSpPr>
        <p:spPr>
          <a:xfrm>
            <a:off x="9585143" y="859134"/>
            <a:ext cx="2465342" cy="461665"/>
          </a:xfrm>
          <a:prstGeom prst="rect">
            <a:avLst/>
          </a:prstGeom>
          <a:noFill/>
        </p:spPr>
        <p:txBody>
          <a:bodyPr wrap="square" rtlCol="0">
            <a:spAutoFit/>
          </a:bodyPr>
          <a:lstStyle/>
          <a:p>
            <a:r>
              <a:rPr lang="fi-FI" sz="2400" dirty="0" err="1">
                <a:latin typeface="Arial Black" panose="020B0A04020102020204" pitchFamily="34" charset="0"/>
              </a:rPr>
              <a:t>The</a:t>
            </a:r>
            <a:r>
              <a:rPr lang="fi-FI" sz="2400" dirty="0">
                <a:latin typeface="Arial Black" panose="020B0A04020102020204" pitchFamily="34" charset="0"/>
              </a:rPr>
              <a:t> 3rd </a:t>
            </a:r>
            <a:r>
              <a:rPr lang="fi-FI" sz="2400" dirty="0" err="1">
                <a:latin typeface="Arial Black" panose="020B0A04020102020204" pitchFamily="34" charset="0"/>
              </a:rPr>
              <a:t>floor</a:t>
            </a:r>
            <a:endParaRPr lang="fi-FI" sz="2400" dirty="0">
              <a:latin typeface="Arial Black" panose="020B0A04020102020204" pitchFamily="34" charset="0"/>
            </a:endParaRPr>
          </a:p>
        </p:txBody>
      </p:sp>
    </p:spTree>
    <p:extLst>
      <p:ext uri="{BB962C8B-B14F-4D97-AF65-F5344CB8AC3E}">
        <p14:creationId xmlns:p14="http://schemas.microsoft.com/office/powerpoint/2010/main" val="3813266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8948057" cy="5033282"/>
          </a:xfrm>
          <a:prstGeom prst="rect">
            <a:avLst/>
          </a:prstGeom>
        </p:spPr>
      </p:pic>
      <p:pic>
        <p:nvPicPr>
          <p:cNvPr id="9" name="Kuva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4732" y="1206792"/>
            <a:ext cx="911679" cy="861648"/>
          </a:xfrm>
          <a:prstGeom prst="rect">
            <a:avLst/>
          </a:prstGeom>
        </p:spPr>
      </p:pic>
      <p:pic>
        <p:nvPicPr>
          <p:cNvPr id="11" name="Kuva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1014" y="2174182"/>
            <a:ext cx="911679" cy="861648"/>
          </a:xfrm>
          <a:prstGeom prst="rect">
            <a:avLst/>
          </a:prstGeom>
        </p:spPr>
      </p:pic>
      <p:pic>
        <p:nvPicPr>
          <p:cNvPr id="12" name="Kuva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2832" y="3499824"/>
            <a:ext cx="911679" cy="861648"/>
          </a:xfrm>
          <a:prstGeom prst="rect">
            <a:avLst/>
          </a:prstGeom>
        </p:spPr>
      </p:pic>
      <p:sp>
        <p:nvSpPr>
          <p:cNvPr id="3" name="Tekstiruutu 2"/>
          <p:cNvSpPr txBox="1"/>
          <p:nvPr/>
        </p:nvSpPr>
        <p:spPr>
          <a:xfrm>
            <a:off x="1328057" y="5186832"/>
            <a:ext cx="10308771" cy="1569660"/>
          </a:xfrm>
          <a:prstGeom prst="rect">
            <a:avLst/>
          </a:prstGeom>
          <a:noFill/>
        </p:spPr>
        <p:txBody>
          <a:bodyPr wrap="square" rtlCol="0">
            <a:spAutoFit/>
          </a:bodyPr>
          <a:lstStyle/>
          <a:p>
            <a:pPr marL="285750" indent="-285750">
              <a:buFont typeface="Arial" panose="020B0604020202020204" pitchFamily="34" charset="0"/>
              <a:buChar char="•"/>
            </a:pPr>
            <a:r>
              <a:rPr lang="fi-FI" sz="2400" dirty="0" err="1"/>
              <a:t>The</a:t>
            </a:r>
            <a:r>
              <a:rPr lang="fi-FI" sz="2400" dirty="0"/>
              <a:t> </a:t>
            </a:r>
            <a:r>
              <a:rPr lang="fi-FI" sz="2400" dirty="0" err="1"/>
              <a:t>actual</a:t>
            </a:r>
            <a:r>
              <a:rPr lang="fi-FI" sz="2400" dirty="0"/>
              <a:t> VR </a:t>
            </a:r>
            <a:r>
              <a:rPr lang="fi-FI" sz="2400" dirty="0" err="1"/>
              <a:t>adaptation</a:t>
            </a:r>
            <a:r>
              <a:rPr lang="fi-FI" sz="2400" dirty="0"/>
              <a:t> in </a:t>
            </a:r>
            <a:r>
              <a:rPr lang="fi-FI" sz="2400" b="1" dirty="0" err="1"/>
              <a:t>The</a:t>
            </a:r>
            <a:r>
              <a:rPr lang="fi-FI" sz="2400" b="1" dirty="0"/>
              <a:t> </a:t>
            </a:r>
            <a:r>
              <a:rPr lang="fi-FI" sz="2400" b="1" dirty="0" err="1"/>
              <a:t>Cube</a:t>
            </a:r>
            <a:r>
              <a:rPr lang="fi-FI" sz="2400" dirty="0"/>
              <a:t>, </a:t>
            </a:r>
            <a:r>
              <a:rPr lang="fi-FI" sz="2400" dirty="0" err="1"/>
              <a:t>with</a:t>
            </a:r>
            <a:r>
              <a:rPr lang="fi-FI" sz="2400" dirty="0"/>
              <a:t> VR </a:t>
            </a:r>
            <a:r>
              <a:rPr lang="fi-FI" sz="2400" dirty="0" err="1"/>
              <a:t>technology</a:t>
            </a:r>
            <a:r>
              <a:rPr lang="fi-FI" sz="2400" dirty="0"/>
              <a:t> and </a:t>
            </a:r>
            <a:r>
              <a:rPr lang="fi-FI" sz="2400" dirty="0" err="1"/>
              <a:t>interactive</a:t>
            </a:r>
            <a:r>
              <a:rPr lang="fi-FI" sz="2400" dirty="0"/>
              <a:t> </a:t>
            </a:r>
            <a:r>
              <a:rPr lang="fi-FI" sz="2400" dirty="0" err="1"/>
              <a:t>glass</a:t>
            </a:r>
            <a:r>
              <a:rPr lang="fi-FI" sz="2400" dirty="0"/>
              <a:t> </a:t>
            </a:r>
            <a:r>
              <a:rPr lang="fi-FI" sz="2400" dirty="0" err="1"/>
              <a:t>walls</a:t>
            </a:r>
            <a:r>
              <a:rPr lang="fi-FI" sz="2400" dirty="0"/>
              <a:t>.</a:t>
            </a:r>
          </a:p>
          <a:p>
            <a:pPr marL="285750" indent="-285750">
              <a:buFont typeface="Arial" panose="020B0604020202020204" pitchFamily="34" charset="0"/>
              <a:buChar char="•"/>
            </a:pPr>
            <a:r>
              <a:rPr lang="fi-FI" sz="2400" dirty="0" err="1"/>
              <a:t>Studying</a:t>
            </a:r>
            <a:r>
              <a:rPr lang="fi-FI" sz="2400" dirty="0"/>
              <a:t> and 3D-printing </a:t>
            </a:r>
            <a:r>
              <a:rPr lang="fi-FI" sz="2400" b="1" dirty="0" err="1"/>
              <a:t>insect</a:t>
            </a:r>
            <a:r>
              <a:rPr lang="fi-FI" sz="2400" b="1" dirty="0"/>
              <a:t> </a:t>
            </a:r>
            <a:r>
              <a:rPr lang="fi-FI" sz="2400" b="1" dirty="0" err="1"/>
              <a:t>workshops</a:t>
            </a:r>
            <a:r>
              <a:rPr lang="fi-FI" sz="2400" b="1" dirty="0"/>
              <a:t> </a:t>
            </a:r>
            <a:r>
              <a:rPr lang="fi-FI" sz="2400" dirty="0"/>
              <a:t>for </a:t>
            </a:r>
            <a:r>
              <a:rPr lang="fi-FI" sz="2400" dirty="0" err="1"/>
              <a:t>kids</a:t>
            </a:r>
            <a:r>
              <a:rPr lang="fi-FI" sz="2400" dirty="0"/>
              <a:t> in </a:t>
            </a:r>
            <a:r>
              <a:rPr lang="fi-FI" sz="2400" dirty="0" err="1"/>
              <a:t>the</a:t>
            </a:r>
            <a:r>
              <a:rPr lang="fi-FI" sz="2400" dirty="0"/>
              <a:t> </a:t>
            </a:r>
            <a:r>
              <a:rPr lang="fi-FI" sz="2400" dirty="0" err="1"/>
              <a:t>makerspace</a:t>
            </a:r>
            <a:r>
              <a:rPr lang="fi-FI" sz="2400" dirty="0"/>
              <a:t>.</a:t>
            </a:r>
          </a:p>
          <a:p>
            <a:pPr marL="285750" indent="-285750">
              <a:buFont typeface="Arial" panose="020B0604020202020204" pitchFamily="34" charset="0"/>
              <a:buChar char="•"/>
            </a:pPr>
            <a:r>
              <a:rPr lang="fi-FI" sz="2400" dirty="0"/>
              <a:t>Cooking </a:t>
            </a:r>
            <a:r>
              <a:rPr lang="fi-FI" sz="2400" b="1" dirty="0" err="1"/>
              <a:t>insect</a:t>
            </a:r>
            <a:r>
              <a:rPr lang="fi-FI" sz="2400" b="1" dirty="0"/>
              <a:t> food </a:t>
            </a:r>
            <a:r>
              <a:rPr lang="fi-FI" sz="2400" dirty="0"/>
              <a:t>in </a:t>
            </a:r>
            <a:r>
              <a:rPr lang="fi-FI" sz="2400" dirty="0" err="1"/>
              <a:t>the</a:t>
            </a:r>
            <a:r>
              <a:rPr lang="fi-FI" sz="2400" dirty="0"/>
              <a:t> </a:t>
            </a:r>
            <a:r>
              <a:rPr lang="fi-FI" sz="2400" dirty="0" err="1"/>
              <a:t>kitchen</a:t>
            </a:r>
            <a:r>
              <a:rPr lang="fi-FI" sz="2400" dirty="0"/>
              <a:t>.</a:t>
            </a:r>
          </a:p>
        </p:txBody>
      </p:sp>
      <p:sp>
        <p:nvSpPr>
          <p:cNvPr id="19" name="Tekstiruutu 18"/>
          <p:cNvSpPr txBox="1"/>
          <p:nvPr/>
        </p:nvSpPr>
        <p:spPr>
          <a:xfrm>
            <a:off x="9133114" y="304800"/>
            <a:ext cx="2404925" cy="1200329"/>
          </a:xfrm>
          <a:prstGeom prst="rect">
            <a:avLst/>
          </a:prstGeom>
          <a:noFill/>
        </p:spPr>
        <p:txBody>
          <a:bodyPr wrap="square" rtlCol="0">
            <a:spAutoFit/>
          </a:bodyPr>
          <a:lstStyle/>
          <a:p>
            <a:endParaRPr lang="fi-FI" sz="2400" dirty="0">
              <a:latin typeface="Arial Black" panose="020B0A04020102020204" pitchFamily="34" charset="0"/>
            </a:endParaRPr>
          </a:p>
          <a:p>
            <a:endParaRPr lang="fi-FI" sz="2400" dirty="0">
              <a:latin typeface="Arial Black" panose="020B0A04020102020204" pitchFamily="34" charset="0"/>
            </a:endParaRPr>
          </a:p>
          <a:p>
            <a:r>
              <a:rPr lang="fi-FI" sz="2400" dirty="0" err="1">
                <a:latin typeface="Arial Black" panose="020B0A04020102020204" pitchFamily="34" charset="0"/>
              </a:rPr>
              <a:t>The</a:t>
            </a:r>
            <a:r>
              <a:rPr lang="fi-FI" sz="2400" dirty="0">
                <a:latin typeface="Arial Black" panose="020B0A04020102020204" pitchFamily="34" charset="0"/>
              </a:rPr>
              <a:t> 2nd </a:t>
            </a:r>
            <a:r>
              <a:rPr lang="fi-FI" sz="2400" dirty="0" err="1">
                <a:latin typeface="Arial Black" panose="020B0A04020102020204" pitchFamily="34" charset="0"/>
              </a:rPr>
              <a:t>floor</a:t>
            </a:r>
            <a:endParaRPr lang="fi-FI" sz="2400" dirty="0">
              <a:latin typeface="Arial Black" panose="020B0A04020102020204" pitchFamily="34" charset="0"/>
            </a:endParaRPr>
          </a:p>
        </p:txBody>
      </p:sp>
    </p:spTree>
    <p:extLst>
      <p:ext uri="{BB962C8B-B14F-4D97-AF65-F5344CB8AC3E}">
        <p14:creationId xmlns:p14="http://schemas.microsoft.com/office/powerpoint/2010/main" val="324290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Few</a:t>
            </a:r>
            <a:r>
              <a:rPr lang="fi-FI" dirty="0"/>
              <a:t> Oodi </a:t>
            </a:r>
            <a:r>
              <a:rPr lang="fi-FI" dirty="0" err="1"/>
              <a:t>facts</a:t>
            </a:r>
            <a:endParaRPr lang="fi-FI" dirty="0"/>
          </a:p>
        </p:txBody>
      </p:sp>
      <p:sp>
        <p:nvSpPr>
          <p:cNvPr id="3" name="Sisällön paikkamerkki 2"/>
          <p:cNvSpPr>
            <a:spLocks noGrp="1"/>
          </p:cNvSpPr>
          <p:nvPr>
            <p:ph sz="half" idx="1"/>
          </p:nvPr>
        </p:nvSpPr>
        <p:spPr>
          <a:xfrm>
            <a:off x="457200" y="1017048"/>
            <a:ext cx="6371618" cy="5253773"/>
          </a:xfrm>
        </p:spPr>
        <p:txBody>
          <a:bodyPr/>
          <a:lstStyle/>
          <a:p>
            <a:r>
              <a:rPr lang="fi-FI" sz="2600" dirty="0"/>
              <a:t>Construction </a:t>
            </a:r>
            <a:r>
              <a:rPr lang="fi-FI" sz="2600" dirty="0" err="1"/>
              <a:t>cost</a:t>
            </a:r>
            <a:r>
              <a:rPr lang="fi-FI" sz="2600" dirty="0"/>
              <a:t> 100 </a:t>
            </a:r>
            <a:r>
              <a:rPr lang="fi-FI" sz="2600" dirty="0" err="1"/>
              <a:t>million</a:t>
            </a:r>
            <a:r>
              <a:rPr lang="fi-FI" sz="2600" dirty="0"/>
              <a:t> </a:t>
            </a:r>
            <a:r>
              <a:rPr lang="fi-FI" sz="2600" dirty="0" err="1"/>
              <a:t>euros</a:t>
            </a:r>
            <a:r>
              <a:rPr lang="fi-FI" sz="2600" dirty="0"/>
              <a:t>.</a:t>
            </a:r>
          </a:p>
          <a:p>
            <a:endParaRPr lang="fi-FI" sz="2600" dirty="0"/>
          </a:p>
          <a:p>
            <a:r>
              <a:rPr lang="fi-FI" sz="2600" dirty="0" err="1"/>
              <a:t>Collection</a:t>
            </a:r>
            <a:r>
              <a:rPr lang="fi-FI" sz="2600" dirty="0"/>
              <a:t> 100 000 </a:t>
            </a:r>
            <a:r>
              <a:rPr lang="fi-FI" sz="2600" dirty="0" err="1"/>
              <a:t>items</a:t>
            </a:r>
            <a:r>
              <a:rPr lang="fi-FI" sz="2600" dirty="0"/>
              <a:t> (</a:t>
            </a:r>
            <a:r>
              <a:rPr lang="fi-FI" sz="2600" b="1" dirty="0"/>
              <a:t>75% </a:t>
            </a:r>
            <a:r>
              <a:rPr lang="fi-FI" sz="2600" dirty="0" err="1"/>
              <a:t>already</a:t>
            </a:r>
            <a:r>
              <a:rPr lang="fi-FI" sz="2600" dirty="0"/>
              <a:t> </a:t>
            </a:r>
            <a:r>
              <a:rPr lang="fi-FI" sz="2600" dirty="0" err="1"/>
              <a:t>loaned</a:t>
            </a:r>
            <a:r>
              <a:rPr lang="fi-FI" sz="2600" dirty="0"/>
              <a:t> out).</a:t>
            </a:r>
          </a:p>
          <a:p>
            <a:endParaRPr lang="fi-FI" sz="2600" dirty="0"/>
          </a:p>
          <a:p>
            <a:r>
              <a:rPr lang="fi-FI" sz="2600" dirty="0"/>
              <a:t>10 000 square </a:t>
            </a:r>
            <a:r>
              <a:rPr lang="fi-FI" sz="2600" dirty="0" err="1"/>
              <a:t>metres</a:t>
            </a:r>
            <a:r>
              <a:rPr lang="fi-FI" sz="2600" dirty="0"/>
              <a:t> of </a:t>
            </a:r>
            <a:r>
              <a:rPr lang="fi-FI" sz="2600" dirty="0" err="1"/>
              <a:t>space</a:t>
            </a:r>
            <a:r>
              <a:rPr lang="fi-FI" sz="2600" dirty="0"/>
              <a:t>. </a:t>
            </a:r>
            <a:r>
              <a:rPr lang="fi-FI" sz="2600" dirty="0" err="1"/>
              <a:t>The</a:t>
            </a:r>
            <a:r>
              <a:rPr lang="fi-FI" sz="2600" dirty="0"/>
              <a:t> </a:t>
            </a:r>
            <a:r>
              <a:rPr lang="fi-FI" sz="2600" dirty="0" err="1"/>
              <a:t>customer</a:t>
            </a:r>
            <a:r>
              <a:rPr lang="fi-FI" sz="2600" dirty="0"/>
              <a:t> </a:t>
            </a:r>
            <a:r>
              <a:rPr lang="fi-FI" sz="2600" dirty="0" err="1"/>
              <a:t>space</a:t>
            </a:r>
            <a:r>
              <a:rPr lang="fi-FI" sz="2600" dirty="0"/>
              <a:t> is </a:t>
            </a:r>
            <a:r>
              <a:rPr lang="fi-FI" sz="2600" dirty="0" err="1"/>
              <a:t>maximised</a:t>
            </a:r>
            <a:r>
              <a:rPr lang="fi-FI" sz="2600" dirty="0"/>
              <a:t> – </a:t>
            </a:r>
            <a:r>
              <a:rPr lang="fi-FI" sz="2600" dirty="0" err="1"/>
              <a:t>only</a:t>
            </a:r>
            <a:r>
              <a:rPr lang="fi-FI" sz="2600" dirty="0"/>
              <a:t> 2 % is for </a:t>
            </a:r>
            <a:r>
              <a:rPr lang="fi-FI" sz="2600" dirty="0" err="1"/>
              <a:t>the</a:t>
            </a:r>
            <a:r>
              <a:rPr lang="fi-FI" sz="2600" dirty="0"/>
              <a:t> </a:t>
            </a:r>
            <a:r>
              <a:rPr lang="fi-FI" sz="2600" dirty="0" err="1"/>
              <a:t>staff</a:t>
            </a:r>
            <a:r>
              <a:rPr lang="fi-FI" sz="2600" dirty="0"/>
              <a:t>. </a:t>
            </a:r>
            <a:r>
              <a:rPr lang="fi-FI" sz="2600" dirty="0" err="1"/>
              <a:t>The</a:t>
            </a:r>
            <a:r>
              <a:rPr lang="fi-FI" sz="2600" dirty="0"/>
              <a:t> library </a:t>
            </a:r>
            <a:r>
              <a:rPr lang="fi-FI" sz="2600" dirty="0" err="1"/>
              <a:t>governing</a:t>
            </a:r>
            <a:r>
              <a:rPr lang="fi-FI" sz="2600" dirty="0"/>
              <a:t> </a:t>
            </a:r>
            <a:r>
              <a:rPr lang="fi-FI" sz="2600" b="1" dirty="0" err="1"/>
              <a:t>stays</a:t>
            </a:r>
            <a:r>
              <a:rPr lang="fi-FI" sz="2600" dirty="0"/>
              <a:t> in </a:t>
            </a:r>
            <a:r>
              <a:rPr lang="fi-FI" sz="2600" dirty="0" err="1"/>
              <a:t>the</a:t>
            </a:r>
            <a:r>
              <a:rPr lang="fi-FI" sz="2600" dirty="0"/>
              <a:t> main library.</a:t>
            </a:r>
          </a:p>
          <a:p>
            <a:endParaRPr lang="fi-FI" sz="2600" dirty="0"/>
          </a:p>
          <a:p>
            <a:r>
              <a:rPr lang="fi-FI" sz="2600" dirty="0" err="1"/>
              <a:t>Designed</a:t>
            </a:r>
            <a:r>
              <a:rPr lang="fi-FI" sz="2600" dirty="0"/>
              <a:t> </a:t>
            </a:r>
            <a:r>
              <a:rPr lang="fi-FI" sz="2600" dirty="0" err="1"/>
              <a:t>by</a:t>
            </a:r>
            <a:r>
              <a:rPr lang="fi-FI" sz="2600" dirty="0"/>
              <a:t> ALA </a:t>
            </a:r>
            <a:r>
              <a:rPr lang="fi-FI" sz="2600" dirty="0" err="1"/>
              <a:t>architects</a:t>
            </a:r>
            <a:r>
              <a:rPr lang="fi-FI" sz="2600" dirty="0"/>
              <a:t>.</a:t>
            </a:r>
          </a:p>
          <a:p>
            <a:endParaRPr lang="fi-FI" sz="2600" dirty="0"/>
          </a:p>
          <a:p>
            <a:r>
              <a:rPr lang="fi-FI" sz="2600" dirty="0" err="1"/>
              <a:t>Has</a:t>
            </a:r>
            <a:r>
              <a:rPr lang="fi-FI" sz="2600" dirty="0"/>
              <a:t> </a:t>
            </a:r>
            <a:r>
              <a:rPr lang="fi-FI" sz="2600" b="1" dirty="0"/>
              <a:t>9 </a:t>
            </a:r>
            <a:r>
              <a:rPr lang="fi-FI" sz="2600" b="1" dirty="0" err="1"/>
              <a:t>living</a:t>
            </a:r>
            <a:r>
              <a:rPr lang="fi-FI" sz="2600" b="1" dirty="0"/>
              <a:t> </a:t>
            </a:r>
            <a:r>
              <a:rPr lang="fi-FI" sz="2600" b="1" dirty="0" err="1"/>
              <a:t>trees</a:t>
            </a:r>
            <a:r>
              <a:rPr lang="fi-FI" sz="2600" b="1" dirty="0"/>
              <a:t> </a:t>
            </a:r>
            <a:r>
              <a:rPr lang="fi-FI" sz="2600" dirty="0"/>
              <a:t>on </a:t>
            </a:r>
            <a:r>
              <a:rPr lang="fi-FI" sz="2600" dirty="0" err="1"/>
              <a:t>the</a:t>
            </a:r>
            <a:r>
              <a:rPr lang="fi-FI" sz="2600" dirty="0"/>
              <a:t> 3rd </a:t>
            </a:r>
            <a:r>
              <a:rPr lang="fi-FI" sz="2600" dirty="0" err="1"/>
              <a:t>floor</a:t>
            </a:r>
            <a:r>
              <a:rPr lang="fi-FI" sz="2600" dirty="0"/>
              <a:t>!</a:t>
            </a:r>
          </a:p>
          <a:p>
            <a:endParaRPr lang="fi-FI" dirty="0"/>
          </a:p>
        </p:txBody>
      </p:sp>
      <p:pic>
        <p:nvPicPr>
          <p:cNvPr id="6" name="Sisällön paikkamerkki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937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8604069" cy="4839789"/>
          </a:xfrm>
          <a:prstGeom prst="rect">
            <a:avLst/>
          </a:prstGeom>
        </p:spPr>
      </p:pic>
      <p:pic>
        <p:nvPicPr>
          <p:cNvPr id="8" name="Kuva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2594" y="1230226"/>
            <a:ext cx="911679" cy="861648"/>
          </a:xfrm>
          <a:prstGeom prst="rect">
            <a:avLst/>
          </a:prstGeom>
        </p:spPr>
      </p:pic>
      <p:pic>
        <p:nvPicPr>
          <p:cNvPr id="10" name="Kuva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6822" y="1989070"/>
            <a:ext cx="911679" cy="861648"/>
          </a:xfrm>
          <a:prstGeom prst="rect">
            <a:avLst/>
          </a:prstGeom>
        </p:spPr>
      </p:pic>
      <p:pic>
        <p:nvPicPr>
          <p:cNvPr id="13" name="Kuva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2975" y="2193501"/>
            <a:ext cx="1390756" cy="1314434"/>
          </a:xfrm>
          <a:prstGeom prst="rect">
            <a:avLst/>
          </a:prstGeom>
        </p:spPr>
      </p:pic>
      <p:sp>
        <p:nvSpPr>
          <p:cNvPr id="2" name="Tekstiruutu 1"/>
          <p:cNvSpPr txBox="1"/>
          <p:nvPr/>
        </p:nvSpPr>
        <p:spPr>
          <a:xfrm>
            <a:off x="1523999" y="5279211"/>
            <a:ext cx="10341429" cy="1200329"/>
          </a:xfrm>
          <a:prstGeom prst="rect">
            <a:avLst/>
          </a:prstGeom>
          <a:noFill/>
        </p:spPr>
        <p:txBody>
          <a:bodyPr wrap="square" rtlCol="0">
            <a:spAutoFit/>
          </a:bodyPr>
          <a:lstStyle/>
          <a:p>
            <a:pPr marL="285750" indent="-285750">
              <a:buFont typeface="Arial" panose="020B0604020202020204" pitchFamily="34" charset="0"/>
              <a:buChar char="•"/>
            </a:pPr>
            <a:r>
              <a:rPr lang="fi-FI" sz="2400" dirty="0"/>
              <a:t>A </a:t>
            </a:r>
            <a:r>
              <a:rPr lang="fi-FI" sz="2400" dirty="0" err="1"/>
              <a:t>discussion</a:t>
            </a:r>
            <a:r>
              <a:rPr lang="fi-FI" sz="2400" dirty="0"/>
              <a:t> </a:t>
            </a:r>
            <a:r>
              <a:rPr lang="fi-FI" sz="2400" dirty="0" err="1"/>
              <a:t>about</a:t>
            </a:r>
            <a:r>
              <a:rPr lang="fi-FI" sz="2400" dirty="0"/>
              <a:t> </a:t>
            </a:r>
            <a:r>
              <a:rPr lang="fi-FI" sz="2400" dirty="0" err="1"/>
              <a:t>the</a:t>
            </a:r>
            <a:r>
              <a:rPr lang="fi-FI" sz="2400" dirty="0"/>
              <a:t> </a:t>
            </a:r>
            <a:r>
              <a:rPr lang="fi-FI" sz="2400" b="1" dirty="0" err="1"/>
              <a:t>metamorphosis</a:t>
            </a:r>
            <a:r>
              <a:rPr lang="fi-FI" sz="2400" b="1" dirty="0"/>
              <a:t> of </a:t>
            </a:r>
            <a:r>
              <a:rPr lang="fi-FI" sz="2400" b="1" dirty="0" err="1"/>
              <a:t>the</a:t>
            </a:r>
            <a:r>
              <a:rPr lang="fi-FI" sz="2400" b="1" dirty="0"/>
              <a:t> </a:t>
            </a:r>
            <a:r>
              <a:rPr lang="fi-FI" sz="2400" b="1" dirty="0" err="1"/>
              <a:t>society</a:t>
            </a:r>
            <a:r>
              <a:rPr lang="fi-FI" sz="2400" b="1" dirty="0"/>
              <a:t> </a:t>
            </a:r>
            <a:r>
              <a:rPr lang="fi-FI" sz="2400" dirty="0"/>
              <a:t>in </a:t>
            </a:r>
            <a:r>
              <a:rPr lang="fi-FI" sz="2400" dirty="0" err="1"/>
              <a:t>the</a:t>
            </a:r>
            <a:r>
              <a:rPr lang="fi-FI" sz="2400" dirty="0"/>
              <a:t> </a:t>
            </a:r>
            <a:r>
              <a:rPr lang="fi-FI" sz="2400" dirty="0" err="1"/>
              <a:t>event</a:t>
            </a:r>
            <a:r>
              <a:rPr lang="fi-FI" sz="2400" dirty="0"/>
              <a:t> </a:t>
            </a:r>
            <a:r>
              <a:rPr lang="fi-FI" sz="2400" dirty="0" err="1"/>
              <a:t>space</a:t>
            </a:r>
            <a:r>
              <a:rPr lang="fi-FI" sz="2400" dirty="0"/>
              <a:t>.</a:t>
            </a:r>
          </a:p>
          <a:p>
            <a:pPr marL="285750" indent="-285750">
              <a:buFont typeface="Arial" panose="020B0604020202020204" pitchFamily="34" charset="0"/>
              <a:buChar char="•"/>
            </a:pPr>
            <a:r>
              <a:rPr lang="fi-FI" sz="2400" b="1" dirty="0"/>
              <a:t>Film </a:t>
            </a:r>
            <a:r>
              <a:rPr lang="fi-FI" sz="2400" b="1" dirty="0" err="1"/>
              <a:t>adaptations</a:t>
            </a:r>
            <a:r>
              <a:rPr lang="fi-FI" sz="2400" b="1" dirty="0"/>
              <a:t> </a:t>
            </a:r>
            <a:r>
              <a:rPr lang="fi-FI" sz="2400" dirty="0"/>
              <a:t>of </a:t>
            </a:r>
            <a:r>
              <a:rPr lang="fi-FI" sz="2400" dirty="0" err="1"/>
              <a:t>Kafka’s</a:t>
            </a:r>
            <a:r>
              <a:rPr lang="fi-FI" sz="2400" dirty="0"/>
              <a:t> </a:t>
            </a:r>
            <a:r>
              <a:rPr lang="fi-FI" sz="2400" dirty="0" err="1"/>
              <a:t>work</a:t>
            </a:r>
            <a:r>
              <a:rPr lang="fi-FI" sz="2400" dirty="0"/>
              <a:t> in </a:t>
            </a:r>
            <a:r>
              <a:rPr lang="fi-FI" sz="2400" dirty="0" err="1"/>
              <a:t>the</a:t>
            </a:r>
            <a:r>
              <a:rPr lang="fi-FI" sz="2400" dirty="0"/>
              <a:t> </a:t>
            </a:r>
            <a:r>
              <a:rPr lang="fi-FI" sz="2400" dirty="0" err="1"/>
              <a:t>cinema</a:t>
            </a:r>
            <a:r>
              <a:rPr lang="fi-FI" sz="2400" dirty="0"/>
              <a:t>.</a:t>
            </a:r>
          </a:p>
        </p:txBody>
      </p:sp>
      <p:sp>
        <p:nvSpPr>
          <p:cNvPr id="15" name="Tekstiruutu 14"/>
          <p:cNvSpPr txBox="1"/>
          <p:nvPr/>
        </p:nvSpPr>
        <p:spPr>
          <a:xfrm>
            <a:off x="8969829" y="272144"/>
            <a:ext cx="2710541" cy="461665"/>
          </a:xfrm>
          <a:prstGeom prst="rect">
            <a:avLst/>
          </a:prstGeom>
          <a:noFill/>
        </p:spPr>
        <p:txBody>
          <a:bodyPr wrap="square" rtlCol="0">
            <a:spAutoFit/>
          </a:bodyPr>
          <a:lstStyle/>
          <a:p>
            <a:r>
              <a:rPr lang="fi-FI" sz="2400" dirty="0" err="1">
                <a:latin typeface="Arial Black" panose="020B0A04020102020204" pitchFamily="34" charset="0"/>
              </a:rPr>
              <a:t>The</a:t>
            </a:r>
            <a:r>
              <a:rPr lang="fi-FI" sz="2400" dirty="0">
                <a:latin typeface="Arial Black" panose="020B0A04020102020204" pitchFamily="34" charset="0"/>
              </a:rPr>
              <a:t> 1st </a:t>
            </a:r>
            <a:r>
              <a:rPr lang="fi-FI" sz="2400" dirty="0" err="1">
                <a:latin typeface="Arial Black" panose="020B0A04020102020204" pitchFamily="34" charset="0"/>
              </a:rPr>
              <a:t>floor</a:t>
            </a:r>
            <a:endParaRPr lang="fi-FI" sz="2400" dirty="0">
              <a:latin typeface="Arial Black" panose="020B0A04020102020204" pitchFamily="34" charset="0"/>
            </a:endParaRPr>
          </a:p>
        </p:txBody>
      </p:sp>
    </p:spTree>
    <p:extLst>
      <p:ext uri="{BB962C8B-B14F-4D97-AF65-F5344CB8AC3E}">
        <p14:creationId xmlns:p14="http://schemas.microsoft.com/office/powerpoint/2010/main" val="329371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796143" y="3037114"/>
            <a:ext cx="10156372" cy="1200329"/>
          </a:xfrm>
          <a:prstGeom prst="rect">
            <a:avLst/>
          </a:prstGeom>
          <a:noFill/>
        </p:spPr>
        <p:txBody>
          <a:bodyPr wrap="square" rtlCol="0">
            <a:spAutoFit/>
          </a:bodyPr>
          <a:lstStyle/>
          <a:p>
            <a:r>
              <a:rPr lang="fi-FI" sz="3600" dirty="0"/>
              <a:t>”I am </a:t>
            </a:r>
            <a:r>
              <a:rPr lang="fi-FI" sz="3600" dirty="0" err="1"/>
              <a:t>glad</a:t>
            </a:r>
            <a:r>
              <a:rPr lang="fi-FI" sz="3600" dirty="0"/>
              <a:t> I am </a:t>
            </a:r>
            <a:r>
              <a:rPr lang="fi-FI" sz="3600" dirty="0" err="1"/>
              <a:t>not</a:t>
            </a:r>
            <a:r>
              <a:rPr lang="fi-FI" sz="3600" dirty="0"/>
              <a:t> an </a:t>
            </a:r>
            <a:r>
              <a:rPr lang="fi-FI" sz="3600" dirty="0" err="1"/>
              <a:t>insect</a:t>
            </a:r>
            <a:r>
              <a:rPr lang="fi-FI" sz="3600" dirty="0"/>
              <a:t>. </a:t>
            </a:r>
            <a:r>
              <a:rPr lang="fi-FI" sz="3600" dirty="0" err="1"/>
              <a:t>Those</a:t>
            </a:r>
            <a:r>
              <a:rPr lang="fi-FI" sz="3600" dirty="0"/>
              <a:t> </a:t>
            </a:r>
            <a:r>
              <a:rPr lang="fi-FI" sz="3600" dirty="0" err="1"/>
              <a:t>annoying</a:t>
            </a:r>
            <a:r>
              <a:rPr lang="fi-FI" sz="3600" dirty="0"/>
              <a:t> </a:t>
            </a:r>
            <a:r>
              <a:rPr lang="fi-FI" sz="3600" dirty="0" err="1"/>
              <a:t>antennae</a:t>
            </a:r>
            <a:r>
              <a:rPr lang="fi-FI" sz="3600" dirty="0"/>
              <a:t>, </a:t>
            </a:r>
            <a:r>
              <a:rPr lang="fi-FI" sz="3600" dirty="0" err="1"/>
              <a:t>that</a:t>
            </a:r>
            <a:r>
              <a:rPr lang="fi-FI" sz="3600" dirty="0"/>
              <a:t> </a:t>
            </a:r>
            <a:r>
              <a:rPr lang="fi-FI" sz="3600" dirty="0" err="1"/>
              <a:t>complete</a:t>
            </a:r>
            <a:r>
              <a:rPr lang="fi-FI" sz="3600" dirty="0"/>
              <a:t> </a:t>
            </a:r>
            <a:r>
              <a:rPr lang="fi-FI" sz="3600" b="1" dirty="0" err="1"/>
              <a:t>helplesness</a:t>
            </a:r>
            <a:r>
              <a:rPr lang="fi-FI" sz="3600" b="1" dirty="0"/>
              <a:t>.</a:t>
            </a:r>
            <a:r>
              <a:rPr lang="fi-FI" sz="3600" dirty="0"/>
              <a:t>” </a:t>
            </a:r>
          </a:p>
        </p:txBody>
      </p:sp>
      <p:sp>
        <p:nvSpPr>
          <p:cNvPr id="4" name="Tekstiruutu 3"/>
          <p:cNvSpPr txBox="1"/>
          <p:nvPr/>
        </p:nvSpPr>
        <p:spPr>
          <a:xfrm>
            <a:off x="664029" y="696685"/>
            <a:ext cx="10526485" cy="1569660"/>
          </a:xfrm>
          <a:prstGeom prst="rect">
            <a:avLst/>
          </a:prstGeom>
          <a:noFill/>
        </p:spPr>
        <p:txBody>
          <a:bodyPr wrap="square" rtlCol="0">
            <a:spAutoFit/>
          </a:bodyPr>
          <a:lstStyle/>
          <a:p>
            <a:r>
              <a:rPr lang="fi-FI" sz="3200" dirty="0"/>
              <a:t>”</a:t>
            </a:r>
            <a:r>
              <a:rPr lang="fi-FI" sz="3200" dirty="0" err="1"/>
              <a:t>It’s</a:t>
            </a:r>
            <a:r>
              <a:rPr lang="fi-FI" sz="3200" dirty="0"/>
              <a:t> a </a:t>
            </a:r>
            <a:r>
              <a:rPr lang="fi-FI" sz="3200" dirty="0" err="1"/>
              <a:t>perfect</a:t>
            </a:r>
            <a:r>
              <a:rPr lang="fi-FI" sz="3200" dirty="0"/>
              <a:t> </a:t>
            </a:r>
            <a:r>
              <a:rPr lang="fi-FI" sz="3200" dirty="0" err="1"/>
              <a:t>coincidence</a:t>
            </a:r>
            <a:r>
              <a:rPr lang="fi-FI" sz="3200" dirty="0"/>
              <a:t> of </a:t>
            </a:r>
            <a:r>
              <a:rPr lang="fi-FI" sz="3200" dirty="0" err="1"/>
              <a:t>technology</a:t>
            </a:r>
            <a:r>
              <a:rPr lang="fi-FI" sz="3200" dirty="0"/>
              <a:t> and </a:t>
            </a:r>
            <a:r>
              <a:rPr lang="fi-FI" sz="3200" dirty="0" err="1"/>
              <a:t>text</a:t>
            </a:r>
            <a:r>
              <a:rPr lang="fi-FI" sz="3200" dirty="0"/>
              <a:t>. </a:t>
            </a:r>
            <a:r>
              <a:rPr lang="fi-FI" sz="3200" dirty="0" err="1"/>
              <a:t>You’re</a:t>
            </a:r>
            <a:r>
              <a:rPr lang="fi-FI" sz="3200" dirty="0"/>
              <a:t> </a:t>
            </a:r>
            <a:r>
              <a:rPr lang="fi-FI" sz="3200" b="1" dirty="0" err="1"/>
              <a:t>transformed</a:t>
            </a:r>
            <a:r>
              <a:rPr lang="fi-FI" sz="3200" dirty="0"/>
              <a:t> </a:t>
            </a:r>
            <a:r>
              <a:rPr lang="fi-FI" sz="3200" dirty="0" err="1"/>
              <a:t>by</a:t>
            </a:r>
            <a:r>
              <a:rPr lang="fi-FI" sz="3200" dirty="0"/>
              <a:t> </a:t>
            </a:r>
            <a:r>
              <a:rPr lang="fi-FI" sz="3200" dirty="0" err="1"/>
              <a:t>the</a:t>
            </a:r>
            <a:r>
              <a:rPr lang="fi-FI" sz="3200" dirty="0"/>
              <a:t> </a:t>
            </a:r>
            <a:r>
              <a:rPr lang="fi-FI" sz="3200" dirty="0" err="1"/>
              <a:t>headset</a:t>
            </a:r>
            <a:r>
              <a:rPr lang="fi-FI" sz="3200" dirty="0"/>
              <a:t>, </a:t>
            </a:r>
            <a:r>
              <a:rPr lang="fi-FI" sz="3200" dirty="0" err="1"/>
              <a:t>then</a:t>
            </a:r>
            <a:r>
              <a:rPr lang="fi-FI" sz="3200" dirty="0"/>
              <a:t> </a:t>
            </a:r>
            <a:r>
              <a:rPr lang="fi-FI" sz="3200" dirty="0" err="1"/>
              <a:t>you</a:t>
            </a:r>
            <a:r>
              <a:rPr lang="fi-FI" sz="3200" dirty="0"/>
              <a:t> </a:t>
            </a:r>
            <a:r>
              <a:rPr lang="fi-FI" sz="3200" dirty="0" err="1"/>
              <a:t>are</a:t>
            </a:r>
            <a:r>
              <a:rPr lang="fi-FI" sz="3200" dirty="0"/>
              <a:t> </a:t>
            </a:r>
            <a:r>
              <a:rPr lang="fi-FI" sz="3200" dirty="0" err="1"/>
              <a:t>transformed</a:t>
            </a:r>
            <a:r>
              <a:rPr lang="fi-FI" sz="3200" dirty="0"/>
              <a:t> </a:t>
            </a:r>
            <a:r>
              <a:rPr lang="fi-FI" sz="3200" dirty="0" err="1"/>
              <a:t>again</a:t>
            </a:r>
            <a:r>
              <a:rPr lang="fi-FI" sz="3200" dirty="0"/>
              <a:t> in </a:t>
            </a:r>
            <a:r>
              <a:rPr lang="fi-FI" sz="3200" dirty="0" err="1"/>
              <a:t>the</a:t>
            </a:r>
            <a:r>
              <a:rPr lang="fi-FI" sz="3200" dirty="0"/>
              <a:t> </a:t>
            </a:r>
            <a:r>
              <a:rPr lang="fi-FI" sz="3200" dirty="0" err="1"/>
              <a:t>story</a:t>
            </a:r>
            <a:r>
              <a:rPr lang="fi-FI" sz="3200" dirty="0"/>
              <a:t>.”</a:t>
            </a:r>
          </a:p>
        </p:txBody>
      </p:sp>
      <p:sp>
        <p:nvSpPr>
          <p:cNvPr id="5" name="Suorakulmio 4"/>
          <p:cNvSpPr/>
          <p:nvPr/>
        </p:nvSpPr>
        <p:spPr>
          <a:xfrm>
            <a:off x="6291943" y="5925235"/>
            <a:ext cx="6096000" cy="584775"/>
          </a:xfrm>
          <a:prstGeom prst="rect">
            <a:avLst/>
          </a:prstGeom>
        </p:spPr>
        <p:txBody>
          <a:bodyPr>
            <a:spAutoFit/>
          </a:bodyPr>
          <a:lstStyle/>
          <a:p>
            <a:r>
              <a:rPr lang="fi-FI" sz="1600" dirty="0">
                <a:hlinkClick r:id="rId2"/>
              </a:rPr>
              <a:t>https://www.economist.com/books-and-arts/2018/03/08/is-literature-next-in-line-for-virtual-reality-treatment</a:t>
            </a:r>
            <a:r>
              <a:rPr lang="fi-FI" sz="1600" dirty="0"/>
              <a:t> </a:t>
            </a:r>
          </a:p>
        </p:txBody>
      </p:sp>
      <p:pic>
        <p:nvPicPr>
          <p:cNvPr id="6" name="Kuv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387" y="4610801"/>
            <a:ext cx="1390756" cy="1314434"/>
          </a:xfrm>
          <a:prstGeom prst="rect">
            <a:avLst/>
          </a:prstGeom>
        </p:spPr>
      </p:pic>
    </p:spTree>
    <p:extLst>
      <p:ext uri="{BB962C8B-B14F-4D97-AF65-F5344CB8AC3E}">
        <p14:creationId xmlns:p14="http://schemas.microsoft.com/office/powerpoint/2010/main" val="1003815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83030" y="370115"/>
            <a:ext cx="11255828" cy="3722914"/>
          </a:xfrm>
        </p:spPr>
        <p:txBody>
          <a:bodyPr/>
          <a:lstStyle/>
          <a:p>
            <a:br>
              <a:rPr lang="fi-FI" dirty="0"/>
            </a:br>
            <a:br>
              <a:rPr lang="fi-FI" dirty="0"/>
            </a:br>
            <a:r>
              <a:rPr lang="fi-FI" sz="4800" dirty="0" err="1"/>
              <a:t>Thanks</a:t>
            </a:r>
            <a:r>
              <a:rPr lang="fi-FI" sz="4800" dirty="0"/>
              <a:t> for </a:t>
            </a:r>
            <a:r>
              <a:rPr lang="fi-FI" sz="4800" dirty="0" err="1"/>
              <a:t>your</a:t>
            </a:r>
            <a:r>
              <a:rPr lang="fi-FI" sz="4800" dirty="0"/>
              <a:t> </a:t>
            </a:r>
            <a:r>
              <a:rPr lang="fi-FI" sz="4800" dirty="0" err="1"/>
              <a:t>company</a:t>
            </a:r>
            <a:r>
              <a:rPr lang="fi-FI" sz="4800" dirty="0"/>
              <a:t>! </a:t>
            </a:r>
            <a:br>
              <a:rPr lang="fi-FI" sz="4800" dirty="0"/>
            </a:br>
            <a:r>
              <a:rPr lang="fi-FI" sz="4800" dirty="0" err="1"/>
              <a:t>Any</a:t>
            </a:r>
            <a:r>
              <a:rPr lang="fi-FI" sz="4800" dirty="0"/>
              <a:t> </a:t>
            </a:r>
            <a:r>
              <a:rPr lang="fi-FI" sz="4800" dirty="0" err="1"/>
              <a:t>questions</a:t>
            </a:r>
            <a:r>
              <a:rPr lang="fi-FI" sz="4800" dirty="0"/>
              <a:t>?</a:t>
            </a:r>
            <a:br>
              <a:rPr lang="fi-FI" sz="4800" dirty="0"/>
            </a:br>
            <a:br>
              <a:rPr lang="fi-FI" sz="4800" dirty="0"/>
            </a:br>
            <a:r>
              <a:rPr lang="fi-FI" sz="4800" dirty="0">
                <a:hlinkClick r:id="rId2"/>
              </a:rPr>
              <a:t>lotta.muurinen@hel.fi</a:t>
            </a:r>
            <a:r>
              <a:rPr lang="fi-FI" sz="4800" dirty="0"/>
              <a:t> </a:t>
            </a:r>
            <a:br>
              <a:rPr lang="fi-FI" dirty="0"/>
            </a:br>
            <a:endParaRPr lang="fi-FI" sz="5400" dirty="0"/>
          </a:p>
        </p:txBody>
      </p:sp>
    </p:spTree>
    <p:extLst>
      <p:ext uri="{BB962C8B-B14F-4D97-AF65-F5344CB8AC3E}">
        <p14:creationId xmlns:p14="http://schemas.microsoft.com/office/powerpoint/2010/main" val="349245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55600" y="1388240"/>
            <a:ext cx="6371618" cy="4982400"/>
          </a:xfrm>
        </p:spPr>
        <p:txBody>
          <a:bodyPr/>
          <a:lstStyle/>
          <a:p>
            <a:r>
              <a:rPr lang="fi-FI" sz="2600" dirty="0"/>
              <a:t>More </a:t>
            </a:r>
            <a:r>
              <a:rPr lang="fi-FI" sz="2600" dirty="0" err="1"/>
              <a:t>than</a:t>
            </a:r>
            <a:r>
              <a:rPr lang="fi-FI" sz="2600" dirty="0"/>
              <a:t> 20 000 </a:t>
            </a:r>
            <a:r>
              <a:rPr lang="fi-FI" sz="2600" dirty="0" err="1"/>
              <a:t>visitors</a:t>
            </a:r>
            <a:r>
              <a:rPr lang="fi-FI" sz="2600" dirty="0"/>
              <a:t> on </a:t>
            </a:r>
            <a:r>
              <a:rPr lang="fi-FI" sz="2600" dirty="0" err="1"/>
              <a:t>the</a:t>
            </a:r>
            <a:r>
              <a:rPr lang="fi-FI" sz="2600" dirty="0"/>
              <a:t> </a:t>
            </a:r>
            <a:r>
              <a:rPr lang="fi-FI" sz="2600" dirty="0" err="1"/>
              <a:t>opening</a:t>
            </a:r>
            <a:r>
              <a:rPr lang="fi-FI" sz="2600" dirty="0"/>
              <a:t> </a:t>
            </a:r>
            <a:r>
              <a:rPr lang="fi-FI" sz="2600" dirty="0" err="1"/>
              <a:t>day</a:t>
            </a:r>
            <a:r>
              <a:rPr lang="fi-FI" sz="2600" dirty="0"/>
              <a:t>.</a:t>
            </a:r>
          </a:p>
          <a:p>
            <a:endParaRPr lang="fi-FI" sz="2600" dirty="0"/>
          </a:p>
          <a:p>
            <a:r>
              <a:rPr lang="fi-FI" sz="2600" dirty="0"/>
              <a:t>More </a:t>
            </a:r>
            <a:r>
              <a:rPr lang="fi-FI" sz="2600" dirty="0" err="1"/>
              <a:t>than</a:t>
            </a:r>
            <a:r>
              <a:rPr lang="fi-FI" sz="2600" dirty="0"/>
              <a:t> 1000 </a:t>
            </a:r>
            <a:r>
              <a:rPr lang="fi-FI" sz="2600" b="1" dirty="0" err="1"/>
              <a:t>new</a:t>
            </a:r>
            <a:r>
              <a:rPr lang="fi-FI" sz="2600" b="1" dirty="0"/>
              <a:t> library </a:t>
            </a:r>
            <a:r>
              <a:rPr lang="fi-FI" sz="2600" b="1" dirty="0" err="1"/>
              <a:t>cards</a:t>
            </a:r>
            <a:r>
              <a:rPr lang="fi-FI" sz="2600" b="1" dirty="0"/>
              <a:t> </a:t>
            </a:r>
            <a:r>
              <a:rPr lang="fi-FI" sz="2600" dirty="0"/>
              <a:t>made </a:t>
            </a:r>
            <a:r>
              <a:rPr lang="fi-FI" sz="2600" dirty="0" err="1"/>
              <a:t>during</a:t>
            </a:r>
            <a:r>
              <a:rPr lang="fi-FI" sz="2600" dirty="0"/>
              <a:t> </a:t>
            </a:r>
            <a:r>
              <a:rPr lang="fi-FI" sz="2600" dirty="0" err="1"/>
              <a:t>the</a:t>
            </a:r>
            <a:r>
              <a:rPr lang="fi-FI" sz="2600" dirty="0"/>
              <a:t> </a:t>
            </a:r>
            <a:r>
              <a:rPr lang="fi-FI" sz="2600" dirty="0" err="1"/>
              <a:t>first</a:t>
            </a:r>
            <a:r>
              <a:rPr lang="fi-FI" sz="2600" dirty="0"/>
              <a:t> </a:t>
            </a:r>
            <a:r>
              <a:rPr lang="fi-FI" sz="2600" dirty="0" err="1"/>
              <a:t>opening</a:t>
            </a:r>
            <a:r>
              <a:rPr lang="fi-FI" sz="2600" dirty="0"/>
              <a:t> </a:t>
            </a:r>
            <a:r>
              <a:rPr lang="fi-FI" sz="2600" dirty="0" err="1"/>
              <a:t>week</a:t>
            </a:r>
            <a:r>
              <a:rPr lang="fi-FI" sz="2600" dirty="0"/>
              <a:t>.</a:t>
            </a:r>
          </a:p>
          <a:p>
            <a:endParaRPr lang="fi-FI" sz="2600" dirty="0"/>
          </a:p>
          <a:p>
            <a:r>
              <a:rPr lang="fi-FI" sz="2600" dirty="0" err="1"/>
              <a:t>Over</a:t>
            </a:r>
            <a:r>
              <a:rPr lang="fi-FI" sz="2600" dirty="0"/>
              <a:t> 800 000 </a:t>
            </a:r>
            <a:r>
              <a:rPr lang="fi-FI" sz="2600" dirty="0" err="1"/>
              <a:t>visitors</a:t>
            </a:r>
            <a:r>
              <a:rPr lang="fi-FI" sz="2600" dirty="0"/>
              <a:t> </a:t>
            </a:r>
            <a:r>
              <a:rPr lang="fi-FI" sz="2600" dirty="0" err="1"/>
              <a:t>so</a:t>
            </a:r>
            <a:r>
              <a:rPr lang="fi-FI" sz="2600" dirty="0"/>
              <a:t> </a:t>
            </a:r>
            <a:r>
              <a:rPr lang="fi-FI" sz="2600" dirty="0" err="1"/>
              <a:t>far</a:t>
            </a:r>
            <a:r>
              <a:rPr lang="fi-FI" sz="2600" dirty="0"/>
              <a:t> – </a:t>
            </a:r>
            <a:r>
              <a:rPr lang="fi-FI" sz="2600" dirty="0" err="1"/>
              <a:t>average</a:t>
            </a:r>
            <a:r>
              <a:rPr lang="fi-FI" sz="2600" dirty="0"/>
              <a:t> </a:t>
            </a:r>
          </a:p>
          <a:p>
            <a:pPr marL="0" indent="0">
              <a:buNone/>
            </a:pPr>
            <a:r>
              <a:rPr lang="fi-FI" sz="2600" dirty="0"/>
              <a:t>10 000 per </a:t>
            </a:r>
            <a:r>
              <a:rPr lang="fi-FI" sz="2600" dirty="0" err="1"/>
              <a:t>day</a:t>
            </a:r>
            <a:r>
              <a:rPr lang="fi-FI" sz="2600" dirty="0"/>
              <a:t>, </a:t>
            </a:r>
            <a:r>
              <a:rPr lang="fi-FI" sz="2600" dirty="0" err="1"/>
              <a:t>over</a:t>
            </a:r>
            <a:r>
              <a:rPr lang="fi-FI" sz="2600" dirty="0"/>
              <a:t> 20 000 on </a:t>
            </a:r>
            <a:r>
              <a:rPr lang="fi-FI" sz="2600" dirty="0" err="1"/>
              <a:t>some</a:t>
            </a:r>
            <a:r>
              <a:rPr lang="fi-FI" sz="2600" dirty="0"/>
              <a:t> </a:t>
            </a:r>
            <a:r>
              <a:rPr lang="fi-FI" sz="2600" dirty="0" err="1"/>
              <a:t>days</a:t>
            </a:r>
            <a:r>
              <a:rPr lang="fi-FI" sz="2600" dirty="0"/>
              <a:t>.</a:t>
            </a:r>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62409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br>
              <a:rPr lang="fi-FI" dirty="0"/>
            </a:br>
            <a:r>
              <a:rPr lang="fi-FI" dirty="0"/>
              <a:t>Oodi – </a:t>
            </a:r>
            <a:r>
              <a:rPr lang="fi-FI" dirty="0" err="1"/>
              <a:t>the</a:t>
            </a:r>
            <a:r>
              <a:rPr lang="fi-FI" dirty="0"/>
              <a:t> </a:t>
            </a:r>
            <a:r>
              <a:rPr lang="fi-FI" dirty="0" err="1"/>
              <a:t>process</a:t>
            </a:r>
            <a:endParaRPr lang="fi-FI" dirty="0"/>
          </a:p>
        </p:txBody>
      </p:sp>
    </p:spTree>
    <p:extLst>
      <p:ext uri="{BB962C8B-B14F-4D97-AF65-F5344CB8AC3E}">
        <p14:creationId xmlns:p14="http://schemas.microsoft.com/office/powerpoint/2010/main" val="317782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a:t>Key </a:t>
            </a:r>
            <a:r>
              <a:rPr lang="fi-FI" sz="4400" dirty="0" err="1"/>
              <a:t>ideas</a:t>
            </a:r>
            <a:r>
              <a:rPr lang="fi-FI" sz="4400" dirty="0"/>
              <a:t> </a:t>
            </a:r>
            <a:r>
              <a:rPr lang="fi-FI" sz="4400" dirty="0" err="1"/>
              <a:t>from</a:t>
            </a:r>
            <a:r>
              <a:rPr lang="fi-FI" sz="4400" dirty="0"/>
              <a:t> </a:t>
            </a:r>
            <a:r>
              <a:rPr lang="fi-FI" sz="4400" dirty="0" err="1"/>
              <a:t>the</a:t>
            </a:r>
            <a:r>
              <a:rPr lang="fi-FI" sz="4400" dirty="0"/>
              <a:t> </a:t>
            </a:r>
            <a:r>
              <a:rPr lang="fi-FI" sz="4400" dirty="0" err="1"/>
              <a:t>plan</a:t>
            </a:r>
            <a:r>
              <a:rPr lang="fi-FI" sz="4400" dirty="0"/>
              <a:t>, 2012</a:t>
            </a:r>
            <a:endParaRPr lang="fi-FI" dirty="0"/>
          </a:p>
        </p:txBody>
      </p:sp>
      <p:sp>
        <p:nvSpPr>
          <p:cNvPr id="3" name="Sisällön paikkamerkki 2"/>
          <p:cNvSpPr>
            <a:spLocks noGrp="1"/>
          </p:cNvSpPr>
          <p:nvPr>
            <p:ph sz="half" idx="1"/>
          </p:nvPr>
        </p:nvSpPr>
        <p:spPr>
          <a:xfrm>
            <a:off x="457200" y="1196177"/>
            <a:ext cx="6371618" cy="4982400"/>
          </a:xfrm>
        </p:spPr>
        <p:txBody>
          <a:bodyPr/>
          <a:lstStyle/>
          <a:p>
            <a:pPr marL="0" indent="0">
              <a:buNone/>
            </a:pPr>
            <a:endParaRPr lang="en-US" sz="2400" dirty="0">
              <a:solidFill>
                <a:srgbClr val="000000"/>
              </a:solidFill>
            </a:endParaRPr>
          </a:p>
          <a:p>
            <a:pPr marL="0" indent="0">
              <a:buNone/>
            </a:pPr>
            <a:br>
              <a:rPr lang="en-US" sz="2400" dirty="0">
                <a:solidFill>
                  <a:srgbClr val="000000"/>
                </a:solidFill>
              </a:rPr>
            </a:br>
            <a:r>
              <a:rPr lang="en-US" sz="2300" dirty="0">
                <a:solidFill>
                  <a:srgbClr val="000000"/>
                </a:solidFill>
              </a:rPr>
              <a:t>•  </a:t>
            </a:r>
            <a:r>
              <a:rPr lang="en-US" dirty="0">
                <a:solidFill>
                  <a:srgbClr val="000000"/>
                </a:solidFill>
              </a:rPr>
              <a:t>Open, </a:t>
            </a:r>
            <a:r>
              <a:rPr lang="en-US" b="1" dirty="0">
                <a:solidFill>
                  <a:srgbClr val="000000"/>
                </a:solidFill>
              </a:rPr>
              <a:t>non-commercial</a:t>
            </a:r>
            <a:r>
              <a:rPr lang="en-US" dirty="0">
                <a:solidFill>
                  <a:srgbClr val="000000"/>
                </a:solidFill>
              </a:rPr>
              <a:t>, public space.</a:t>
            </a:r>
          </a:p>
          <a:p>
            <a:pPr marL="0" indent="0">
              <a:buNone/>
            </a:pPr>
            <a:br>
              <a:rPr lang="en-US" dirty="0">
                <a:solidFill>
                  <a:srgbClr val="000000"/>
                </a:solidFill>
              </a:rPr>
            </a:br>
            <a:r>
              <a:rPr lang="en-US" dirty="0">
                <a:solidFill>
                  <a:srgbClr val="000000"/>
                </a:solidFill>
              </a:rPr>
              <a:t>•  Information and skills for a more </a:t>
            </a:r>
            <a:r>
              <a:rPr lang="en-US" b="1" dirty="0">
                <a:solidFill>
                  <a:srgbClr val="000000"/>
                </a:solidFill>
              </a:rPr>
              <a:t>functional</a:t>
            </a:r>
            <a:r>
              <a:rPr lang="en-US" dirty="0">
                <a:solidFill>
                  <a:srgbClr val="000000"/>
                </a:solidFill>
              </a:rPr>
              <a:t>  society.</a:t>
            </a:r>
          </a:p>
          <a:p>
            <a:pPr marL="0" indent="0">
              <a:buNone/>
            </a:pPr>
            <a:br>
              <a:rPr lang="en-US" dirty="0">
                <a:solidFill>
                  <a:srgbClr val="000000"/>
                </a:solidFill>
              </a:rPr>
            </a:br>
            <a:r>
              <a:rPr lang="en-US" dirty="0">
                <a:solidFill>
                  <a:srgbClr val="000000"/>
                </a:solidFill>
              </a:rPr>
              <a:t>•  Rich city experience created by the residents themselves.</a:t>
            </a:r>
          </a:p>
          <a:p>
            <a:pPr marL="0" indent="0">
              <a:buNone/>
            </a:pPr>
            <a:br>
              <a:rPr lang="en-US" dirty="0">
                <a:solidFill>
                  <a:srgbClr val="000000"/>
                </a:solidFill>
              </a:rPr>
            </a:br>
            <a:r>
              <a:rPr lang="en-US" dirty="0">
                <a:solidFill>
                  <a:srgbClr val="000000"/>
                </a:solidFill>
              </a:rPr>
              <a:t>•  The </a:t>
            </a:r>
            <a:r>
              <a:rPr lang="en-US" b="1" dirty="0">
                <a:solidFill>
                  <a:srgbClr val="000000"/>
                </a:solidFill>
              </a:rPr>
              <a:t>book’s new life </a:t>
            </a:r>
            <a:r>
              <a:rPr lang="en-US" dirty="0">
                <a:solidFill>
                  <a:srgbClr val="000000"/>
                </a:solidFill>
              </a:rPr>
              <a:t>–a house of reading in </a:t>
            </a:r>
            <a:r>
              <a:rPr lang="en-US" dirty="0" err="1">
                <a:solidFill>
                  <a:srgbClr val="000000"/>
                </a:solidFill>
              </a:rPr>
              <a:t>Töölönlahti</a:t>
            </a:r>
            <a:r>
              <a:rPr lang="en-US" dirty="0">
                <a:solidFill>
                  <a:srgbClr val="000000"/>
                </a:solidFill>
              </a:rPr>
              <a:t>.</a:t>
            </a:r>
            <a:br>
              <a:rPr lang="en-US" dirty="0">
                <a:solidFill>
                  <a:srgbClr val="000000"/>
                </a:solidFill>
              </a:rPr>
            </a:br>
            <a:br>
              <a:rPr lang="en-US" dirty="0">
                <a:solidFill>
                  <a:srgbClr val="000000"/>
                </a:solidFill>
              </a:rPr>
            </a:br>
            <a:endParaRPr lang="fi-FI" dirty="0"/>
          </a:p>
        </p:txBody>
      </p:sp>
      <p:sp>
        <p:nvSpPr>
          <p:cNvPr id="4" name="Dian numeron paikkamerkki 3"/>
          <p:cNvSpPr>
            <a:spLocks noGrp="1"/>
          </p:cNvSpPr>
          <p:nvPr>
            <p:ph type="sldNum" sz="quarter" idx="12"/>
          </p:nvPr>
        </p:nvSpPr>
        <p:spPr/>
        <p:txBody>
          <a:bodyPr/>
          <a:lstStyle/>
          <a:p>
            <a:fld id="{66B0B938-106A-4E9D-9931-8D19B263D192}" type="slidenum">
              <a:rPr lang="fi-FI" smtClean="0"/>
              <a:t>7</a:t>
            </a:fld>
            <a:endParaRPr lang="fi-FI"/>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11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Preparing</a:t>
            </a:r>
            <a:endParaRPr lang="fi-FI" dirty="0"/>
          </a:p>
        </p:txBody>
      </p:sp>
      <p:sp>
        <p:nvSpPr>
          <p:cNvPr id="3" name="Sisällön paikkamerkki 2"/>
          <p:cNvSpPr>
            <a:spLocks noGrp="1"/>
          </p:cNvSpPr>
          <p:nvPr>
            <p:ph sz="half" idx="1"/>
          </p:nvPr>
        </p:nvSpPr>
        <p:spPr/>
        <p:txBody>
          <a:bodyPr/>
          <a:lstStyle/>
          <a:p>
            <a:endParaRPr lang="fi-FI" dirty="0"/>
          </a:p>
          <a:p>
            <a:r>
              <a:rPr lang="fi-FI" dirty="0" err="1"/>
              <a:t>Different</a:t>
            </a:r>
            <a:r>
              <a:rPr lang="fi-FI" dirty="0"/>
              <a:t> </a:t>
            </a:r>
            <a:r>
              <a:rPr lang="fi-FI" dirty="0" err="1"/>
              <a:t>services</a:t>
            </a:r>
            <a:r>
              <a:rPr lang="fi-FI" dirty="0"/>
              <a:t> </a:t>
            </a:r>
            <a:r>
              <a:rPr lang="fi-FI" b="1" dirty="0" err="1"/>
              <a:t>piloted</a:t>
            </a:r>
            <a:r>
              <a:rPr lang="fi-FI" dirty="0"/>
              <a:t>, </a:t>
            </a:r>
            <a:r>
              <a:rPr lang="fi-FI" dirty="0" err="1"/>
              <a:t>especially</a:t>
            </a:r>
            <a:r>
              <a:rPr lang="fi-FI" dirty="0"/>
              <a:t> in Library 10. </a:t>
            </a:r>
          </a:p>
          <a:p>
            <a:endParaRPr lang="fi-FI" dirty="0"/>
          </a:p>
          <a:p>
            <a:r>
              <a:rPr lang="fi-FI" b="1" dirty="0"/>
              <a:t>Training</a:t>
            </a:r>
            <a:r>
              <a:rPr lang="fi-FI" dirty="0"/>
              <a:t> </a:t>
            </a:r>
            <a:r>
              <a:rPr lang="fi-FI" dirty="0" err="1"/>
              <a:t>staff</a:t>
            </a:r>
            <a:r>
              <a:rPr lang="fi-FI" dirty="0"/>
              <a:t>. </a:t>
            </a:r>
            <a:r>
              <a:rPr lang="fi-FI" dirty="0" err="1"/>
              <a:t>The</a:t>
            </a:r>
            <a:r>
              <a:rPr lang="fi-FI" dirty="0"/>
              <a:t> </a:t>
            </a:r>
            <a:r>
              <a:rPr lang="fi-FI" dirty="0" err="1"/>
              <a:t>staff</a:t>
            </a:r>
            <a:r>
              <a:rPr lang="fi-FI" dirty="0"/>
              <a:t> and </a:t>
            </a:r>
            <a:r>
              <a:rPr lang="fi-FI" dirty="0" err="1"/>
              <a:t>the</a:t>
            </a:r>
            <a:r>
              <a:rPr lang="fi-FI" dirty="0"/>
              <a:t> </a:t>
            </a:r>
            <a:r>
              <a:rPr lang="fi-FI" dirty="0" err="1"/>
              <a:t>leaders</a:t>
            </a:r>
            <a:r>
              <a:rPr lang="fi-FI" dirty="0"/>
              <a:t> </a:t>
            </a:r>
            <a:r>
              <a:rPr lang="fi-FI" dirty="0" err="1"/>
              <a:t>were</a:t>
            </a:r>
            <a:r>
              <a:rPr lang="fi-FI" dirty="0"/>
              <a:t> </a:t>
            </a:r>
            <a:r>
              <a:rPr lang="fi-FI" dirty="0" err="1"/>
              <a:t>recruited</a:t>
            </a:r>
            <a:r>
              <a:rPr lang="fi-FI" dirty="0"/>
              <a:t> </a:t>
            </a:r>
            <a:r>
              <a:rPr lang="fi-FI" dirty="0" err="1"/>
              <a:t>from</a:t>
            </a:r>
            <a:r>
              <a:rPr lang="fi-FI" dirty="0"/>
              <a:t> Helsinki City Library </a:t>
            </a:r>
            <a:r>
              <a:rPr lang="fi-FI" dirty="0" err="1"/>
              <a:t>workers</a:t>
            </a:r>
            <a:r>
              <a:rPr lang="fi-FI" dirty="0"/>
              <a:t> – no </a:t>
            </a:r>
            <a:r>
              <a:rPr lang="fi-FI" dirty="0" err="1"/>
              <a:t>new</a:t>
            </a:r>
            <a:r>
              <a:rPr lang="fi-FI" dirty="0"/>
              <a:t> </a:t>
            </a:r>
            <a:r>
              <a:rPr lang="fi-FI" dirty="0" err="1"/>
              <a:t>vacancies</a:t>
            </a:r>
            <a:r>
              <a:rPr lang="fi-FI" dirty="0"/>
              <a:t> </a:t>
            </a:r>
            <a:r>
              <a:rPr lang="fi-FI" dirty="0" err="1"/>
              <a:t>were</a:t>
            </a:r>
            <a:r>
              <a:rPr lang="fi-FI" dirty="0"/>
              <a:t> </a:t>
            </a:r>
            <a:r>
              <a:rPr lang="fi-FI" dirty="0" err="1"/>
              <a:t>opened</a:t>
            </a:r>
            <a:r>
              <a:rPr lang="fi-FI" dirty="0"/>
              <a:t>. </a:t>
            </a:r>
            <a:r>
              <a:rPr lang="fi-FI" dirty="0" err="1"/>
              <a:t>The</a:t>
            </a:r>
            <a:r>
              <a:rPr lang="fi-FI" dirty="0"/>
              <a:t> </a:t>
            </a:r>
            <a:r>
              <a:rPr lang="fi-FI" dirty="0" err="1"/>
              <a:t>staff</a:t>
            </a:r>
            <a:r>
              <a:rPr lang="fi-FI" dirty="0"/>
              <a:t> </a:t>
            </a:r>
            <a:r>
              <a:rPr lang="fi-FI" dirty="0" err="1"/>
              <a:t>started</a:t>
            </a:r>
            <a:r>
              <a:rPr lang="fi-FI" dirty="0"/>
              <a:t> </a:t>
            </a:r>
            <a:r>
              <a:rPr lang="fi-FI" dirty="0" err="1"/>
              <a:t>working</a:t>
            </a:r>
            <a:r>
              <a:rPr lang="fi-FI" dirty="0"/>
              <a:t> </a:t>
            </a:r>
            <a:r>
              <a:rPr lang="fi-FI" dirty="0" err="1"/>
              <a:t>full</a:t>
            </a:r>
            <a:r>
              <a:rPr lang="fi-FI" dirty="0"/>
              <a:t> </a:t>
            </a:r>
            <a:r>
              <a:rPr lang="fi-FI" dirty="0" err="1"/>
              <a:t>time</a:t>
            </a:r>
            <a:r>
              <a:rPr lang="fi-FI" dirty="0"/>
              <a:t> </a:t>
            </a:r>
            <a:r>
              <a:rPr lang="fi-FI" dirty="0" err="1"/>
              <a:t>with</a:t>
            </a:r>
            <a:r>
              <a:rPr lang="fi-FI" dirty="0"/>
              <a:t> Oodi </a:t>
            </a:r>
            <a:r>
              <a:rPr lang="fi-FI" dirty="0" err="1"/>
              <a:t>from</a:t>
            </a:r>
            <a:r>
              <a:rPr lang="fi-FI" dirty="0"/>
              <a:t> </a:t>
            </a:r>
            <a:r>
              <a:rPr lang="fi-FI" dirty="0" err="1"/>
              <a:t>the</a:t>
            </a:r>
            <a:r>
              <a:rPr lang="fi-FI" dirty="0"/>
              <a:t> </a:t>
            </a:r>
            <a:r>
              <a:rPr lang="fi-FI" dirty="0" err="1"/>
              <a:t>beginning</a:t>
            </a:r>
            <a:r>
              <a:rPr lang="fi-FI" dirty="0"/>
              <a:t> of October.</a:t>
            </a:r>
          </a:p>
          <a:p>
            <a:pPr marL="0" indent="0">
              <a:buNone/>
            </a:pPr>
            <a:endParaRPr lang="fi-FI" dirty="0"/>
          </a:p>
          <a:p>
            <a:r>
              <a:rPr lang="fi-FI" b="1" dirty="0" err="1"/>
              <a:t>Benchmarking</a:t>
            </a:r>
            <a:r>
              <a:rPr lang="fi-FI" dirty="0"/>
              <a:t>: </a:t>
            </a:r>
            <a:r>
              <a:rPr lang="fi-FI" dirty="0" err="1"/>
              <a:t>Aarhus</a:t>
            </a:r>
            <a:r>
              <a:rPr lang="fi-FI" dirty="0"/>
              <a:t>, Oslo, Helsinki </a:t>
            </a:r>
            <a:r>
              <a:rPr lang="fi-FI" dirty="0" err="1"/>
              <a:t>University</a:t>
            </a:r>
            <a:r>
              <a:rPr lang="fi-FI" dirty="0"/>
              <a:t> Library etc.</a:t>
            </a:r>
          </a:p>
        </p:txBody>
      </p:sp>
      <p:pic>
        <p:nvPicPr>
          <p:cNvPr id="8" name="Kuvan paikkamerkki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76680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Accessibility</a:t>
            </a:r>
          </a:p>
        </p:txBody>
      </p:sp>
      <p:sp>
        <p:nvSpPr>
          <p:cNvPr id="3" name="Sisällön paikkamerkki 2"/>
          <p:cNvSpPr>
            <a:spLocks noGrp="1"/>
          </p:cNvSpPr>
          <p:nvPr>
            <p:ph sz="half" idx="1"/>
          </p:nvPr>
        </p:nvSpPr>
        <p:spPr/>
        <p:txBody>
          <a:bodyPr/>
          <a:lstStyle/>
          <a:p>
            <a:r>
              <a:rPr lang="fi-FI" dirty="0"/>
              <a:t>Accessibility </a:t>
            </a:r>
            <a:r>
              <a:rPr lang="fi-FI" dirty="0" err="1"/>
              <a:t>was</a:t>
            </a:r>
            <a:r>
              <a:rPr lang="fi-FI" dirty="0"/>
              <a:t> a </a:t>
            </a:r>
            <a:r>
              <a:rPr lang="fi-FI" dirty="0" err="1"/>
              <a:t>key</a:t>
            </a:r>
            <a:r>
              <a:rPr lang="fi-FI" dirty="0"/>
              <a:t> </a:t>
            </a:r>
            <a:r>
              <a:rPr lang="fi-FI" dirty="0" err="1"/>
              <a:t>point</a:t>
            </a:r>
            <a:r>
              <a:rPr lang="fi-FI" dirty="0"/>
              <a:t> </a:t>
            </a:r>
            <a:r>
              <a:rPr lang="fi-FI" dirty="0" err="1"/>
              <a:t>all</a:t>
            </a:r>
            <a:r>
              <a:rPr lang="fi-FI" dirty="0"/>
              <a:t> </a:t>
            </a:r>
            <a:r>
              <a:rPr lang="fi-FI" dirty="0" err="1"/>
              <a:t>through</a:t>
            </a:r>
            <a:r>
              <a:rPr lang="fi-FI" dirty="0"/>
              <a:t> </a:t>
            </a:r>
            <a:r>
              <a:rPr lang="fi-FI" dirty="0" err="1"/>
              <a:t>the</a:t>
            </a:r>
            <a:r>
              <a:rPr lang="fi-FI" dirty="0"/>
              <a:t> </a:t>
            </a:r>
            <a:r>
              <a:rPr lang="fi-FI" dirty="0" err="1"/>
              <a:t>planning</a:t>
            </a:r>
            <a:r>
              <a:rPr lang="fi-FI" dirty="0"/>
              <a:t> </a:t>
            </a:r>
            <a:r>
              <a:rPr lang="fi-FI" dirty="0" err="1"/>
              <a:t>process</a:t>
            </a:r>
            <a:r>
              <a:rPr lang="fi-FI" dirty="0"/>
              <a:t>: Oodi is a library </a:t>
            </a:r>
            <a:r>
              <a:rPr lang="fi-FI" b="1" dirty="0"/>
              <a:t>for</a:t>
            </a:r>
            <a:r>
              <a:rPr lang="fi-FI" dirty="0"/>
              <a:t> </a:t>
            </a:r>
            <a:r>
              <a:rPr lang="fi-FI" b="1" dirty="0" err="1"/>
              <a:t>everyone</a:t>
            </a:r>
            <a:r>
              <a:rPr lang="fi-FI" dirty="0"/>
              <a:t>.</a:t>
            </a:r>
          </a:p>
          <a:p>
            <a:pPr marL="0" indent="0">
              <a:buNone/>
            </a:pPr>
            <a:endParaRPr lang="fi-FI" dirty="0"/>
          </a:p>
          <a:p>
            <a:r>
              <a:rPr lang="fi-FI" dirty="0" err="1"/>
              <a:t>All</a:t>
            </a:r>
            <a:r>
              <a:rPr lang="fi-FI" dirty="0"/>
              <a:t> </a:t>
            </a:r>
            <a:r>
              <a:rPr lang="fi-FI" dirty="0" err="1"/>
              <a:t>the</a:t>
            </a:r>
            <a:r>
              <a:rPr lang="fi-FI" dirty="0"/>
              <a:t> </a:t>
            </a:r>
            <a:r>
              <a:rPr lang="fi-FI" dirty="0" err="1"/>
              <a:t>floors</a:t>
            </a:r>
            <a:r>
              <a:rPr lang="fi-FI" dirty="0"/>
              <a:t> </a:t>
            </a:r>
            <a:r>
              <a:rPr lang="fi-FI" dirty="0" err="1"/>
              <a:t>are</a:t>
            </a:r>
            <a:r>
              <a:rPr lang="fi-FI" dirty="0"/>
              <a:t> </a:t>
            </a:r>
            <a:r>
              <a:rPr lang="fi-FI" dirty="0" err="1"/>
              <a:t>accessible</a:t>
            </a:r>
            <a:r>
              <a:rPr lang="fi-FI" dirty="0"/>
              <a:t> </a:t>
            </a:r>
            <a:r>
              <a:rPr lang="fi-FI" dirty="0" err="1"/>
              <a:t>by</a:t>
            </a:r>
            <a:r>
              <a:rPr lang="fi-FI" dirty="0"/>
              <a:t> </a:t>
            </a:r>
            <a:r>
              <a:rPr lang="fi-FI" dirty="0" err="1"/>
              <a:t>elevators</a:t>
            </a:r>
            <a:r>
              <a:rPr lang="fi-FI" dirty="0"/>
              <a:t>.</a:t>
            </a:r>
          </a:p>
          <a:p>
            <a:r>
              <a:rPr lang="fi-FI" dirty="0"/>
              <a:t>Guide</a:t>
            </a:r>
            <a:r>
              <a:rPr lang="fi-FI" b="1" dirty="0"/>
              <a:t> </a:t>
            </a:r>
            <a:r>
              <a:rPr lang="fi-FI" b="1" dirty="0" err="1"/>
              <a:t>dogs</a:t>
            </a:r>
            <a:r>
              <a:rPr lang="fi-FI" b="1" dirty="0"/>
              <a:t> </a:t>
            </a:r>
            <a:r>
              <a:rPr lang="fi-FI" dirty="0" err="1"/>
              <a:t>are</a:t>
            </a:r>
            <a:r>
              <a:rPr lang="fi-FI" dirty="0"/>
              <a:t> </a:t>
            </a:r>
            <a:r>
              <a:rPr lang="fi-FI" dirty="0" err="1"/>
              <a:t>welcome</a:t>
            </a:r>
            <a:r>
              <a:rPr lang="fi-FI" dirty="0"/>
              <a:t> to </a:t>
            </a:r>
            <a:r>
              <a:rPr lang="fi-FI" dirty="0" err="1"/>
              <a:t>all</a:t>
            </a:r>
            <a:r>
              <a:rPr lang="fi-FI" dirty="0"/>
              <a:t> </a:t>
            </a:r>
            <a:r>
              <a:rPr lang="fi-FI" dirty="0" err="1"/>
              <a:t>the</a:t>
            </a:r>
            <a:r>
              <a:rPr lang="fi-FI" dirty="0"/>
              <a:t> </a:t>
            </a:r>
            <a:r>
              <a:rPr lang="fi-FI" dirty="0" err="1"/>
              <a:t>floors</a:t>
            </a:r>
            <a:r>
              <a:rPr lang="fi-FI" dirty="0"/>
              <a:t>.</a:t>
            </a:r>
          </a:p>
          <a:p>
            <a:r>
              <a:rPr lang="fi-FI" dirty="0"/>
              <a:t>Audio </a:t>
            </a:r>
            <a:r>
              <a:rPr lang="fi-FI" dirty="0" err="1"/>
              <a:t>guidance</a:t>
            </a:r>
            <a:r>
              <a:rPr lang="fi-FI" dirty="0"/>
              <a:t> on </a:t>
            </a:r>
            <a:r>
              <a:rPr lang="fi-FI" dirty="0" err="1"/>
              <a:t>the</a:t>
            </a:r>
            <a:r>
              <a:rPr lang="fi-FI" dirty="0"/>
              <a:t> main </a:t>
            </a:r>
            <a:r>
              <a:rPr lang="fi-FI" dirty="0" err="1"/>
              <a:t>doors</a:t>
            </a:r>
            <a:r>
              <a:rPr lang="fi-FI" dirty="0"/>
              <a:t> and in </a:t>
            </a:r>
            <a:r>
              <a:rPr lang="fi-FI" b="1" dirty="0" err="1"/>
              <a:t>BlindSquare</a:t>
            </a:r>
            <a:r>
              <a:rPr lang="fi-FI" dirty="0"/>
              <a:t>.</a:t>
            </a:r>
          </a:p>
          <a:p>
            <a:r>
              <a:rPr lang="fi-FI" dirty="0" err="1"/>
              <a:t>Tactile</a:t>
            </a:r>
            <a:r>
              <a:rPr lang="fi-FI" dirty="0"/>
              <a:t> </a:t>
            </a:r>
            <a:r>
              <a:rPr lang="fi-FI" dirty="0" err="1"/>
              <a:t>signs</a:t>
            </a:r>
            <a:r>
              <a:rPr lang="fi-FI" dirty="0"/>
              <a:t> and </a:t>
            </a:r>
            <a:r>
              <a:rPr lang="fi-FI" dirty="0" err="1"/>
              <a:t>maps</a:t>
            </a:r>
            <a:r>
              <a:rPr lang="fi-FI" dirty="0"/>
              <a:t>.</a:t>
            </a:r>
          </a:p>
          <a:p>
            <a:r>
              <a:rPr lang="fi-FI" b="1" dirty="0" err="1"/>
              <a:t>Induction</a:t>
            </a:r>
            <a:r>
              <a:rPr lang="fi-FI" b="1" dirty="0"/>
              <a:t> </a:t>
            </a:r>
            <a:r>
              <a:rPr lang="fi-FI" b="1" dirty="0" err="1"/>
              <a:t>loops</a:t>
            </a:r>
            <a:r>
              <a:rPr lang="fi-FI" b="1" dirty="0"/>
              <a:t> </a:t>
            </a:r>
            <a:r>
              <a:rPr lang="fi-FI" dirty="0"/>
              <a:t>on </a:t>
            </a:r>
            <a:r>
              <a:rPr lang="fi-FI" dirty="0" err="1"/>
              <a:t>all</a:t>
            </a:r>
            <a:r>
              <a:rPr lang="fi-FI" dirty="0"/>
              <a:t> </a:t>
            </a:r>
            <a:r>
              <a:rPr lang="fi-FI" dirty="0" err="1"/>
              <a:t>the</a:t>
            </a:r>
            <a:r>
              <a:rPr lang="fi-FI" dirty="0"/>
              <a:t> </a:t>
            </a:r>
            <a:r>
              <a:rPr lang="fi-FI" dirty="0" err="1"/>
              <a:t>customer</a:t>
            </a:r>
            <a:r>
              <a:rPr lang="fi-FI" dirty="0"/>
              <a:t> </a:t>
            </a:r>
            <a:r>
              <a:rPr lang="fi-FI" dirty="0" err="1"/>
              <a:t>service</a:t>
            </a:r>
            <a:r>
              <a:rPr lang="fi-FI" dirty="0"/>
              <a:t> </a:t>
            </a:r>
            <a:r>
              <a:rPr lang="fi-FI" dirty="0" err="1"/>
              <a:t>points</a:t>
            </a:r>
            <a:r>
              <a:rPr lang="fi-FI" dirty="0"/>
              <a:t>.</a:t>
            </a:r>
          </a:p>
          <a:p>
            <a:r>
              <a:rPr lang="fi-FI" dirty="0" err="1"/>
              <a:t>Guiding</a:t>
            </a:r>
            <a:r>
              <a:rPr lang="fi-FI" dirty="0"/>
              <a:t> </a:t>
            </a:r>
            <a:r>
              <a:rPr lang="fi-FI" dirty="0" err="1"/>
              <a:t>lines</a:t>
            </a:r>
            <a:r>
              <a:rPr lang="fi-FI" dirty="0"/>
              <a:t> on </a:t>
            </a:r>
            <a:r>
              <a:rPr lang="fi-FI" dirty="0" err="1"/>
              <a:t>the</a:t>
            </a:r>
            <a:r>
              <a:rPr lang="fi-FI" dirty="0"/>
              <a:t> </a:t>
            </a:r>
            <a:r>
              <a:rPr lang="fi-FI" dirty="0" err="1"/>
              <a:t>floors</a:t>
            </a:r>
            <a:r>
              <a:rPr lang="fi-FI" dirty="0"/>
              <a:t>.</a:t>
            </a:r>
          </a:p>
        </p:txBody>
      </p:sp>
      <p:pic>
        <p:nvPicPr>
          <p:cNvPr id="6" name="Kuvan paikkamerkki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3771609"/>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D0AE2F8D-7473-4F17-8C22-247EFA69B513}"/>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E4E269D6-2861-4830-AF2F-A6E14FEE5F99}"/>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HKI_malliesitys_suppea.potx" id="{E0198762-0EEB-4AB2-B577-ACBFA69C8CC2}" vid="{06A0B779-EBEF-4109-857F-4777D155C63E}"/>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FAFF239B-348E-4F6B-9F9C-F88561C521C0}"/>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HKI_malliesitys_SUOMEKSI</Template>
  <TotalTime>881</TotalTime>
  <Words>1219</Words>
  <Application>Microsoft Office PowerPoint</Application>
  <PresentationFormat>Laajakuva</PresentationFormat>
  <Paragraphs>151</Paragraphs>
  <Slides>42</Slides>
  <Notes>1</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42</vt:i4>
      </vt:variant>
    </vt:vector>
  </HeadingPairs>
  <TitlesOfParts>
    <vt:vector size="50" baseType="lpstr">
      <vt:lpstr>Arial</vt:lpstr>
      <vt:lpstr>Arial Black</vt:lpstr>
      <vt:lpstr>Calibri</vt:lpstr>
      <vt:lpstr>Times New Roman</vt:lpstr>
      <vt:lpstr>HKI-perus</vt:lpstr>
      <vt:lpstr>HKI-bussi</vt:lpstr>
      <vt:lpstr>HKI-metro</vt:lpstr>
      <vt:lpstr>HKI-spåra</vt:lpstr>
      <vt:lpstr>Oodi – the crown jewel  of Finnish libraries</vt:lpstr>
      <vt:lpstr>Built on Töölö bay area in the center of Helsinki. Oodi means an ode: it is an ode for libraries in Finland, for reading, for democracy and for freedom of speech. </vt:lpstr>
      <vt:lpstr>Building of Oodi central library started in fall 2015 and it was opened in 5th of December 2018 to celebrate the centennial of Finnish independence.</vt:lpstr>
      <vt:lpstr>Few Oodi facts</vt:lpstr>
      <vt:lpstr>PowerPoint-esitys</vt:lpstr>
      <vt:lpstr> Oodi – the process</vt:lpstr>
      <vt:lpstr>Key ideas from the plan, 2012</vt:lpstr>
      <vt:lpstr>Preparing</vt:lpstr>
      <vt:lpstr>Accessibility</vt:lpstr>
      <vt:lpstr> Behind the scenes</vt:lpstr>
      <vt:lpstr>The Oodi crew – all 54 of them!</vt:lpstr>
      <vt:lpstr>PowerPoint-esitys</vt:lpstr>
      <vt:lpstr>Self-governing teams: thumbs up or down!</vt:lpstr>
      <vt:lpstr>Oodi – a safer space for all</vt:lpstr>
      <vt:lpstr> The first floor</vt:lpstr>
      <vt:lpstr>The ground floor is an accessible and lively space where the entrance and service points meet. It includes the lobby, an exhibition area, playground for early education, an event spot, a café and restaurant and cinema. </vt:lpstr>
      <vt:lpstr>Both the library’s and the partners’ info services are in the lobby. Any partner can also use the lobby for their pop up –info. </vt:lpstr>
      <vt:lpstr>Next to the restaurant is an event space Maijansali with 200 seats for many kinds of events. </vt:lpstr>
      <vt:lpstr>The lobby is an excellent space for premieres, gala evenings, receptions etc. </vt:lpstr>
      <vt:lpstr> During the day time cinema fuctions as an auditorium for seminars, performances etc.  (Note for the calendars: Reshape 2019 on 6-7 May!)  </vt:lpstr>
      <vt:lpstr>The indoor playground</vt:lpstr>
      <vt:lpstr> The second floor</vt:lpstr>
      <vt:lpstr>The second floor is for hands-on activities. It is a place for working, creating, interacting and learning-by-doing. </vt:lpstr>
      <vt:lpstr>Here you will find studios, gaming rooms, a makerspace, a kitchen, and areas for workshops, meetings, and other interactive exchanges.  </vt:lpstr>
      <vt:lpstr>These areas will be functional, with the option to make divided or enclosed areas as needed. They will be ideal for working, organizing meetings, testing ideas, editing videos or creating objects with 3D printers. </vt:lpstr>
      <vt:lpstr>The cube</vt:lpstr>
      <vt:lpstr>The kitchen</vt:lpstr>
      <vt:lpstr> The third floor</vt:lpstr>
      <vt:lpstr>PowerPoint-esitys</vt:lpstr>
      <vt:lpstr>Under the cloud-like ceiling of the 3rd floor one can study, escape from hectic routines, or just admire the view of the city. This area provides the ideal atmosphere for reading and discovering. </vt:lpstr>
      <vt:lpstr>The family and children’s area with multifunctional rooms for storytelling and other activities is situated in the north end of the building. </vt:lpstr>
      <vt:lpstr>The balcony is on the same level with the parliament, symbolizing democracy.  </vt:lpstr>
      <vt:lpstr>The balcony is also a terrace for the café.* </vt:lpstr>
      <vt:lpstr>PowerPoint-esitys</vt:lpstr>
      <vt:lpstr> Enjoy the Oodi Experience!  </vt:lpstr>
      <vt:lpstr>”One morning you might wake up to find you have been transformed into Gregor Samsa…”</vt:lpstr>
      <vt:lpstr>Case: Oodi’s Metamorphosis</vt:lpstr>
      <vt:lpstr>PowerPoint-esitys</vt:lpstr>
      <vt:lpstr>PowerPoint-esitys</vt:lpstr>
      <vt:lpstr>PowerPoint-esitys</vt:lpstr>
      <vt:lpstr>PowerPoint-esitys</vt:lpstr>
      <vt:lpstr>  Thanks for your company!  Any questions?  lotta.muurinen@hel.fi  </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 Asettelumallit</dc:title>
  <dc:creator>Muurinen Lotta</dc:creator>
  <cp:lastModifiedBy>Koski Johannes</cp:lastModifiedBy>
  <cp:revision>95</cp:revision>
  <dcterms:created xsi:type="dcterms:W3CDTF">2018-08-16T06:32:41Z</dcterms:created>
  <dcterms:modified xsi:type="dcterms:W3CDTF">2019-03-14T08:34:03Z</dcterms:modified>
</cp:coreProperties>
</file>