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4"/>
  </p:notesMasterIdLst>
  <p:handoutMasterIdLst>
    <p:handoutMasterId r:id="rId25"/>
  </p:handoutMasterIdLst>
  <p:sldIdLst>
    <p:sldId id="257" r:id="rId2"/>
    <p:sldId id="258" r:id="rId3"/>
    <p:sldId id="261" r:id="rId4"/>
    <p:sldId id="263" r:id="rId5"/>
    <p:sldId id="266" r:id="rId6"/>
    <p:sldId id="265" r:id="rId7"/>
    <p:sldId id="268" r:id="rId8"/>
    <p:sldId id="285" r:id="rId9"/>
    <p:sldId id="279" r:id="rId10"/>
    <p:sldId id="281" r:id="rId11"/>
    <p:sldId id="270" r:id="rId12"/>
    <p:sldId id="282" r:id="rId13"/>
    <p:sldId id="283" r:id="rId14"/>
    <p:sldId id="284" r:id="rId15"/>
    <p:sldId id="287" r:id="rId16"/>
    <p:sldId id="286" r:id="rId17"/>
    <p:sldId id="276" r:id="rId18"/>
    <p:sldId id="275" r:id="rId19"/>
    <p:sldId id="274" r:id="rId20"/>
    <p:sldId id="278" r:id="rId21"/>
    <p:sldId id="259" r:id="rId22"/>
    <p:sldId id="260"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lgren Tarja" initials="AT" lastIdx="0" clrIdx="0">
    <p:extLst>
      <p:ext uri="{19B8F6BF-5375-455C-9EA6-DF929625EA0E}">
        <p15:presenceInfo xmlns:p15="http://schemas.microsoft.com/office/powerpoint/2012/main" userId="S-1-5-21-3521595049-301303566-333748410-37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A28C"/>
    <a:srgbClr val="00ACED"/>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42" d="100"/>
          <a:sy n="142" d="100"/>
        </p:scale>
        <p:origin x="102" y="2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EF12CF-0CD9-6147-B1D1-E220CD5958A5}" type="datetimeFigureOut">
              <a:t>11.3.2019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2815DF-A4BE-2044-B93D-77F6F3E82A09}" type="slidenum">
              <a:t>‹#›</a:t>
            </a:fld>
            <a:endParaRPr lang="en-US"/>
          </a:p>
        </p:txBody>
      </p:sp>
    </p:spTree>
    <p:extLst>
      <p:ext uri="{BB962C8B-B14F-4D97-AF65-F5344CB8AC3E}">
        <p14:creationId xmlns:p14="http://schemas.microsoft.com/office/powerpoint/2010/main" val="3068264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2F195-3E66-6747-B623-B930BA5975D3}" type="datetimeFigureOut">
              <a:t>11.3.2019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DF329-B578-9443-8AEF-B0EAB4CD42E0}" type="slidenum">
              <a:t>‹#›</a:t>
            </a:fld>
            <a:endParaRPr lang="en-US"/>
          </a:p>
        </p:txBody>
      </p:sp>
    </p:spTree>
    <p:extLst>
      <p:ext uri="{BB962C8B-B14F-4D97-AF65-F5344CB8AC3E}">
        <p14:creationId xmlns:p14="http://schemas.microsoft.com/office/powerpoint/2010/main" val="1454743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17</a:t>
            </a:fld>
            <a:endParaRPr lang="fi-FI"/>
          </a:p>
        </p:txBody>
      </p:sp>
    </p:spTree>
    <p:extLst>
      <p:ext uri="{BB962C8B-B14F-4D97-AF65-F5344CB8AC3E}">
        <p14:creationId xmlns:p14="http://schemas.microsoft.com/office/powerpoint/2010/main" val="354736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oitu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3750" y="1"/>
            <a:ext cx="2921000" cy="4817172"/>
          </a:xfrm>
        </p:spPr>
        <p:txBody>
          <a:bodyPr lIns="0" tIns="0" rIns="0" bIns="0" anchor="ctr" anchorCtr="0">
            <a:noAutofit/>
          </a:bodyPr>
          <a:lstStyle>
            <a:lvl1pPr algn="l">
              <a:defRPr sz="3600" b="1" i="0" spc="-150">
                <a:solidFill>
                  <a:srgbClr val="61A28C"/>
                </a:solidFill>
                <a:latin typeface="Arial"/>
                <a:cs typeface="Arial"/>
              </a:defRPr>
            </a:lvl1pPr>
          </a:lstStyle>
          <a:p>
            <a:r>
              <a:rPr lang="fi-FI"/>
              <a:t>CLICK TO EDIT MASTER TITLE STYLE</a:t>
            </a:r>
            <a:endParaRPr lang="en-US"/>
          </a:p>
        </p:txBody>
      </p:sp>
      <p:sp>
        <p:nvSpPr>
          <p:cNvPr id="5" name="Date Placeholder 4"/>
          <p:cNvSpPr>
            <a:spLocks noGrp="1"/>
          </p:cNvSpPr>
          <p:nvPr>
            <p:ph type="dt" sz="half" idx="10"/>
          </p:nvPr>
        </p:nvSpPr>
        <p:spPr/>
        <p:txBody>
          <a:bodyPr/>
          <a:lstStyle/>
          <a:p>
            <a:fld id="{90183FA7-6F6F-44FE-A783-6372A1365C10}"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DC5E-CB8A-064D-B365-64770D9A08A3}" type="slidenum">
              <a:rPr lang="uk-UA"/>
              <a:t>‹#›</a:t>
            </a:fld>
            <a:endParaRPr lang="uk-UA"/>
          </a:p>
        </p:txBody>
      </p:sp>
      <p:sp>
        <p:nvSpPr>
          <p:cNvPr id="3" name="Picture Placeholder 2"/>
          <p:cNvSpPr>
            <a:spLocks noGrp="1"/>
          </p:cNvSpPr>
          <p:nvPr>
            <p:ph type="pic" idx="1"/>
          </p:nvPr>
        </p:nvSpPr>
        <p:spPr>
          <a:xfrm>
            <a:off x="0" y="0"/>
            <a:ext cx="5530850" cy="5143500"/>
          </a:xfrm>
          <a:solidFill>
            <a:srgbClr val="61A28C"/>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Tree>
    <p:extLst>
      <p:ext uri="{BB962C8B-B14F-4D97-AF65-F5344CB8AC3E}">
        <p14:creationId xmlns:p14="http://schemas.microsoft.com/office/powerpoint/2010/main" val="66806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1">
    <p:spTree>
      <p:nvGrpSpPr>
        <p:cNvPr id="1" name=""/>
        <p:cNvGrpSpPr/>
        <p:nvPr/>
      </p:nvGrpSpPr>
      <p:grpSpPr>
        <a:xfrm>
          <a:off x="0" y="0"/>
          <a:ext cx="0" cy="0"/>
          <a:chOff x="0" y="0"/>
          <a:chExt cx="0" cy="0"/>
        </a:xfrm>
      </p:grpSpPr>
      <p:sp>
        <p:nvSpPr>
          <p:cNvPr id="12" name="Rectangle 11"/>
          <p:cNvSpPr/>
          <p:nvPr userDrawn="1"/>
        </p:nvSpPr>
        <p:spPr>
          <a:xfrm>
            <a:off x="6838950" y="0"/>
            <a:ext cx="2305050"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7945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67945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38950" y="0"/>
            <a:ext cx="2305050"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136650"/>
            <a:ext cx="6794500"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FE33E720-689B-4898-B9EE-82310E28517A}"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3" hasCustomPrompt="1"/>
          </p:nvPr>
        </p:nvSpPr>
        <p:spPr>
          <a:xfrm>
            <a:off x="6838950" y="1136650"/>
            <a:ext cx="2305050" cy="2368550"/>
          </a:xfrm>
        </p:spPr>
        <p:txBody>
          <a:bodyPr lIns="18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53612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
    <p:spTree>
      <p:nvGrpSpPr>
        <p:cNvPr id="1" name=""/>
        <p:cNvGrpSpPr/>
        <p:nvPr/>
      </p:nvGrpSpPr>
      <p:grpSpPr>
        <a:xfrm>
          <a:off x="0" y="0"/>
          <a:ext cx="0" cy="0"/>
          <a:chOff x="0" y="0"/>
          <a:chExt cx="0" cy="0"/>
        </a:xfrm>
      </p:grpSpPr>
      <p:sp>
        <p:nvSpPr>
          <p:cNvPr id="8" name="Rectangle 7"/>
          <p:cNvSpPr/>
          <p:nvPr/>
        </p:nvSpPr>
        <p:spPr>
          <a:xfrm>
            <a:off x="0" y="0"/>
            <a:ext cx="9144000" cy="476885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041400"/>
            <a:ext cx="9144000" cy="2463800"/>
          </a:xfrm>
        </p:spPr>
        <p:txBody>
          <a:bodyPr lIns="360000" tIns="0" rIns="360000" bIns="0">
            <a:noAutofit/>
          </a:bodyPr>
          <a:lstStyle>
            <a:lvl3pPr marL="0" indent="0" algn="ctr">
              <a:buFontTx/>
              <a:buNone/>
              <a:defRPr sz="2400" b="1" spc="0"/>
            </a:lvl3pPr>
            <a:lvl4pPr marL="0" indent="0" algn="ctr">
              <a:buFontTx/>
              <a:buNone/>
              <a:defRPr sz="2400" b="1"/>
            </a:lvl4pPr>
            <a:lvl5pPr marL="0" indent="0" algn="ctr">
              <a:buFontTx/>
              <a:buNone/>
              <a:defRPr sz="24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F8DA255-6404-4A33-B259-07A01F95F4F5}"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9" name="Rectangle 8"/>
          <p:cNvSpPr/>
          <p:nvPr userDrawn="1"/>
        </p:nvSpPr>
        <p:spPr>
          <a:xfrm>
            <a:off x="0" y="0"/>
            <a:ext cx="91440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04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24" y="0"/>
            <a:ext cx="9134475" cy="1403350"/>
          </a:xfrm>
        </p:spPr>
        <p:txBody>
          <a:bodyPr lIns="360000" tIns="360000" rIns="360000" bIns="0" anchor="t" anchorCtr="1"/>
          <a:lstStyle>
            <a:lvl1pPr>
              <a:defRPr spc="-150"/>
            </a:lvl1pPr>
          </a:lstStyle>
          <a:p>
            <a:r>
              <a:rPr lang="fi-FI"/>
              <a:t>CLICK TO EDIT MASTER TITLE STYLE</a:t>
            </a:r>
            <a:endParaRPr lang="en-US"/>
          </a:p>
        </p:txBody>
      </p:sp>
      <p:sp>
        <p:nvSpPr>
          <p:cNvPr id="3" name="Subtitle 2"/>
          <p:cNvSpPr>
            <a:spLocks noGrp="1"/>
          </p:cNvSpPr>
          <p:nvPr>
            <p:ph type="subTitle" idx="1"/>
          </p:nvPr>
        </p:nvSpPr>
        <p:spPr>
          <a:xfrm>
            <a:off x="9523" y="1403350"/>
            <a:ext cx="9134475" cy="1314450"/>
          </a:xfrm>
        </p:spPr>
        <p:txBody>
          <a:bodyPr lIns="360000" tIns="0" rIns="360000" bIns="0" anchor="t" anchorCtr="1"/>
          <a:lstStyle>
            <a:lvl1pPr marL="0" indent="0" algn="ctr">
              <a:buNone/>
              <a:defRPr>
                <a:solidFill>
                  <a:srgbClr val="61A2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Date Placeholder 3"/>
          <p:cNvSpPr>
            <a:spLocks noGrp="1"/>
          </p:cNvSpPr>
          <p:nvPr>
            <p:ph type="dt" sz="half" idx="10"/>
          </p:nvPr>
        </p:nvSpPr>
        <p:spPr/>
        <p:txBody>
          <a:bodyPr/>
          <a:lstStyle/>
          <a:p>
            <a:fld id="{1F7EB147-E5C9-4C5E-B2AE-037CF0A1BD0D}"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Tree>
    <p:extLst>
      <p:ext uri="{BB962C8B-B14F-4D97-AF65-F5344CB8AC3E}">
        <p14:creationId xmlns:p14="http://schemas.microsoft.com/office/powerpoint/2010/main" val="123929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Rectangle 1"/>
          <p:cNvSpPr/>
          <p:nvPr userDrawn="1"/>
        </p:nvSpPr>
        <p:spPr>
          <a:xfrm>
            <a:off x="0" y="0"/>
            <a:ext cx="611560" cy="514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idx="1"/>
          </p:nvPr>
        </p:nvSpPr>
        <p:spPr>
          <a:xfrm>
            <a:off x="1113656" y="1410997"/>
            <a:ext cx="7490792" cy="33930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ian numeron paikkamerkki 5"/>
          <p:cNvSpPr>
            <a:spLocks noGrp="1"/>
          </p:cNvSpPr>
          <p:nvPr>
            <p:ph type="sldNum" sz="quarter" idx="12"/>
          </p:nvPr>
        </p:nvSpPr>
        <p:spPr>
          <a:xfrm>
            <a:off x="8657139" y="4846182"/>
            <a:ext cx="395536" cy="201104"/>
          </a:xfrm>
          <a:prstGeom prst="rect">
            <a:avLst/>
          </a:prstGeom>
        </p:spPr>
        <p:txBody>
          <a:bodyPr/>
          <a:lstStyle>
            <a:lvl1pPr algn="l">
              <a:defRPr sz="900">
                <a:solidFill>
                  <a:schemeClr val="tx2"/>
                </a:solidFill>
              </a:defRPr>
            </a:lvl1pPr>
          </a:lstStyle>
          <a:p>
            <a:fld id="{1EA1DD0D-7089-48C5-B116-A19F892CF1D9}" type="slidenum">
              <a:rPr lang="fi-FI" smtClean="0"/>
              <a:pPr/>
              <a:t>‹#›</a:t>
            </a:fld>
            <a:endParaRPr lang="fi-FI" dirty="0"/>
          </a:p>
        </p:txBody>
      </p:sp>
      <p:sp>
        <p:nvSpPr>
          <p:cNvPr id="8" name="Otsikko 7"/>
          <p:cNvSpPr>
            <a:spLocks noGrp="1"/>
          </p:cNvSpPr>
          <p:nvPr>
            <p:ph type="title"/>
          </p:nvPr>
        </p:nvSpPr>
        <p:spPr>
          <a:xfrm>
            <a:off x="1113656" y="235340"/>
            <a:ext cx="7490792" cy="974270"/>
          </a:xfrm>
        </p:spPr>
        <p:txBody>
          <a:bodyPr/>
          <a:lstStyle>
            <a:lvl1pPr>
              <a:defRPr>
                <a:solidFill>
                  <a:schemeClr val="tx2"/>
                </a:solidFill>
              </a:defRPr>
            </a:lvl1pPr>
          </a:lstStyle>
          <a:p>
            <a:r>
              <a:rPr lang="fi-FI" smtClean="0"/>
              <a:t>Muokkaa perustyyl. napsautt.</a:t>
            </a:r>
            <a:endParaRPr lang="fi-FI" dirty="0"/>
          </a:p>
        </p:txBody>
      </p:sp>
      <p:sp>
        <p:nvSpPr>
          <p:cNvPr id="10" name="Tekstiruutu 8"/>
          <p:cNvSpPr txBox="1"/>
          <p:nvPr userDrawn="1"/>
        </p:nvSpPr>
        <p:spPr>
          <a:xfrm>
            <a:off x="39813" y="4790474"/>
            <a:ext cx="539552" cy="202500"/>
          </a:xfrm>
          <a:prstGeom prst="rect">
            <a:avLst/>
          </a:prstGeom>
          <a:noFill/>
        </p:spPr>
        <p:txBody>
          <a:bodyPr wrap="square" lIns="0" tIns="0" rIns="0" bIns="0" rtlCol="0" anchor="ctr" anchorCtr="0">
            <a:noAutofit/>
          </a:bodyPr>
          <a:lstStyle/>
          <a:p>
            <a:pPr algn="ctr"/>
            <a:r>
              <a:rPr lang="fi-FI" sz="900" dirty="0" smtClean="0">
                <a:solidFill>
                  <a:schemeClr val="bg1"/>
                </a:solidFill>
              </a:rPr>
              <a:t>VN.FI</a:t>
            </a:r>
            <a:endParaRPr lang="fi-FI" sz="900" dirty="0">
              <a:solidFill>
                <a:schemeClr val="bg1"/>
              </a:solidFill>
            </a:endParaRPr>
          </a:p>
        </p:txBody>
      </p:sp>
      <p:cxnSp>
        <p:nvCxnSpPr>
          <p:cNvPr id="11" name="Straight Connector 10"/>
          <p:cNvCxnSpPr/>
          <p:nvPr userDrawn="1"/>
        </p:nvCxnSpPr>
        <p:spPr>
          <a:xfrm flipH="1">
            <a:off x="56702" y="4711419"/>
            <a:ext cx="5040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äivämäärän paikkamerkki 3"/>
          <p:cNvSpPr>
            <a:spLocks noGrp="1"/>
          </p:cNvSpPr>
          <p:nvPr>
            <p:ph type="dt" sz="half" idx="2"/>
          </p:nvPr>
        </p:nvSpPr>
        <p:spPr>
          <a:xfrm>
            <a:off x="59895" y="4458878"/>
            <a:ext cx="504056" cy="201104"/>
          </a:xfrm>
          <a:prstGeom prst="rect">
            <a:avLst/>
          </a:prstGeom>
        </p:spPr>
        <p:txBody>
          <a:bodyPr vert="horz" lIns="0" tIns="0" rIns="0" bIns="0" rtlCol="0" anchor="ctr"/>
          <a:lstStyle>
            <a:lvl1pPr algn="ctr">
              <a:defRPr sz="800" b="1">
                <a:solidFill>
                  <a:schemeClr val="bg1"/>
                </a:solidFill>
              </a:defRPr>
            </a:lvl1pPr>
          </a:lstStyle>
          <a:p>
            <a:fld id="{9504BABE-377C-4042-9CE4-D8BB0ACFBA08}" type="datetime1">
              <a:rPr lang="fi-FI" smtClean="0"/>
              <a:t>11.3.2019</a:t>
            </a:fld>
            <a:endParaRPr lang="fi-FI" dirty="0"/>
          </a:p>
        </p:txBody>
      </p:sp>
      <p:sp>
        <p:nvSpPr>
          <p:cNvPr id="13" name="Alatunnisteen paikkamerkki 4"/>
          <p:cNvSpPr>
            <a:spLocks noGrp="1"/>
          </p:cNvSpPr>
          <p:nvPr>
            <p:ph type="ftr" sz="quarter" idx="11"/>
          </p:nvPr>
        </p:nvSpPr>
        <p:spPr>
          <a:xfrm>
            <a:off x="3203848" y="4846182"/>
            <a:ext cx="2736304" cy="201104"/>
          </a:xfrm>
          <a:prstGeom prst="rect">
            <a:avLst/>
          </a:prstGeom>
        </p:spPr>
        <p:txBody>
          <a:bodyPr/>
          <a:lstStyle>
            <a:lvl1pPr algn="ctr">
              <a:defRPr sz="800">
                <a:solidFill>
                  <a:schemeClr val="tx1">
                    <a:lumMod val="50000"/>
                    <a:lumOff val="50000"/>
                  </a:schemeClr>
                </a:solidFill>
              </a:defRPr>
            </a:lvl1pPr>
          </a:lstStyle>
          <a:p>
            <a:endParaRPr lang="fi-FI"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863" y="331649"/>
            <a:ext cx="267922" cy="367893"/>
          </a:xfrm>
          <a:prstGeom prst="rect">
            <a:avLst/>
          </a:prstGeom>
        </p:spPr>
      </p:pic>
    </p:spTree>
    <p:extLst>
      <p:ext uri="{BB962C8B-B14F-4D97-AF65-F5344CB8AC3E}">
        <p14:creationId xmlns:p14="http://schemas.microsoft.com/office/powerpoint/2010/main" val="7178929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05979"/>
            <a:ext cx="8229600" cy="857250"/>
          </a:xfrm>
        </p:spPr>
        <p:txBody>
          <a:bodyPr/>
          <a:lstStyle>
            <a:lvl1pPr>
              <a:defRPr/>
            </a:lvl1pPr>
          </a:lstStyle>
          <a:p>
            <a:r>
              <a:rPr lang="fi-FI" smtClean="0"/>
              <a:t>Muokkaa perustyyl. napsautt.</a:t>
            </a:r>
            <a:endParaRPr lang="fi-FI" dirty="0"/>
          </a:p>
        </p:txBody>
      </p:sp>
      <p:sp>
        <p:nvSpPr>
          <p:cNvPr id="3" name="Tekstin paikkamerkki 2"/>
          <p:cNvSpPr>
            <a:spLocks noGrp="1"/>
          </p:cNvSpPr>
          <p:nvPr>
            <p:ph type="body" idx="1"/>
          </p:nvPr>
        </p:nvSpPr>
        <p:spPr>
          <a:xfrm>
            <a:off x="457200" y="1151335"/>
            <a:ext cx="4040066" cy="47982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1631156"/>
            <a:ext cx="4040066" cy="2963466"/>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4645271" y="1151335"/>
            <a:ext cx="4041531" cy="47982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271" y="1631156"/>
            <a:ext cx="4041531" cy="2963466"/>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lvl1pPr>
              <a:defRPr/>
            </a:lvl1pPr>
          </a:lstStyle>
          <a:p>
            <a:endParaRPr lang="fi-FI" altLang="fi-FI"/>
          </a:p>
        </p:txBody>
      </p:sp>
      <p:sp>
        <p:nvSpPr>
          <p:cNvPr id="8" name="Alatunnisteen paikkamerkki 7"/>
          <p:cNvSpPr>
            <a:spLocks noGrp="1"/>
          </p:cNvSpPr>
          <p:nvPr>
            <p:ph type="ftr" sz="quarter" idx="11"/>
          </p:nvPr>
        </p:nvSpPr>
        <p:spPr/>
        <p:txBody>
          <a:bodyPr/>
          <a:lstStyle>
            <a:lvl1pPr>
              <a:defRPr/>
            </a:lvl1pPr>
          </a:lstStyle>
          <a:p>
            <a:endParaRPr lang="fi-FI" altLang="fi-FI"/>
          </a:p>
        </p:txBody>
      </p:sp>
      <p:sp>
        <p:nvSpPr>
          <p:cNvPr id="9" name="Dian numeron paikkamerkki 8"/>
          <p:cNvSpPr>
            <a:spLocks noGrp="1"/>
          </p:cNvSpPr>
          <p:nvPr>
            <p:ph type="sldNum" sz="quarter" idx="12"/>
          </p:nvPr>
        </p:nvSpPr>
        <p:spPr/>
        <p:txBody>
          <a:bodyPr/>
          <a:lstStyle>
            <a:lvl1pPr>
              <a:defRPr/>
            </a:lvl1pPr>
          </a:lstStyle>
          <a:p>
            <a:fld id="{85DD3905-1254-4F4A-A856-09BCD3A3D4D3}" type="slidenum">
              <a:rPr lang="fi-FI" altLang="fi-FI">
                <a:solidFill>
                  <a:srgbClr val="000000"/>
                </a:solidFill>
              </a:rPr>
              <a:pPr/>
              <a:t>‹#›</a:t>
            </a:fld>
            <a:endParaRPr lang="fi-FI" altLang="fi-FI">
              <a:solidFill>
                <a:srgbClr val="000000"/>
              </a:solidFill>
            </a:endParaRPr>
          </a:p>
        </p:txBody>
      </p:sp>
    </p:spTree>
    <p:extLst>
      <p:ext uri="{BB962C8B-B14F-4D97-AF65-F5344CB8AC3E}">
        <p14:creationId xmlns:p14="http://schemas.microsoft.com/office/powerpoint/2010/main" val="628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oitus-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F95609-9A2D-4647-9FE2-78992CC492A2}"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DC5E-CB8A-064D-B365-64770D9A08A3}" type="slidenum">
              <a:rPr lang="uk-UA"/>
              <a:t>‹#›</a:t>
            </a:fld>
            <a:endParaRPr lang="uk-UA"/>
          </a:p>
        </p:txBody>
      </p:sp>
      <p:pic>
        <p:nvPicPr>
          <p:cNvPr id="4" name="Picture 3" descr="Aloit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873750" y="1"/>
            <a:ext cx="2921000" cy="4817172"/>
          </a:xfrm>
        </p:spPr>
        <p:txBody>
          <a:bodyPr lIns="0" tIns="0" rIns="0" bIns="0" anchor="ctr" anchorCtr="0">
            <a:noAutofit/>
          </a:bodyPr>
          <a:lstStyle>
            <a:lvl1pPr algn="l">
              <a:defRPr sz="3600" b="1" i="0" spc="-150">
                <a:solidFill>
                  <a:srgbClr val="61A28C"/>
                </a:solidFill>
                <a:latin typeface="Arial"/>
                <a:cs typeface="Arial"/>
              </a:defRPr>
            </a:lvl1pPr>
          </a:lstStyle>
          <a:p>
            <a:r>
              <a:rPr lang="fi-FI"/>
              <a:t>CLICK TO EDIT MASTER TITLE STYLE</a:t>
            </a:r>
            <a:endParaRPr lang="en-US"/>
          </a:p>
        </p:txBody>
      </p:sp>
      <p:pic>
        <p:nvPicPr>
          <p:cNvPr id="8" name="Picture 7" descr="Aloitu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Kuva 2"/>
          <p:cNvPicPr>
            <a:picLocks noChangeAspect="1"/>
          </p:cNvPicPr>
          <p:nvPr userDrawn="1"/>
        </p:nvPicPr>
        <p:blipFill rotWithShape="1">
          <a:blip r:embed="rId3">
            <a:extLst>
              <a:ext uri="{28A0092B-C50C-407E-A947-70E740481C1C}">
                <a14:useLocalDpi xmlns:a14="http://schemas.microsoft.com/office/drawing/2010/main" val="0"/>
              </a:ext>
            </a:extLst>
          </a:blip>
          <a:srcRect l="60000" t="16127"/>
          <a:stretch/>
        </p:blipFill>
        <p:spPr>
          <a:xfrm>
            <a:off x="5486400" y="4804117"/>
            <a:ext cx="3657600" cy="317000"/>
          </a:xfrm>
          <a:prstGeom prst="rect">
            <a:avLst/>
          </a:prstGeom>
        </p:spPr>
      </p:pic>
      <p:pic>
        <p:nvPicPr>
          <p:cNvPr id="9" name="Kuva 8"/>
          <p:cNvPicPr>
            <a:picLocks noChangeAspect="1"/>
          </p:cNvPicPr>
          <p:nvPr userDrawn="1"/>
        </p:nvPicPr>
        <p:blipFill rotWithShape="1">
          <a:blip r:embed="rId4">
            <a:extLst>
              <a:ext uri="{28A0092B-C50C-407E-A947-70E740481C1C}">
                <a14:useLocalDpi xmlns:a14="http://schemas.microsoft.com/office/drawing/2010/main" val="0"/>
              </a:ext>
            </a:extLst>
          </a:blip>
          <a:srcRect l="60068" t="14718"/>
          <a:stretch/>
        </p:blipFill>
        <p:spPr>
          <a:xfrm>
            <a:off x="5497156" y="4800361"/>
            <a:ext cx="3651380" cy="322326"/>
          </a:xfrm>
          <a:prstGeom prst="rect">
            <a:avLst/>
          </a:prstGeom>
        </p:spPr>
      </p:pic>
    </p:spTree>
    <p:extLst>
      <p:ext uri="{BB962C8B-B14F-4D97-AF65-F5344CB8AC3E}">
        <p14:creationId xmlns:p14="http://schemas.microsoft.com/office/powerpoint/2010/main" val="134301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petus/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FDC4F0-CF70-47E1-B56B-AB874AC67CC0}"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pic>
        <p:nvPicPr>
          <p:cNvPr id="2" name="Picture 1" descr="OK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OK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516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uva-kalv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768850"/>
          </a:xfrm>
          <a:solidFill>
            <a:srgbClr val="61A28C"/>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5" name="Date Placeholder 4"/>
          <p:cNvSpPr>
            <a:spLocks noGrp="1"/>
          </p:cNvSpPr>
          <p:nvPr>
            <p:ph type="dt" sz="half" idx="10"/>
          </p:nvPr>
        </p:nvSpPr>
        <p:spPr/>
        <p:txBody>
          <a:bodyPr/>
          <a:lstStyle/>
          <a:p>
            <a:fld id="{C7D38534-8D96-4236-B0D5-0EA4CDA6198E}" type="datetime1">
              <a:rPr lang="fi-FI"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CDC5E-CB8A-064D-B365-64770D9A08A3}" type="slidenum">
              <a:rPr lang="uk-UA"/>
              <a:t>‹#›</a:t>
            </a:fld>
            <a:endParaRPr lang="uk-UA"/>
          </a:p>
        </p:txBody>
      </p:sp>
      <p:sp>
        <p:nvSpPr>
          <p:cNvPr id="9" name="Title 1"/>
          <p:cNvSpPr>
            <a:spLocks noGrp="1"/>
          </p:cNvSpPr>
          <p:nvPr>
            <p:ph type="title" hasCustomPrompt="1"/>
          </p:nvPr>
        </p:nvSpPr>
        <p:spPr>
          <a:xfrm>
            <a:off x="0" y="0"/>
            <a:ext cx="9144000" cy="1625600"/>
          </a:xfrm>
        </p:spPr>
        <p:txBody>
          <a:bodyPr lIns="360000" tIns="360000" rIns="360000" bIns="0" anchor="t" anchorCtr="1"/>
          <a:lstStyle>
            <a:lvl1pPr>
              <a:defRPr sz="3600">
                <a:solidFill>
                  <a:schemeClr val="bg1"/>
                </a:solidFill>
              </a:defRPr>
            </a:lvl1pPr>
          </a:lstStyle>
          <a:p>
            <a:r>
              <a:rPr lang="fi-FI"/>
              <a:t>CLICK TO EDIT MASTER TITLE STYLE</a:t>
            </a:r>
            <a:endParaRPr lang="en-US"/>
          </a:p>
        </p:txBody>
      </p:sp>
    </p:spTree>
    <p:extLst>
      <p:ext uri="{BB962C8B-B14F-4D97-AF65-F5344CB8AC3E}">
        <p14:creationId xmlns:p14="http://schemas.microsoft.com/office/powerpoint/2010/main" val="317266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c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p:nvPr>
        </p:nvSpPr>
        <p:spPr>
          <a:xfrm>
            <a:off x="0" y="977900"/>
            <a:ext cx="9144000" cy="3616722"/>
          </a:xfrm>
        </p:spPr>
        <p:txBody>
          <a:bodyPr lIns="360000" tIns="0" rIns="360000" bIns="0"/>
          <a:lstStyle>
            <a:lvl3pPr>
              <a:defRPr b="1"/>
            </a:lvl3pPr>
            <a:lvl4pPr>
              <a:defRPr b="1"/>
            </a:lvl4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lvl1pPr>
              <a:defRPr>
                <a:solidFill>
                  <a:schemeClr val="accent2">
                    <a:lumMod val="60000"/>
                    <a:lumOff val="40000"/>
                  </a:schemeClr>
                </a:solidFill>
              </a:defRPr>
            </a:lvl1pPr>
          </a:lstStyle>
          <a:p>
            <a:fld id="{E63EBDEB-8B75-4BE2-A71C-664914585F8C}" type="datetime1">
              <a:rPr lang="fi-FI" smtClean="0"/>
              <a:t>11.3.2019</a:t>
            </a:fld>
            <a:endParaRPr lang="mr-IN" dirty="0"/>
          </a:p>
        </p:txBody>
      </p:sp>
      <p:sp>
        <p:nvSpPr>
          <p:cNvPr id="5" name="Footer Placeholder 4"/>
          <p:cNvSpPr>
            <a:spLocks noGrp="1"/>
          </p:cNvSpPr>
          <p:nvPr>
            <p:ph type="ftr" sz="quarter" idx="11"/>
          </p:nvPr>
        </p:nvSpPr>
        <p:spPr/>
        <p:txBody>
          <a:bodyPr/>
          <a:lstStyle>
            <a:lvl1pPr>
              <a:defRPr>
                <a:solidFill>
                  <a:schemeClr val="accent2">
                    <a:lumMod val="60000"/>
                    <a:lumOff val="4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2">
                    <a:lumMod val="60000"/>
                    <a:lumOff val="40000"/>
                  </a:schemeClr>
                </a:solidFill>
              </a:defRPr>
            </a:lvl1pPr>
          </a:lstStyle>
          <a:p>
            <a:fld id="{39BCDC5E-CB8A-064D-B365-64770D9A08A3}" type="slidenum">
              <a:rPr lang="uk-UA"/>
              <a:pPr/>
              <a:t>‹#›</a:t>
            </a:fld>
            <a:endParaRPr lang="uk-UA"/>
          </a:p>
        </p:txBody>
      </p:sp>
    </p:spTree>
    <p:extLst>
      <p:ext uri="{BB962C8B-B14F-4D97-AF65-F5344CB8AC3E}">
        <p14:creationId xmlns:p14="http://schemas.microsoft.com/office/powerpoint/2010/main" val="270110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4">
    <p:spTree>
      <p:nvGrpSpPr>
        <p:cNvPr id="1" name=""/>
        <p:cNvGrpSpPr/>
        <p:nvPr/>
      </p:nvGrpSpPr>
      <p:grpSpPr>
        <a:xfrm>
          <a:off x="0" y="0"/>
          <a:ext cx="0" cy="0"/>
          <a:chOff x="0" y="0"/>
          <a:chExt cx="0" cy="0"/>
        </a:xfrm>
      </p:grpSpPr>
      <p:sp>
        <p:nvSpPr>
          <p:cNvPr id="11" name="Rectangle 10"/>
          <p:cNvSpPr/>
          <p:nvPr userDrawn="1"/>
        </p:nvSpPr>
        <p:spPr>
          <a:xfrm>
            <a:off x="2349500" y="0"/>
            <a:ext cx="67945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2305050"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49500" y="0"/>
            <a:ext cx="6794500" cy="4768850"/>
          </a:xfrm>
          <a:prstGeom prst="rect">
            <a:avLst/>
          </a:prstGeom>
          <a:solidFill>
            <a:schemeClr val="accent2">
              <a:lumMod val="75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2305050" cy="4768850"/>
          </a:xfrm>
          <a:prstGeom prst="rect">
            <a:avLst/>
          </a:prstGeom>
          <a:solidFill>
            <a:schemeClr val="accent2">
              <a:lumMod val="75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136650"/>
            <a:ext cx="2305050"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F2B850EA-D8CB-43F4-AB25-9776EF163F81}"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3" hasCustomPrompt="1"/>
          </p:nvPr>
        </p:nvSpPr>
        <p:spPr>
          <a:xfrm>
            <a:off x="2349500" y="1136650"/>
            <a:ext cx="6794500" cy="2368550"/>
          </a:xfrm>
        </p:spPr>
        <p:txBody>
          <a:bodyPr lIns="36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189983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
    <p:spTree>
      <p:nvGrpSpPr>
        <p:cNvPr id="1" name=""/>
        <p:cNvGrpSpPr/>
        <p:nvPr/>
      </p:nvGrpSpPr>
      <p:grpSpPr>
        <a:xfrm>
          <a:off x="0" y="0"/>
          <a:ext cx="0" cy="0"/>
          <a:chOff x="0" y="0"/>
          <a:chExt cx="0" cy="0"/>
        </a:xfrm>
      </p:grpSpPr>
      <p:sp>
        <p:nvSpPr>
          <p:cNvPr id="13" name="Rectangle 12"/>
          <p:cNvSpPr/>
          <p:nvPr userDrawn="1"/>
        </p:nvSpPr>
        <p:spPr>
          <a:xfrm>
            <a:off x="0" y="0"/>
            <a:ext cx="3650796" cy="4768850"/>
          </a:xfrm>
          <a:prstGeom prst="rect">
            <a:avLst/>
          </a:prstGeom>
          <a:solidFill>
            <a:schemeClr val="accent2">
              <a:lumMod val="40000"/>
              <a:lumOff val="6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3695700" y="0"/>
            <a:ext cx="54483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95700" y="0"/>
            <a:ext cx="54483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3650796" cy="47688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4" name="Date Placeholder 3"/>
          <p:cNvSpPr>
            <a:spLocks noGrp="1"/>
          </p:cNvSpPr>
          <p:nvPr>
            <p:ph type="dt" sz="half" idx="10"/>
          </p:nvPr>
        </p:nvSpPr>
        <p:spPr/>
        <p:txBody>
          <a:bodyPr/>
          <a:lstStyle/>
          <a:p>
            <a:fld id="{DFE58264-6EE9-4F69-B15F-26CB174C73D5}"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 hasCustomPrompt="1"/>
          </p:nvPr>
        </p:nvSpPr>
        <p:spPr>
          <a:xfrm>
            <a:off x="0" y="1035050"/>
            <a:ext cx="3650796"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11" name="Content Placeholder 2"/>
          <p:cNvSpPr>
            <a:spLocks noGrp="1"/>
          </p:cNvSpPr>
          <p:nvPr>
            <p:ph idx="13" hasCustomPrompt="1"/>
          </p:nvPr>
        </p:nvSpPr>
        <p:spPr>
          <a:xfrm>
            <a:off x="3695700" y="1035050"/>
            <a:ext cx="5448300" cy="2368550"/>
          </a:xfrm>
        </p:spPr>
        <p:txBody>
          <a:bodyPr lIns="36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252291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3">
    <p:spTree>
      <p:nvGrpSpPr>
        <p:cNvPr id="1" name=""/>
        <p:cNvGrpSpPr/>
        <p:nvPr/>
      </p:nvGrpSpPr>
      <p:grpSpPr>
        <a:xfrm>
          <a:off x="0" y="0"/>
          <a:ext cx="0" cy="0"/>
          <a:chOff x="0" y="0"/>
          <a:chExt cx="0" cy="0"/>
        </a:xfrm>
      </p:grpSpPr>
      <p:sp>
        <p:nvSpPr>
          <p:cNvPr id="16" name="Rectangle 15"/>
          <p:cNvSpPr/>
          <p:nvPr userDrawn="1"/>
        </p:nvSpPr>
        <p:spPr>
          <a:xfrm>
            <a:off x="0"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6188075"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3003549" y="0"/>
            <a:ext cx="3146425"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88075" y="0"/>
            <a:ext cx="296545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003549" y="0"/>
            <a:ext cx="3146425"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4" name="Date Placeholder 3"/>
          <p:cNvSpPr>
            <a:spLocks noGrp="1"/>
          </p:cNvSpPr>
          <p:nvPr>
            <p:ph type="dt" sz="half" idx="10"/>
          </p:nvPr>
        </p:nvSpPr>
        <p:spPr/>
        <p:txBody>
          <a:bodyPr/>
          <a:lstStyle/>
          <a:p>
            <a:fld id="{72623C45-E8EB-4AB5-A700-5C024DE45F6E}"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 hasCustomPrompt="1"/>
          </p:nvPr>
        </p:nvSpPr>
        <p:spPr>
          <a:xfrm>
            <a:off x="0" y="1035050"/>
            <a:ext cx="2965450" cy="236855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14" name="Content Placeholder 2"/>
          <p:cNvSpPr>
            <a:spLocks noGrp="1"/>
          </p:cNvSpPr>
          <p:nvPr>
            <p:ph idx="13" hasCustomPrompt="1"/>
          </p:nvPr>
        </p:nvSpPr>
        <p:spPr>
          <a:xfrm>
            <a:off x="6188075" y="1035050"/>
            <a:ext cx="2965450" cy="2368550"/>
          </a:xfrm>
        </p:spPr>
        <p:txBody>
          <a:bodyPr lIns="180000" tIns="0" rIns="360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15" name="Content Placeholder 2"/>
          <p:cNvSpPr>
            <a:spLocks noGrp="1"/>
          </p:cNvSpPr>
          <p:nvPr>
            <p:ph idx="14" hasCustomPrompt="1"/>
          </p:nvPr>
        </p:nvSpPr>
        <p:spPr>
          <a:xfrm>
            <a:off x="3003549" y="1035050"/>
            <a:ext cx="3146425" cy="2368550"/>
          </a:xfrm>
        </p:spPr>
        <p:txBody>
          <a:bodyPr lIns="180000" tIns="0" rIns="180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253564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2">
    <p:spTree>
      <p:nvGrpSpPr>
        <p:cNvPr id="1" name=""/>
        <p:cNvGrpSpPr/>
        <p:nvPr/>
      </p:nvGrpSpPr>
      <p:grpSpPr>
        <a:xfrm>
          <a:off x="0" y="0"/>
          <a:ext cx="0" cy="0"/>
          <a:chOff x="0" y="0"/>
          <a:chExt cx="0" cy="0"/>
        </a:xfrm>
      </p:grpSpPr>
      <p:sp>
        <p:nvSpPr>
          <p:cNvPr id="7" name="Rectangle 6"/>
          <p:cNvSpPr/>
          <p:nvPr/>
        </p:nvSpPr>
        <p:spPr>
          <a:xfrm>
            <a:off x="4559300" y="0"/>
            <a:ext cx="45847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4521200" cy="47688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559300" y="0"/>
            <a:ext cx="4584700" cy="4768850"/>
          </a:xfrm>
          <a:prstGeom prst="rect">
            <a:avLst/>
          </a:prstGeom>
          <a:solidFill>
            <a:schemeClr val="accent2">
              <a:lumMod val="20000"/>
              <a:lumOff val="8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4521200" cy="4768850"/>
          </a:xfrm>
          <a:prstGeom prst="rect">
            <a:avLst/>
          </a:prstGeom>
          <a:solidFill>
            <a:schemeClr val="accent2">
              <a:lumMod val="20000"/>
              <a:lumOff val="80000"/>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0"/>
            <a:ext cx="9144000" cy="1625600"/>
          </a:xfrm>
        </p:spPr>
        <p:txBody>
          <a:bodyPr lIns="360000" tIns="360000" rIns="360000" bIns="0" anchor="t" anchorCtr="1"/>
          <a:lstStyle>
            <a:lvl1pPr>
              <a:defRPr sz="3600"/>
            </a:lvl1pPr>
          </a:lstStyle>
          <a:p>
            <a:r>
              <a:rPr lang="fi-FI"/>
              <a:t>CLICK TO EDIT MASTER TITLE STYLE</a:t>
            </a:r>
            <a:endParaRPr lang="en-US"/>
          </a:p>
        </p:txBody>
      </p:sp>
      <p:sp>
        <p:nvSpPr>
          <p:cNvPr id="3" name="Content Placeholder 2"/>
          <p:cNvSpPr>
            <a:spLocks noGrp="1"/>
          </p:cNvSpPr>
          <p:nvPr>
            <p:ph idx="1" hasCustomPrompt="1"/>
          </p:nvPr>
        </p:nvSpPr>
        <p:spPr>
          <a:xfrm>
            <a:off x="0" y="1041400"/>
            <a:ext cx="4521200" cy="2463800"/>
          </a:xfrm>
        </p:spPr>
        <p:txBody>
          <a:bodyPr lIns="360000" tIns="0" rIns="108000" bIns="0">
            <a:noAutofit/>
          </a:bodyPr>
          <a:lstStyle>
            <a:lvl3pPr marL="0" indent="0" algn="l">
              <a:buFontTx/>
              <a:buNone/>
              <a:defRPr sz="1600" b="1" spc="0"/>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D9FD542-5E52-4741-A3A1-6CBE23B332CC}" type="datetime1">
              <a:rPr lang="fi-FI"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CDC5E-CB8A-064D-B365-64770D9A08A3}" type="slidenum">
              <a:rPr lang="uk-UA"/>
              <a:t>‹#›</a:t>
            </a:fld>
            <a:endParaRPr lang="uk-UA"/>
          </a:p>
        </p:txBody>
      </p:sp>
      <p:sp>
        <p:nvSpPr>
          <p:cNvPr id="10" name="Content Placeholder 2"/>
          <p:cNvSpPr>
            <a:spLocks noGrp="1"/>
          </p:cNvSpPr>
          <p:nvPr>
            <p:ph idx="13" hasCustomPrompt="1"/>
          </p:nvPr>
        </p:nvSpPr>
        <p:spPr>
          <a:xfrm>
            <a:off x="4559300" y="1041400"/>
            <a:ext cx="4584699" cy="2463800"/>
          </a:xfrm>
        </p:spPr>
        <p:txBody>
          <a:bodyPr lIns="360000" tIns="0" rIns="360000" bIns="0">
            <a:noAutofit/>
          </a:bodyPr>
          <a:lstStyle>
            <a:lvl3pPr marL="0" indent="0" algn="l">
              <a:buFontTx/>
              <a:buNone/>
              <a:defRPr sz="1600" b="1"/>
            </a:lvl3pPr>
            <a:lvl4pPr marL="0" indent="0" algn="l">
              <a:buFontTx/>
              <a:buNone/>
              <a:defRPr sz="1600" b="1"/>
            </a:lvl4pPr>
            <a:lvl5pPr marL="0" indent="0" algn="l">
              <a:buFontTx/>
              <a:buNone/>
              <a:defRPr sz="1600"/>
            </a:lvl5pPr>
          </a:lstStyle>
          <a:p>
            <a:pPr lvl="2"/>
            <a:r>
              <a:rPr lang="fi-FI"/>
              <a:t>THIRT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199425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773366"/>
            <a:ext cx="9144000" cy="377952"/>
          </a:xfrm>
          <a:prstGeom prst="rect">
            <a:avLst/>
          </a:prstGeom>
        </p:spPr>
      </p:pic>
      <p:sp>
        <p:nvSpPr>
          <p:cNvPr id="2" name="Title Placeholder 1"/>
          <p:cNvSpPr>
            <a:spLocks noGrp="1"/>
          </p:cNvSpPr>
          <p:nvPr>
            <p:ph type="title"/>
          </p:nvPr>
        </p:nvSpPr>
        <p:spPr>
          <a:xfrm>
            <a:off x="457200" y="476250"/>
            <a:ext cx="8229600" cy="869950"/>
          </a:xfrm>
          <a:prstGeom prst="rect">
            <a:avLst/>
          </a:prstGeom>
        </p:spPr>
        <p:txBody>
          <a:bodyPr vert="horz" lIns="91440" tIns="45720" rIns="91440" bIns="45720" rtlCol="0" anchor="ctr">
            <a:noAutofit/>
          </a:bodyPr>
          <a:lstStyle/>
          <a:p>
            <a:r>
              <a:rPr lang="fi-FI" smtClean="0"/>
              <a:t>Muokkaa perustyyl. napsautt.</a:t>
            </a:r>
            <a:endParaRPr lang="en-US"/>
          </a:p>
        </p:txBody>
      </p:sp>
      <p:sp>
        <p:nvSpPr>
          <p:cNvPr id="3" name="Text Placeholder 2"/>
          <p:cNvSpPr>
            <a:spLocks noGrp="1"/>
          </p:cNvSpPr>
          <p:nvPr>
            <p:ph type="body" idx="1"/>
          </p:nvPr>
        </p:nvSpPr>
        <p:spPr>
          <a:xfrm>
            <a:off x="457200" y="1416050"/>
            <a:ext cx="8229600" cy="3178572"/>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2"/>
          </p:nvPr>
        </p:nvSpPr>
        <p:spPr>
          <a:xfrm>
            <a:off x="163266" y="4817174"/>
            <a:ext cx="824285" cy="273844"/>
          </a:xfrm>
          <a:prstGeom prst="rect">
            <a:avLst/>
          </a:prstGeom>
        </p:spPr>
        <p:txBody>
          <a:bodyPr vert="horz" lIns="91440" tIns="45720" rIns="91440" bIns="45720" rtlCol="0" anchor="ctr"/>
          <a:lstStyle>
            <a:lvl1pPr algn="l">
              <a:defRPr sz="1000" b="0" i="0">
                <a:solidFill>
                  <a:schemeClr val="accent2">
                    <a:lumMod val="60000"/>
                    <a:lumOff val="40000"/>
                  </a:schemeClr>
                </a:solidFill>
                <a:latin typeface="Arial"/>
                <a:cs typeface="Arial"/>
              </a:defRPr>
            </a:lvl1pPr>
          </a:lstStyle>
          <a:p>
            <a:fld id="{4BC4DE61-6327-40A9-8BCB-096ECB30B186}" type="datetime1">
              <a:rPr lang="fi-FI" smtClean="0"/>
              <a:pPr/>
              <a:t>11.3.2019</a:t>
            </a:fld>
            <a:endParaRPr lang="mr-IN" dirty="0"/>
          </a:p>
        </p:txBody>
      </p:sp>
      <p:sp>
        <p:nvSpPr>
          <p:cNvPr id="5" name="Footer Placeholder 4"/>
          <p:cNvSpPr>
            <a:spLocks noGrp="1"/>
          </p:cNvSpPr>
          <p:nvPr>
            <p:ph type="ftr" sz="quarter" idx="3"/>
          </p:nvPr>
        </p:nvSpPr>
        <p:spPr>
          <a:xfrm>
            <a:off x="987551" y="4817173"/>
            <a:ext cx="3240171" cy="273844"/>
          </a:xfrm>
          <a:prstGeom prst="rect">
            <a:avLst/>
          </a:prstGeom>
        </p:spPr>
        <p:txBody>
          <a:bodyPr vert="horz" lIns="91440" tIns="45720" rIns="91440" bIns="45720" rtlCol="0" anchor="ctr"/>
          <a:lstStyle>
            <a:lvl1pPr algn="l">
              <a:defRPr sz="1000" b="0" i="0">
                <a:solidFill>
                  <a:schemeClr val="accent2">
                    <a:lumMod val="60000"/>
                    <a:lumOff val="40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77493" y="4824602"/>
            <a:ext cx="499836" cy="273844"/>
          </a:xfrm>
          <a:prstGeom prst="rect">
            <a:avLst/>
          </a:prstGeom>
        </p:spPr>
        <p:txBody>
          <a:bodyPr vert="horz" lIns="91440" tIns="45720" rIns="91440" bIns="45720" rtlCol="0" anchor="ctr"/>
          <a:lstStyle>
            <a:lvl1pPr algn="r">
              <a:defRPr sz="1100" b="0" i="0">
                <a:solidFill>
                  <a:schemeClr val="accent2">
                    <a:lumMod val="60000"/>
                    <a:lumOff val="40000"/>
                  </a:schemeClr>
                </a:solidFill>
                <a:latin typeface="Arial"/>
                <a:cs typeface="Arial"/>
              </a:defRPr>
            </a:lvl1pPr>
          </a:lstStyle>
          <a:p>
            <a:fld id="{39BCDC5E-CB8A-064D-B365-64770D9A08A3}" type="slidenum">
              <a:rPr lang="en-US"/>
              <a:pPr/>
              <a:t>‹#›</a:t>
            </a:fld>
            <a:endParaRPr lang="en-US"/>
          </a:p>
        </p:txBody>
      </p:sp>
    </p:spTree>
    <p:extLst>
      <p:ext uri="{BB962C8B-B14F-4D97-AF65-F5344CB8AC3E}">
        <p14:creationId xmlns:p14="http://schemas.microsoft.com/office/powerpoint/2010/main" val="32490144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 id="2147483696" r:id="rId14"/>
  </p:sldLayoutIdLst>
  <p:hf hdr="0"/>
  <p:txStyles>
    <p:titleStyle>
      <a:lvl1pPr algn="ctr" defTabSz="457200" rtl="0" eaLnBrk="1" latinLnBrk="0" hangingPunct="1">
        <a:lnSpc>
          <a:spcPct val="80000"/>
        </a:lnSpc>
        <a:spcBef>
          <a:spcPct val="0"/>
        </a:spcBef>
        <a:buNone/>
        <a:defRPr sz="4000" b="1" i="0" kern="1200" spc="-15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i="0" kern="1200" spc="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finlex.fi/en/laki/kaannokset/2016/en20161492"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6F95609-9A2D-4647-9FE2-78992CC492A2}" type="datetime1">
              <a:rPr lang="fi-FI" smtClean="0"/>
              <a:t>11.3.2019</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39BCDC5E-CB8A-064D-B365-64770D9A08A3}" type="slidenum">
              <a:rPr lang="uk-UA" smtClean="0"/>
              <a:t>1</a:t>
            </a:fld>
            <a:endParaRPr lang="uk-UA"/>
          </a:p>
        </p:txBody>
      </p:sp>
      <p:sp>
        <p:nvSpPr>
          <p:cNvPr id="5" name="Otsikko 4"/>
          <p:cNvSpPr>
            <a:spLocks noGrp="1"/>
          </p:cNvSpPr>
          <p:nvPr>
            <p:ph type="title"/>
          </p:nvPr>
        </p:nvSpPr>
        <p:spPr/>
        <p:txBody>
          <a:bodyPr/>
          <a:lstStyle/>
          <a:p>
            <a:r>
              <a:rPr lang="fi-FI" sz="2400" dirty="0" smtClean="0"/>
              <a:t>Access to </a:t>
            </a:r>
            <a:r>
              <a:rPr lang="fi-FI" sz="2400" dirty="0" err="1" smtClean="0"/>
              <a:t>information</a:t>
            </a:r>
            <a:r>
              <a:rPr lang="fi-FI" sz="2400" dirty="0"/>
              <a:t> </a:t>
            </a:r>
            <a:r>
              <a:rPr lang="fi-FI" sz="2400" dirty="0" smtClean="0"/>
              <a:t>and </a:t>
            </a:r>
            <a:r>
              <a:rPr lang="fi-FI" sz="2400" dirty="0" err="1" smtClean="0"/>
              <a:t>cultural</a:t>
            </a:r>
            <a:r>
              <a:rPr lang="fi-FI" sz="2400" dirty="0" smtClean="0"/>
              <a:t> </a:t>
            </a:r>
            <a:r>
              <a:rPr lang="fi-FI" sz="2400" dirty="0" err="1" smtClean="0"/>
              <a:t>contents</a:t>
            </a:r>
            <a:r>
              <a:rPr lang="fi-FI" sz="2400" dirty="0" smtClean="0"/>
              <a:t>:</a:t>
            </a:r>
            <a:br>
              <a:rPr lang="fi-FI" sz="2400" dirty="0" smtClean="0"/>
            </a:br>
            <a:r>
              <a:rPr lang="fi-FI" sz="2400" dirty="0" err="1" smtClean="0"/>
              <a:t>legislation</a:t>
            </a:r>
            <a:r>
              <a:rPr lang="fi-FI" sz="2400" dirty="0" smtClean="0"/>
              <a:t>, </a:t>
            </a:r>
            <a:r>
              <a:rPr lang="fi-FI" sz="2400" dirty="0" err="1" smtClean="0"/>
              <a:t>ethics</a:t>
            </a:r>
            <a:r>
              <a:rPr lang="fi-FI" sz="2400" dirty="0" smtClean="0"/>
              <a:t> &amp; </a:t>
            </a:r>
            <a:r>
              <a:rPr lang="fi-FI" sz="2400" dirty="0" err="1" smtClean="0"/>
              <a:t>policy</a:t>
            </a:r>
            <a:r>
              <a:rPr lang="fi-FI" sz="2400" dirty="0" smtClean="0"/>
              <a:t> </a:t>
            </a:r>
            <a:r>
              <a:rPr lang="fi-FI" sz="2400" dirty="0" err="1" smtClean="0"/>
              <a:t>guidelines</a:t>
            </a:r>
            <a:r>
              <a:rPr lang="fi-FI" sz="2400" dirty="0" smtClean="0"/>
              <a:t/>
            </a:r>
            <a:br>
              <a:rPr lang="fi-FI" sz="2400" dirty="0" smtClean="0"/>
            </a:br>
            <a:r>
              <a:rPr lang="fi-FI" sz="2400" dirty="0"/>
              <a:t/>
            </a:r>
            <a:br>
              <a:rPr lang="fi-FI" sz="2400" dirty="0"/>
            </a:br>
            <a:r>
              <a:rPr lang="fi-FI" sz="2000" b="0" dirty="0" smtClean="0"/>
              <a:t>Minna Karvonen</a:t>
            </a:r>
            <a:br>
              <a:rPr lang="fi-FI" sz="2000" b="0" dirty="0" smtClean="0"/>
            </a:br>
            <a:r>
              <a:rPr lang="fi-FI" sz="2000" b="0" dirty="0" err="1" smtClean="0"/>
              <a:t>Director</a:t>
            </a:r>
            <a:r>
              <a:rPr lang="fi-FI" sz="2000" b="0" dirty="0" smtClean="0"/>
              <a:t>, Division for </a:t>
            </a:r>
            <a:br>
              <a:rPr lang="fi-FI" sz="2000" b="0" dirty="0" smtClean="0"/>
            </a:br>
            <a:r>
              <a:rPr lang="fi-FI" sz="2000" b="0" dirty="0" err="1" smtClean="0"/>
              <a:t>Art</a:t>
            </a:r>
            <a:r>
              <a:rPr lang="fi-FI" sz="2000" b="0" dirty="0" smtClean="0"/>
              <a:t> and </a:t>
            </a:r>
            <a:r>
              <a:rPr lang="fi-FI" sz="2000" b="0" dirty="0" err="1" smtClean="0"/>
              <a:t>Cultural</a:t>
            </a:r>
            <a:r>
              <a:rPr lang="fi-FI" sz="2000" b="0" dirty="0" smtClean="0"/>
              <a:t> </a:t>
            </a:r>
            <a:r>
              <a:rPr lang="fi-FI" sz="2000" b="0" dirty="0" err="1" smtClean="0"/>
              <a:t>Heritage</a:t>
            </a:r>
            <a:r>
              <a:rPr lang="fi-FI" sz="2000" b="0" dirty="0" smtClean="0"/>
              <a:t>,</a:t>
            </a:r>
            <a:br>
              <a:rPr lang="fi-FI" sz="2000" b="0" dirty="0" smtClean="0"/>
            </a:br>
            <a:r>
              <a:rPr lang="fi-FI" sz="2000" b="0" dirty="0" err="1" smtClean="0"/>
              <a:t>Ministry</a:t>
            </a:r>
            <a:r>
              <a:rPr lang="fi-FI" sz="2000" b="0" dirty="0" smtClean="0"/>
              <a:t> of </a:t>
            </a:r>
            <a:r>
              <a:rPr lang="fi-FI" sz="2000" b="0" dirty="0" err="1" smtClean="0"/>
              <a:t>Education</a:t>
            </a:r>
            <a:r>
              <a:rPr lang="fi-FI" sz="2000" b="0" dirty="0" smtClean="0"/>
              <a:t> and Culture</a:t>
            </a:r>
            <a:br>
              <a:rPr lang="fi-FI" sz="2000" b="0" dirty="0" smtClean="0"/>
            </a:br>
            <a:r>
              <a:rPr lang="fi-FI" sz="2000" b="0" dirty="0" smtClean="0"/>
              <a:t/>
            </a:r>
            <a:br>
              <a:rPr lang="fi-FI" sz="2000" b="0" dirty="0" smtClean="0"/>
            </a:br>
            <a:r>
              <a:rPr lang="fi-FI" sz="2000" b="0" dirty="0" err="1" smtClean="0"/>
              <a:t>The</a:t>
            </a:r>
            <a:r>
              <a:rPr lang="fi-FI" sz="2000" b="0" dirty="0" smtClean="0"/>
              <a:t> </a:t>
            </a:r>
            <a:r>
              <a:rPr lang="fi-FI" sz="2000" b="0" dirty="0" err="1" smtClean="0"/>
              <a:t>Marrakesh</a:t>
            </a:r>
            <a:r>
              <a:rPr lang="fi-FI" sz="2000" b="0" dirty="0" smtClean="0"/>
              <a:t> </a:t>
            </a:r>
            <a:r>
              <a:rPr lang="fi-FI" sz="2000" b="0" dirty="0" err="1" smtClean="0"/>
              <a:t>Treaty</a:t>
            </a:r>
            <a:r>
              <a:rPr lang="fi-FI" sz="2000" b="0" dirty="0" smtClean="0"/>
              <a:t> in Action</a:t>
            </a:r>
            <a:br>
              <a:rPr lang="fi-FI" sz="2000" b="0" dirty="0" smtClean="0"/>
            </a:br>
            <a:r>
              <a:rPr lang="fi-FI" sz="2000" b="0" dirty="0" err="1" smtClean="0"/>
              <a:t>Seminar</a:t>
            </a:r>
            <a:r>
              <a:rPr lang="fi-FI" sz="2000" b="0" dirty="0" smtClean="0"/>
              <a:t>, 12.3.2019</a:t>
            </a:r>
            <a:br>
              <a:rPr lang="fi-FI" sz="2000" b="0" dirty="0" smtClean="0"/>
            </a:br>
            <a:r>
              <a:rPr lang="fi-FI" sz="2000" b="0" dirty="0" smtClean="0"/>
              <a:t/>
            </a:r>
            <a:br>
              <a:rPr lang="fi-FI" sz="2000" b="0" dirty="0" smtClean="0"/>
            </a:br>
            <a:r>
              <a:rPr lang="fi-FI" sz="1600" b="0" dirty="0" err="1" smtClean="0"/>
              <a:t>Organised</a:t>
            </a:r>
            <a:r>
              <a:rPr lang="fi-FI" sz="1600" b="0" dirty="0" smtClean="0"/>
              <a:t> </a:t>
            </a:r>
            <a:r>
              <a:rPr lang="fi-FI" sz="1600" b="0" dirty="0" err="1" smtClean="0"/>
              <a:t>by</a:t>
            </a:r>
            <a:r>
              <a:rPr lang="fi-FI" sz="1600" b="0" dirty="0" smtClean="0"/>
              <a:t> Celia, IFLA &amp; </a:t>
            </a:r>
            <a:r>
              <a:rPr lang="fi-FI" sz="1600" b="0" dirty="0" err="1" smtClean="0"/>
              <a:t>the</a:t>
            </a:r>
            <a:r>
              <a:rPr lang="fi-FI" sz="1600" b="0" dirty="0" smtClean="0"/>
              <a:t> Finnish Library Association</a:t>
            </a:r>
            <a:r>
              <a:rPr lang="fi-FI" sz="1600" dirty="0" smtClean="0"/>
              <a:t/>
            </a:r>
            <a:br>
              <a:rPr lang="fi-FI" sz="1600" dirty="0" smtClean="0"/>
            </a:br>
            <a:endParaRPr lang="fi-FI" sz="1600" dirty="0"/>
          </a:p>
        </p:txBody>
      </p:sp>
    </p:spTree>
    <p:extLst>
      <p:ext uri="{BB962C8B-B14F-4D97-AF65-F5344CB8AC3E}">
        <p14:creationId xmlns:p14="http://schemas.microsoft.com/office/powerpoint/2010/main" val="137196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sz="2800" dirty="0" err="1"/>
              <a:t>The</a:t>
            </a:r>
            <a:r>
              <a:rPr lang="fi-FI" sz="2800" dirty="0"/>
              <a:t> Finnish Public Library Act</a:t>
            </a:r>
          </a:p>
        </p:txBody>
      </p:sp>
      <p:sp>
        <p:nvSpPr>
          <p:cNvPr id="3" name="Sisällön paikkamerkki 2"/>
          <p:cNvSpPr>
            <a:spLocks noGrp="1"/>
          </p:cNvSpPr>
          <p:nvPr>
            <p:ph idx="1"/>
          </p:nvPr>
        </p:nvSpPr>
        <p:spPr>
          <a:xfrm>
            <a:off x="83762" y="1416970"/>
            <a:ext cx="9060238" cy="3177651"/>
          </a:xfrm>
        </p:spPr>
        <p:txBody>
          <a:bodyPr>
            <a:normAutofit fontScale="85000" lnSpcReduction="10000"/>
          </a:bodyPr>
          <a:lstStyle/>
          <a:p>
            <a:pPr marL="0" indent="0">
              <a:buNone/>
            </a:pPr>
            <a:r>
              <a:rPr lang="en-US" sz="2100" b="1" dirty="0" smtClean="0"/>
              <a:t>6 § Duties of public libraries</a:t>
            </a:r>
          </a:p>
          <a:p>
            <a:pPr marL="0" indent="0">
              <a:buNone/>
            </a:pPr>
            <a:endParaRPr lang="en-US" dirty="0" smtClean="0"/>
          </a:p>
          <a:p>
            <a:pPr marL="0" indent="0">
              <a:buNone/>
            </a:pPr>
            <a:r>
              <a:rPr lang="en-US" dirty="0" smtClean="0"/>
              <a:t>Public </a:t>
            </a:r>
            <a:r>
              <a:rPr lang="en-US" dirty="0"/>
              <a:t>libraries are tasked with</a:t>
            </a:r>
            <a:r>
              <a:rPr lang="en-US" dirty="0" smtClean="0"/>
              <a:t>:</a:t>
            </a:r>
          </a:p>
          <a:p>
            <a:pPr marL="0" indent="0">
              <a:buNone/>
            </a:pPr>
            <a:endParaRPr lang="en-US" dirty="0"/>
          </a:p>
          <a:p>
            <a:pPr marL="0" indent="0">
              <a:buNone/>
            </a:pPr>
            <a:r>
              <a:rPr lang="en-US" dirty="0"/>
              <a:t>1) providing access to materials, information and cultural contents;</a:t>
            </a:r>
          </a:p>
          <a:p>
            <a:pPr marL="0" indent="0">
              <a:buNone/>
            </a:pPr>
            <a:r>
              <a:rPr lang="en-US" dirty="0"/>
              <a:t>2) maintaining versatile and up-to-date collections;</a:t>
            </a:r>
          </a:p>
          <a:p>
            <a:pPr marL="0" indent="0">
              <a:buNone/>
            </a:pPr>
            <a:r>
              <a:rPr lang="en-US" dirty="0"/>
              <a:t>3) promoting reading and literature;</a:t>
            </a:r>
          </a:p>
          <a:p>
            <a:pPr marL="0" indent="0">
              <a:buNone/>
            </a:pPr>
            <a:r>
              <a:rPr lang="en-US" dirty="0"/>
              <a:t>4) providing information services, guidance and support in the acquisition and use </a:t>
            </a:r>
            <a:r>
              <a:rPr lang="en-US" dirty="0" smtClean="0"/>
              <a:t>of </a:t>
            </a:r>
            <a:r>
              <a:rPr lang="fi-FI" dirty="0" err="1" smtClean="0"/>
              <a:t>information</a:t>
            </a:r>
            <a:r>
              <a:rPr lang="fi-FI" dirty="0" smtClean="0"/>
              <a:t> </a:t>
            </a:r>
            <a:r>
              <a:rPr lang="fi-FI" dirty="0"/>
              <a:t>and in </a:t>
            </a:r>
            <a:r>
              <a:rPr lang="fi-FI" dirty="0" err="1"/>
              <a:t>versatile</a:t>
            </a:r>
            <a:r>
              <a:rPr lang="fi-FI" dirty="0"/>
              <a:t> </a:t>
            </a:r>
            <a:r>
              <a:rPr lang="fi-FI" dirty="0" err="1"/>
              <a:t>literacy</a:t>
            </a:r>
            <a:r>
              <a:rPr lang="fi-FI" dirty="0"/>
              <a:t> </a:t>
            </a:r>
            <a:r>
              <a:rPr lang="fi-FI" dirty="0" err="1"/>
              <a:t>skills</a:t>
            </a:r>
            <a:r>
              <a:rPr lang="fi-FI" dirty="0"/>
              <a:t>;</a:t>
            </a:r>
          </a:p>
          <a:p>
            <a:pPr marL="0" indent="0">
              <a:buNone/>
            </a:pPr>
            <a:r>
              <a:rPr lang="en-US" dirty="0"/>
              <a:t>5) providing premises for learning, recreational activities, working, and civic activities;</a:t>
            </a:r>
          </a:p>
          <a:p>
            <a:pPr marL="0" indent="0">
              <a:buNone/>
            </a:pPr>
            <a:r>
              <a:rPr lang="fi-FI" dirty="0"/>
              <a:t>6) </a:t>
            </a:r>
            <a:r>
              <a:rPr lang="fi-FI" dirty="0" err="1"/>
              <a:t>promoting</a:t>
            </a:r>
            <a:r>
              <a:rPr lang="fi-FI" dirty="0"/>
              <a:t> social and </a:t>
            </a:r>
            <a:r>
              <a:rPr lang="fi-FI" dirty="0" err="1"/>
              <a:t>cultural</a:t>
            </a:r>
            <a:r>
              <a:rPr lang="fi-FI" dirty="0"/>
              <a:t> </a:t>
            </a:r>
            <a:r>
              <a:rPr lang="fi-FI" dirty="0" err="1"/>
              <a:t>dialogue</a:t>
            </a:r>
            <a:r>
              <a:rPr lang="fi-FI" dirty="0"/>
              <a:t>.</a:t>
            </a:r>
          </a:p>
          <a:p>
            <a:pPr marL="0" indent="0">
              <a:buNone/>
            </a:pPr>
            <a:endParaRPr lang="en-US" dirty="0" smtClean="0"/>
          </a:p>
        </p:txBody>
      </p:sp>
      <p:sp>
        <p:nvSpPr>
          <p:cNvPr id="4" name="Dian numeron paikkamerkki 3"/>
          <p:cNvSpPr>
            <a:spLocks noGrp="1"/>
          </p:cNvSpPr>
          <p:nvPr>
            <p:ph type="sldNum" sz="quarter" idx="12"/>
          </p:nvPr>
        </p:nvSpPr>
        <p:spPr/>
        <p:txBody>
          <a:bodyPr/>
          <a:lstStyle/>
          <a:p>
            <a:fld id="{DFF07A49-115B-43C1-AE25-5A4E22FBC404}" type="slidenum">
              <a:rPr lang="fi-FI" altLang="fi-FI" smtClean="0">
                <a:solidFill>
                  <a:srgbClr val="000000"/>
                </a:solidFill>
              </a:rPr>
              <a:pPr/>
              <a:t>10</a:t>
            </a:fld>
            <a:endParaRPr lang="fi-FI" altLang="fi-FI" dirty="0">
              <a:solidFill>
                <a:srgbClr val="000000"/>
              </a:solidFill>
            </a:endParaRPr>
          </a:p>
        </p:txBody>
      </p:sp>
    </p:spTree>
    <p:extLst>
      <p:ext uri="{BB962C8B-B14F-4D97-AF65-F5344CB8AC3E}">
        <p14:creationId xmlns:p14="http://schemas.microsoft.com/office/powerpoint/2010/main" val="374392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err="1"/>
              <a:t>The</a:t>
            </a:r>
            <a:r>
              <a:rPr lang="fi-FI" sz="2800" dirty="0"/>
              <a:t> Finnish Public Library Act</a:t>
            </a:r>
          </a:p>
        </p:txBody>
      </p:sp>
      <p:sp>
        <p:nvSpPr>
          <p:cNvPr id="3" name="Sisällön paikkamerkki 2"/>
          <p:cNvSpPr>
            <a:spLocks noGrp="1"/>
          </p:cNvSpPr>
          <p:nvPr>
            <p:ph idx="1"/>
          </p:nvPr>
        </p:nvSpPr>
        <p:spPr/>
        <p:txBody>
          <a:bodyPr>
            <a:normAutofit/>
          </a:bodyPr>
          <a:lstStyle/>
          <a:p>
            <a:pPr marL="0" indent="0">
              <a:buNone/>
            </a:pPr>
            <a:r>
              <a:rPr lang="en-GB" sz="1800" b="1" dirty="0" smtClean="0"/>
              <a:t>11 § Cooperation</a:t>
            </a:r>
            <a:endParaRPr lang="fi-FI" sz="1800" b="1" dirty="0"/>
          </a:p>
          <a:p>
            <a:endParaRPr lang="fi-FI" dirty="0"/>
          </a:p>
          <a:p>
            <a:r>
              <a:rPr lang="en-GB" sz="1600" dirty="0" smtClean="0"/>
              <a:t>Public </a:t>
            </a:r>
            <a:r>
              <a:rPr lang="en-GB" sz="1600" dirty="0"/>
              <a:t>libraries operate and develop their operations in cooperation with other public libraries, the National Library of Finland, the National Repository Library, </a:t>
            </a:r>
            <a:r>
              <a:rPr lang="en-GB" sz="1600" b="1" dirty="0"/>
              <a:t>the Library for the Visually Impaired </a:t>
            </a:r>
            <a:r>
              <a:rPr lang="en-GB" sz="1600" dirty="0"/>
              <a:t>as well as other research libraries, libraries located at educational institutions and special libraries.  </a:t>
            </a:r>
            <a:endParaRPr lang="fi-FI" sz="1600" dirty="0"/>
          </a:p>
          <a:p>
            <a:pPr marL="0" indent="0">
              <a:buNone/>
            </a:pPr>
            <a:r>
              <a:rPr lang="en-US" sz="1600" dirty="0"/>
              <a:t> </a:t>
            </a:r>
            <a:endParaRPr lang="fi-FI" sz="1600" dirty="0"/>
          </a:p>
          <a:p>
            <a:r>
              <a:rPr lang="en-GB" sz="1600" dirty="0" smtClean="0"/>
              <a:t>Public </a:t>
            </a:r>
            <a:r>
              <a:rPr lang="en-GB" sz="1600" dirty="0"/>
              <a:t>libraries may, for the purpose of performing the duties referred to in this Act, cooperate with authorities, actors in the library field, child </a:t>
            </a:r>
            <a:r>
              <a:rPr lang="en-GB" sz="1600" dirty="0" err="1"/>
              <a:t>daycare</a:t>
            </a:r>
            <a:r>
              <a:rPr lang="en-GB" sz="1600" dirty="0"/>
              <a:t> centres, schools and other educational institutions, and other corporations.</a:t>
            </a:r>
            <a:endParaRPr lang="fi-FI" sz="1600" dirty="0"/>
          </a:p>
          <a:p>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11</a:t>
            </a:fld>
            <a:endParaRPr lang="uk-UA"/>
          </a:p>
        </p:txBody>
      </p:sp>
    </p:spTree>
    <p:extLst>
      <p:ext uri="{BB962C8B-B14F-4D97-AF65-F5344CB8AC3E}">
        <p14:creationId xmlns:p14="http://schemas.microsoft.com/office/powerpoint/2010/main" val="221734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t>Web </a:t>
            </a:r>
            <a:r>
              <a:rPr lang="fi-FI" sz="2800" dirty="0" err="1" smtClean="0"/>
              <a:t>accessibility</a:t>
            </a:r>
            <a:r>
              <a:rPr lang="fi-FI" sz="2800" dirty="0" smtClean="0"/>
              <a:t> </a:t>
            </a:r>
            <a:r>
              <a:rPr lang="fi-FI" sz="2800" dirty="0" err="1" smtClean="0"/>
              <a:t>legislation</a:t>
            </a:r>
            <a:r>
              <a:rPr lang="fi-FI" sz="2800" dirty="0" smtClean="0"/>
              <a:t> </a:t>
            </a:r>
            <a:endParaRPr lang="fi-FI" sz="2800" dirty="0"/>
          </a:p>
        </p:txBody>
      </p:sp>
      <p:sp>
        <p:nvSpPr>
          <p:cNvPr id="3" name="Sisällön paikkamerkki 2"/>
          <p:cNvSpPr>
            <a:spLocks noGrp="1"/>
          </p:cNvSpPr>
          <p:nvPr>
            <p:ph idx="1"/>
          </p:nvPr>
        </p:nvSpPr>
        <p:spPr/>
        <p:txBody>
          <a:bodyPr>
            <a:normAutofit/>
          </a:bodyPr>
          <a:lstStyle/>
          <a:p>
            <a:r>
              <a:rPr lang="en-GB" dirty="0" smtClean="0"/>
              <a:t>A </a:t>
            </a:r>
            <a:r>
              <a:rPr lang="en-GB" dirty="0"/>
              <a:t>government bill to provide digital services aiming at the national implementation of </a:t>
            </a:r>
            <a:r>
              <a:rPr lang="en-GB" b="1" dirty="0" smtClean="0"/>
              <a:t>the EU directive on the accessibility of the websites and mobile applications of public sector bodies </a:t>
            </a:r>
            <a:r>
              <a:rPr lang="en-GB" dirty="0" smtClean="0"/>
              <a:t>was </a:t>
            </a:r>
            <a:r>
              <a:rPr lang="en-GB" dirty="0"/>
              <a:t>submitted </a:t>
            </a:r>
            <a:r>
              <a:rPr lang="en-GB" dirty="0" smtClean="0"/>
              <a:t>to the Parliament of Finland </a:t>
            </a:r>
            <a:r>
              <a:rPr lang="en-GB" dirty="0"/>
              <a:t>in May </a:t>
            </a:r>
            <a:r>
              <a:rPr lang="en-GB" dirty="0" smtClean="0"/>
              <a:t>2018 and will come into force in Spring 2019. </a:t>
            </a:r>
          </a:p>
          <a:p>
            <a:r>
              <a:rPr lang="en-GB" dirty="0" smtClean="0"/>
              <a:t>“Public sector body” means the State, regional and local authorities governed by public law (e.g. state libraries, libraries of higher education bodies and public libraries)</a:t>
            </a:r>
          </a:p>
          <a:p>
            <a:r>
              <a:rPr lang="en-GB" dirty="0"/>
              <a:t>With this legislation Finland ensures that websites and public sector bodies meet the accessibility requirements.</a:t>
            </a:r>
          </a:p>
          <a:p>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dirty="0"/>
          </a:p>
        </p:txBody>
      </p:sp>
      <p:sp>
        <p:nvSpPr>
          <p:cNvPr id="6" name="Dian numeron paikkamerkki 5"/>
          <p:cNvSpPr>
            <a:spLocks noGrp="1"/>
          </p:cNvSpPr>
          <p:nvPr>
            <p:ph type="sldNum" sz="quarter" idx="12"/>
          </p:nvPr>
        </p:nvSpPr>
        <p:spPr/>
        <p:txBody>
          <a:bodyPr/>
          <a:lstStyle/>
          <a:p>
            <a:fld id="{39BCDC5E-CB8A-064D-B365-64770D9A08A3}" type="slidenum">
              <a:rPr lang="uk-UA" smtClean="0"/>
              <a:pPr/>
              <a:t>12</a:t>
            </a:fld>
            <a:endParaRPr lang="uk-UA"/>
          </a:p>
        </p:txBody>
      </p:sp>
    </p:spTree>
    <p:extLst>
      <p:ext uri="{BB962C8B-B14F-4D97-AF65-F5344CB8AC3E}">
        <p14:creationId xmlns:p14="http://schemas.microsoft.com/office/powerpoint/2010/main" val="351217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t>European Accessibility Act</a:t>
            </a:r>
            <a:endParaRPr lang="fi-FI" sz="2800" dirty="0"/>
          </a:p>
        </p:txBody>
      </p:sp>
      <p:sp>
        <p:nvSpPr>
          <p:cNvPr id="3" name="Sisällön paikkamerkki 2"/>
          <p:cNvSpPr>
            <a:spLocks noGrp="1"/>
          </p:cNvSpPr>
          <p:nvPr>
            <p:ph idx="1"/>
          </p:nvPr>
        </p:nvSpPr>
        <p:spPr/>
        <p:txBody>
          <a:bodyPr>
            <a:normAutofit fontScale="92500" lnSpcReduction="10000"/>
          </a:bodyPr>
          <a:lstStyle/>
          <a:p>
            <a:r>
              <a:rPr lang="fi-FI" dirty="0" err="1" smtClean="0"/>
              <a:t>The</a:t>
            </a:r>
            <a:r>
              <a:rPr lang="fi-FI" dirty="0" smtClean="0"/>
              <a:t> </a:t>
            </a:r>
            <a:r>
              <a:rPr lang="fi-FI" dirty="0" err="1" smtClean="0"/>
              <a:t>accessibility</a:t>
            </a:r>
            <a:r>
              <a:rPr lang="fi-FI" dirty="0" smtClean="0"/>
              <a:t> act </a:t>
            </a:r>
            <a:r>
              <a:rPr lang="fi-FI" dirty="0" err="1" smtClean="0"/>
              <a:t>will</a:t>
            </a:r>
            <a:r>
              <a:rPr lang="fi-FI" dirty="0" smtClean="0"/>
              <a:t> </a:t>
            </a:r>
            <a:r>
              <a:rPr lang="fi-FI" dirty="0" err="1" smtClean="0"/>
              <a:t>establish</a:t>
            </a:r>
            <a:r>
              <a:rPr lang="fi-FI" dirty="0" smtClean="0"/>
              <a:t> </a:t>
            </a:r>
            <a:r>
              <a:rPr lang="fi-FI" dirty="0"/>
              <a:t> </a:t>
            </a:r>
            <a:r>
              <a:rPr lang="fi-FI" dirty="0" smtClean="0"/>
              <a:t>European-</a:t>
            </a:r>
            <a:r>
              <a:rPr lang="fi-FI" dirty="0" err="1" smtClean="0"/>
              <a:t>wide</a:t>
            </a:r>
            <a:r>
              <a:rPr lang="fi-FI" dirty="0" smtClean="0"/>
              <a:t> </a:t>
            </a:r>
            <a:r>
              <a:rPr lang="fi-FI" dirty="0" err="1" smtClean="0"/>
              <a:t>accessibility</a:t>
            </a:r>
            <a:r>
              <a:rPr lang="fi-FI" dirty="0" smtClean="0"/>
              <a:t> </a:t>
            </a:r>
            <a:r>
              <a:rPr lang="fi-FI" dirty="0" err="1" smtClean="0"/>
              <a:t>principles</a:t>
            </a:r>
            <a:r>
              <a:rPr lang="fi-FI" dirty="0" smtClean="0"/>
              <a:t> </a:t>
            </a:r>
            <a:r>
              <a:rPr lang="fi-FI" dirty="0" err="1" smtClean="0"/>
              <a:t>instead</a:t>
            </a:r>
            <a:r>
              <a:rPr lang="fi-FI" dirty="0" smtClean="0"/>
              <a:t> of </a:t>
            </a:r>
            <a:r>
              <a:rPr lang="fi-FI" dirty="0" err="1" smtClean="0"/>
              <a:t>prescribing</a:t>
            </a:r>
            <a:r>
              <a:rPr lang="fi-FI" dirty="0" smtClean="0"/>
              <a:t> </a:t>
            </a:r>
            <a:r>
              <a:rPr lang="fi-FI" dirty="0" err="1" smtClean="0"/>
              <a:t>detailed</a:t>
            </a:r>
            <a:r>
              <a:rPr lang="fi-FI" dirty="0" smtClean="0"/>
              <a:t> </a:t>
            </a:r>
            <a:r>
              <a:rPr lang="fi-FI" dirty="0" err="1" smtClean="0"/>
              <a:t>technical</a:t>
            </a:r>
            <a:r>
              <a:rPr lang="fi-FI" dirty="0" smtClean="0"/>
              <a:t> </a:t>
            </a:r>
            <a:r>
              <a:rPr lang="fi-FI" dirty="0" err="1" smtClean="0"/>
              <a:t>solutions</a:t>
            </a:r>
            <a:endParaRPr lang="fi-FI" dirty="0" smtClean="0"/>
          </a:p>
          <a:p>
            <a:endParaRPr lang="fi-FI" dirty="0" smtClean="0"/>
          </a:p>
          <a:p>
            <a:r>
              <a:rPr lang="fi-FI" dirty="0" err="1" smtClean="0"/>
              <a:t>The</a:t>
            </a:r>
            <a:r>
              <a:rPr lang="fi-FI" dirty="0" smtClean="0"/>
              <a:t> European Accessibility </a:t>
            </a:r>
            <a:r>
              <a:rPr lang="fi-FI" dirty="0"/>
              <a:t>A</a:t>
            </a:r>
            <a:r>
              <a:rPr lang="fi-FI" dirty="0" smtClean="0"/>
              <a:t>ct </a:t>
            </a:r>
            <a:r>
              <a:rPr lang="fi-FI" dirty="0" err="1" smtClean="0"/>
              <a:t>will</a:t>
            </a:r>
            <a:r>
              <a:rPr lang="fi-FI" dirty="0" smtClean="0"/>
              <a:t> </a:t>
            </a:r>
            <a:r>
              <a:rPr lang="fi-FI" dirty="0" err="1" smtClean="0"/>
              <a:t>cover</a:t>
            </a:r>
            <a:r>
              <a:rPr lang="fi-FI" dirty="0" smtClean="0"/>
              <a:t> </a:t>
            </a:r>
            <a:r>
              <a:rPr lang="fi-FI" dirty="0" err="1" smtClean="0"/>
              <a:t>e.g</a:t>
            </a:r>
            <a:r>
              <a:rPr lang="fi-FI" dirty="0" smtClean="0"/>
              <a:t>. </a:t>
            </a:r>
            <a:r>
              <a:rPr lang="fi-FI" dirty="0" err="1" smtClean="0"/>
              <a:t>the</a:t>
            </a:r>
            <a:r>
              <a:rPr lang="fi-FI" dirty="0" smtClean="0"/>
              <a:t> </a:t>
            </a:r>
            <a:r>
              <a:rPr lang="fi-FI" dirty="0" err="1" smtClean="0"/>
              <a:t>following</a:t>
            </a:r>
            <a:r>
              <a:rPr lang="fi-FI" dirty="0" smtClean="0"/>
              <a:t> products and </a:t>
            </a:r>
            <a:r>
              <a:rPr lang="fi-FI" dirty="0" err="1" smtClean="0"/>
              <a:t>services</a:t>
            </a:r>
            <a:r>
              <a:rPr lang="fi-FI" dirty="0" smtClean="0"/>
              <a:t>:</a:t>
            </a:r>
          </a:p>
          <a:p>
            <a:pPr lvl="1"/>
            <a:r>
              <a:rPr lang="fi-FI" sz="1600" dirty="0" smtClean="0"/>
              <a:t>Computers and operating </a:t>
            </a:r>
            <a:r>
              <a:rPr lang="fi-FI" sz="1600" dirty="0" err="1" smtClean="0"/>
              <a:t>systems</a:t>
            </a:r>
            <a:endParaRPr lang="fi-FI" sz="1600" dirty="0" smtClean="0"/>
          </a:p>
          <a:p>
            <a:pPr lvl="1"/>
            <a:r>
              <a:rPr lang="fi-FI" sz="1600" dirty="0" err="1" smtClean="0"/>
              <a:t>Telephones</a:t>
            </a:r>
            <a:r>
              <a:rPr lang="fi-FI" sz="1600" dirty="0" smtClean="0"/>
              <a:t> and </a:t>
            </a:r>
            <a:r>
              <a:rPr lang="fi-FI" sz="1600" dirty="0" err="1" smtClean="0"/>
              <a:t>smartphones</a:t>
            </a:r>
            <a:endParaRPr lang="fi-FI" sz="1600" dirty="0" smtClean="0"/>
          </a:p>
          <a:p>
            <a:pPr lvl="1"/>
            <a:r>
              <a:rPr lang="fi-FI" sz="1600" b="1" dirty="0" smtClean="0"/>
              <a:t>E-</a:t>
            </a:r>
            <a:r>
              <a:rPr lang="fi-FI" sz="1600" b="1" dirty="0" err="1" smtClean="0"/>
              <a:t>books</a:t>
            </a:r>
            <a:endParaRPr lang="fi-FI" sz="1600" b="1" dirty="0" smtClean="0"/>
          </a:p>
          <a:p>
            <a:pPr lvl="1"/>
            <a:r>
              <a:rPr lang="fi-FI" sz="1600" dirty="0" smtClean="0"/>
              <a:t>E-</a:t>
            </a:r>
            <a:r>
              <a:rPr lang="fi-FI" sz="1600" dirty="0" err="1" smtClean="0"/>
              <a:t>commerce</a:t>
            </a:r>
            <a:endParaRPr lang="fi-FI" sz="1600" dirty="0" smtClean="0"/>
          </a:p>
          <a:p>
            <a:pPr lvl="1"/>
            <a:r>
              <a:rPr lang="fi-FI" sz="1600" dirty="0" err="1" smtClean="0"/>
              <a:t>Audiovisual</a:t>
            </a:r>
            <a:r>
              <a:rPr lang="fi-FI" sz="1600" dirty="0" smtClean="0"/>
              <a:t> media </a:t>
            </a:r>
            <a:r>
              <a:rPr lang="fi-FI" sz="1600" dirty="0" err="1" smtClean="0"/>
              <a:t>services</a:t>
            </a:r>
            <a:r>
              <a:rPr lang="fi-FI" sz="1600" dirty="0" smtClean="0"/>
              <a:t> </a:t>
            </a:r>
            <a:r>
              <a:rPr lang="fi-FI" sz="1600" dirty="0" err="1" smtClean="0"/>
              <a:t>such</a:t>
            </a:r>
            <a:r>
              <a:rPr lang="fi-FI" sz="1600" dirty="0" smtClean="0"/>
              <a:t> as television broadcast and </a:t>
            </a:r>
            <a:r>
              <a:rPr lang="fi-FI" sz="1600" dirty="0" err="1" smtClean="0"/>
              <a:t>related</a:t>
            </a:r>
            <a:r>
              <a:rPr lang="fi-FI" sz="1600" dirty="0" smtClean="0"/>
              <a:t> </a:t>
            </a:r>
            <a:r>
              <a:rPr lang="fi-FI" sz="1600" dirty="0" err="1" smtClean="0"/>
              <a:t>consumer</a:t>
            </a:r>
            <a:r>
              <a:rPr lang="fi-FI" sz="1600" dirty="0" smtClean="0"/>
              <a:t> </a:t>
            </a:r>
            <a:r>
              <a:rPr lang="fi-FI" sz="1600" dirty="0" err="1" smtClean="0"/>
              <a:t>equipment</a:t>
            </a:r>
            <a:endParaRPr lang="fi-FI" sz="1600" dirty="0" smtClean="0"/>
          </a:p>
          <a:p>
            <a:pPr lvl="1"/>
            <a:endParaRPr lang="fi-FI" sz="1400" dirty="0"/>
          </a:p>
          <a:p>
            <a:r>
              <a:rPr lang="fi-FI" dirty="0" err="1" smtClean="0"/>
              <a:t>The</a:t>
            </a:r>
            <a:r>
              <a:rPr lang="fi-FI" dirty="0" smtClean="0"/>
              <a:t> act </a:t>
            </a:r>
            <a:r>
              <a:rPr lang="fi-FI" dirty="0" err="1" smtClean="0"/>
              <a:t>will</a:t>
            </a:r>
            <a:r>
              <a:rPr lang="fi-FI" dirty="0" smtClean="0"/>
              <a:t> </a:t>
            </a:r>
            <a:r>
              <a:rPr lang="fi-FI" dirty="0" err="1" smtClean="0"/>
              <a:t>support</a:t>
            </a:r>
            <a:r>
              <a:rPr lang="fi-FI" dirty="0" smtClean="0"/>
              <a:t> </a:t>
            </a:r>
            <a:r>
              <a:rPr lang="fi-FI" dirty="0" err="1" smtClean="0"/>
              <a:t>the</a:t>
            </a:r>
            <a:r>
              <a:rPr lang="fi-FI" dirty="0" smtClean="0"/>
              <a:t> EU </a:t>
            </a:r>
            <a:r>
              <a:rPr lang="fi-FI" dirty="0" err="1" smtClean="0"/>
              <a:t>Member</a:t>
            </a:r>
            <a:r>
              <a:rPr lang="fi-FI" dirty="0" smtClean="0"/>
              <a:t> </a:t>
            </a:r>
            <a:r>
              <a:rPr lang="fi-FI" dirty="0" err="1" smtClean="0"/>
              <a:t>States</a:t>
            </a:r>
            <a:r>
              <a:rPr lang="fi-FI" dirty="0" smtClean="0"/>
              <a:t> </a:t>
            </a:r>
            <a:r>
              <a:rPr lang="fi-FI" dirty="0" err="1" smtClean="0"/>
              <a:t>implementation</a:t>
            </a:r>
            <a:r>
              <a:rPr lang="fi-FI" dirty="0" smtClean="0"/>
              <a:t> of </a:t>
            </a:r>
            <a:r>
              <a:rPr lang="fi-FI" dirty="0" err="1" smtClean="0"/>
              <a:t>the</a:t>
            </a:r>
            <a:r>
              <a:rPr lang="fi-FI" dirty="0" smtClean="0"/>
              <a:t> UN </a:t>
            </a:r>
            <a:r>
              <a:rPr lang="fi-FI" dirty="0" err="1" smtClean="0"/>
              <a:t>Convention</a:t>
            </a:r>
            <a:r>
              <a:rPr lang="fi-FI" dirty="0" smtClean="0"/>
              <a:t> on </a:t>
            </a:r>
            <a:r>
              <a:rPr lang="fi-FI" dirty="0" err="1" smtClean="0"/>
              <a:t>the</a:t>
            </a:r>
            <a:r>
              <a:rPr lang="fi-FI" dirty="0" smtClean="0"/>
              <a:t> Rights of </a:t>
            </a:r>
            <a:r>
              <a:rPr lang="fi-FI" dirty="0" err="1" smtClean="0"/>
              <a:t>Persons</a:t>
            </a:r>
            <a:r>
              <a:rPr lang="fi-FI" dirty="0" smtClean="0"/>
              <a:t> </a:t>
            </a:r>
            <a:r>
              <a:rPr lang="fi-FI" dirty="0" err="1" smtClean="0"/>
              <a:t>with</a:t>
            </a:r>
            <a:r>
              <a:rPr lang="fi-FI" dirty="0" smtClean="0"/>
              <a:t> </a:t>
            </a:r>
            <a:r>
              <a:rPr lang="fi-FI" dirty="0" err="1" smtClean="0"/>
              <a:t>disabilities</a:t>
            </a:r>
            <a:endParaRPr lang="fi-FI" dirty="0" smtClean="0"/>
          </a:p>
          <a:p>
            <a:endParaRPr lang="fi-FI" dirty="0" smtClean="0"/>
          </a:p>
          <a:p>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13</a:t>
            </a:fld>
            <a:endParaRPr lang="uk-UA"/>
          </a:p>
        </p:txBody>
      </p:sp>
    </p:spTree>
    <p:extLst>
      <p:ext uri="{BB962C8B-B14F-4D97-AF65-F5344CB8AC3E}">
        <p14:creationId xmlns:p14="http://schemas.microsoft.com/office/powerpoint/2010/main" val="1156671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err="1" smtClean="0"/>
              <a:t>The</a:t>
            </a:r>
            <a:r>
              <a:rPr lang="fi-FI" sz="2800" dirty="0" smtClean="0"/>
              <a:t> </a:t>
            </a:r>
            <a:r>
              <a:rPr lang="fi-FI" sz="2800" dirty="0" err="1" smtClean="0"/>
              <a:t>Marrakesh</a:t>
            </a:r>
            <a:r>
              <a:rPr lang="fi-FI" sz="2800" dirty="0" smtClean="0"/>
              <a:t> </a:t>
            </a:r>
            <a:r>
              <a:rPr lang="fi-FI" sz="2800" dirty="0" err="1" smtClean="0"/>
              <a:t>Treaty</a:t>
            </a:r>
            <a:endParaRPr lang="fi-FI" sz="2800" dirty="0"/>
          </a:p>
        </p:txBody>
      </p:sp>
      <p:sp>
        <p:nvSpPr>
          <p:cNvPr id="3" name="Sisällön paikkamerkki 2"/>
          <p:cNvSpPr>
            <a:spLocks noGrp="1"/>
          </p:cNvSpPr>
          <p:nvPr>
            <p:ph idx="1"/>
          </p:nvPr>
        </p:nvSpPr>
        <p:spPr/>
        <p:txBody>
          <a:bodyPr>
            <a:normAutofit/>
          </a:bodyPr>
          <a:lstStyle/>
          <a:p>
            <a:r>
              <a:rPr lang="en-US" dirty="0"/>
              <a:t>The WIPO-administered Marrakesh Treaty makes the production and international transfer of specially-adapted books for persons with print disabilities easier. </a:t>
            </a:r>
            <a:endParaRPr lang="en-US" dirty="0" smtClean="0"/>
          </a:p>
          <a:p>
            <a:endParaRPr lang="en-US" dirty="0" smtClean="0"/>
          </a:p>
          <a:p>
            <a:r>
              <a:rPr lang="en-US" dirty="0"/>
              <a:t>EU level </a:t>
            </a:r>
            <a:r>
              <a:rPr lang="en-US" dirty="0" smtClean="0"/>
              <a:t>implementation: </a:t>
            </a:r>
            <a:r>
              <a:rPr lang="en-US" dirty="0"/>
              <a:t>VIP directive </a:t>
            </a:r>
            <a:r>
              <a:rPr lang="fi-FI" dirty="0"/>
              <a:t>(EU) 2017/1564</a:t>
            </a:r>
            <a:r>
              <a:rPr lang="en-US" dirty="0"/>
              <a:t> requires a mandatory exception in the exclusive rights of authors to produce and communicate </a:t>
            </a:r>
            <a:r>
              <a:rPr lang="en-US" b="1" dirty="0"/>
              <a:t>accessible format copies </a:t>
            </a:r>
            <a:r>
              <a:rPr lang="en-US" dirty="0"/>
              <a:t>of “a written work, a printed book, a sheet of music, or an image contained in such a work”</a:t>
            </a:r>
          </a:p>
          <a:p>
            <a:endParaRPr lang="en-US" dirty="0" smtClean="0"/>
          </a:p>
          <a:p>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14</a:t>
            </a:fld>
            <a:endParaRPr lang="uk-UA"/>
          </a:p>
        </p:txBody>
      </p:sp>
    </p:spTree>
    <p:extLst>
      <p:ext uri="{BB962C8B-B14F-4D97-AF65-F5344CB8AC3E}">
        <p14:creationId xmlns:p14="http://schemas.microsoft.com/office/powerpoint/2010/main" val="3375788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14463" y="166689"/>
            <a:ext cx="6315075" cy="676869"/>
          </a:xfrm>
        </p:spPr>
        <p:txBody>
          <a:bodyPr/>
          <a:lstStyle/>
          <a:p>
            <a:r>
              <a:rPr lang="fi-FI" sz="2800" dirty="0" err="1"/>
              <a:t>Implementation</a:t>
            </a:r>
            <a:r>
              <a:rPr lang="fi-FI" sz="2800" dirty="0"/>
              <a:t> of </a:t>
            </a:r>
            <a:r>
              <a:rPr lang="fi-FI" sz="2800" dirty="0" err="1"/>
              <a:t>the</a:t>
            </a:r>
            <a:r>
              <a:rPr lang="fi-FI" sz="2800" dirty="0"/>
              <a:t> </a:t>
            </a:r>
            <a:r>
              <a:rPr lang="fi-FI" sz="2800" dirty="0" err="1"/>
              <a:t>Marrakesh</a:t>
            </a:r>
            <a:r>
              <a:rPr lang="fi-FI" sz="2800" dirty="0"/>
              <a:t> </a:t>
            </a:r>
            <a:r>
              <a:rPr lang="fi-FI" sz="2800" dirty="0" err="1"/>
              <a:t>Treaty</a:t>
            </a:r>
            <a:r>
              <a:rPr lang="fi-FI" sz="2800" dirty="0"/>
              <a:t> in Finland</a:t>
            </a:r>
          </a:p>
        </p:txBody>
      </p:sp>
      <p:sp>
        <p:nvSpPr>
          <p:cNvPr id="3" name="Sisällön paikkamerkki 2"/>
          <p:cNvSpPr>
            <a:spLocks noGrp="1"/>
          </p:cNvSpPr>
          <p:nvPr>
            <p:ph idx="1"/>
          </p:nvPr>
        </p:nvSpPr>
        <p:spPr>
          <a:xfrm>
            <a:off x="1414463" y="841983"/>
            <a:ext cx="6315075" cy="3844318"/>
          </a:xfrm>
        </p:spPr>
        <p:txBody>
          <a:bodyPr>
            <a:normAutofit fontScale="92500"/>
          </a:bodyPr>
          <a:lstStyle/>
          <a:p>
            <a:endParaRPr lang="en-US" dirty="0" smtClean="0"/>
          </a:p>
          <a:p>
            <a:r>
              <a:rPr lang="en-US" dirty="0" smtClean="0"/>
              <a:t>Finnish </a:t>
            </a:r>
            <a:r>
              <a:rPr lang="en-US" dirty="0"/>
              <a:t>implementation 8 </a:t>
            </a:r>
            <a:r>
              <a:rPr lang="en-US" dirty="0" smtClean="0"/>
              <a:t>November </a:t>
            </a:r>
            <a:r>
              <a:rPr lang="en-US" dirty="0"/>
              <a:t>2018</a:t>
            </a:r>
          </a:p>
          <a:p>
            <a:r>
              <a:rPr lang="fi-FI" dirty="0" smtClean="0"/>
              <a:t>Finnish Copyright Act (404/1961) </a:t>
            </a:r>
            <a:r>
              <a:rPr lang="fi-FI" u="sng" dirty="0" smtClean="0"/>
              <a:t>NEW </a:t>
            </a:r>
            <a:r>
              <a:rPr lang="en-US" u="sng" dirty="0" smtClean="0"/>
              <a:t>17 a-d §</a:t>
            </a:r>
            <a:r>
              <a:rPr lang="en-US" dirty="0" smtClean="0"/>
              <a:t>: complicated as detailed language </a:t>
            </a:r>
            <a:r>
              <a:rPr lang="en-US" dirty="0" smtClean="0">
                <a:sym typeface="Wingdings" panose="05000000000000000000" pitchFamily="2" charset="2"/>
              </a:rPr>
              <a:t> g</a:t>
            </a:r>
            <a:r>
              <a:rPr lang="en-US" dirty="0" smtClean="0"/>
              <a:t>ood practices being formed as rights are beneficial only if </a:t>
            </a:r>
            <a:r>
              <a:rPr lang="en-US" dirty="0"/>
              <a:t>actions can be considered reasonable and </a:t>
            </a:r>
            <a:r>
              <a:rPr lang="en-US" dirty="0" smtClean="0"/>
              <a:t>balanced</a:t>
            </a:r>
          </a:p>
          <a:p>
            <a:r>
              <a:rPr lang="en-US" b="1" dirty="0" smtClean="0"/>
              <a:t>Key rights: Beneficiaries may access and authorized entities</a:t>
            </a:r>
            <a:r>
              <a:rPr lang="en-US" dirty="0"/>
              <a:t> </a:t>
            </a:r>
            <a:r>
              <a:rPr lang="en-US" dirty="0" smtClean="0"/>
              <a:t>(which can </a:t>
            </a:r>
            <a:r>
              <a:rPr lang="en-US" dirty="0"/>
              <a:t>be e.g. libraries or educational </a:t>
            </a:r>
            <a:r>
              <a:rPr lang="en-US" dirty="0" smtClean="0"/>
              <a:t>establishments)</a:t>
            </a:r>
            <a:r>
              <a:rPr lang="en-US" b="1" dirty="0" smtClean="0"/>
              <a:t> may produce and distribute accessible format copies</a:t>
            </a:r>
            <a:endParaRPr lang="en-US" b="1" dirty="0"/>
          </a:p>
          <a:p>
            <a:pPr lvl="2"/>
            <a:r>
              <a:rPr lang="en-US" dirty="0" smtClean="0"/>
              <a:t>Accessible format copies must </a:t>
            </a:r>
            <a:r>
              <a:rPr lang="en-US" dirty="0"/>
              <a:t>be able to move across EEA</a:t>
            </a:r>
          </a:p>
          <a:p>
            <a:pPr marL="914400" lvl="2" indent="0">
              <a:buNone/>
            </a:pPr>
            <a:endParaRPr lang="en-US" dirty="0"/>
          </a:p>
        </p:txBody>
      </p:sp>
      <p:sp>
        <p:nvSpPr>
          <p:cNvPr id="4" name="Dian numeron paikkamerkki 3"/>
          <p:cNvSpPr>
            <a:spLocks noGrp="1"/>
          </p:cNvSpPr>
          <p:nvPr>
            <p:ph type="sldNum" sz="quarter" idx="12"/>
          </p:nvPr>
        </p:nvSpPr>
        <p:spPr/>
        <p:txBody>
          <a:bodyPr/>
          <a:lstStyle/>
          <a:p>
            <a:fld id="{DFF07A49-115B-43C1-AE25-5A4E22FBC404}" type="slidenum">
              <a:rPr lang="fi-FI" altLang="fi-FI" smtClean="0"/>
              <a:pPr/>
              <a:t>15</a:t>
            </a:fld>
            <a:endParaRPr lang="fi-FI" altLang="fi-FI" dirty="0"/>
          </a:p>
        </p:txBody>
      </p:sp>
    </p:spTree>
    <p:extLst>
      <p:ext uri="{BB962C8B-B14F-4D97-AF65-F5344CB8AC3E}">
        <p14:creationId xmlns:p14="http://schemas.microsoft.com/office/powerpoint/2010/main" val="372743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r>
            <a:br>
              <a:rPr lang="fi-FI" dirty="0" smtClean="0"/>
            </a:br>
            <a:r>
              <a:rPr lang="fi-FI" dirty="0"/>
              <a:t/>
            </a:r>
            <a:br>
              <a:rPr lang="fi-FI" dirty="0"/>
            </a:br>
            <a:r>
              <a:rPr lang="fi-FI" dirty="0" smtClean="0"/>
              <a:t>Information </a:t>
            </a:r>
            <a:r>
              <a:rPr lang="fi-FI" dirty="0" err="1" smtClean="0"/>
              <a:t>Policy</a:t>
            </a:r>
            <a:r>
              <a:rPr lang="fi-FI" dirty="0" smtClean="0"/>
              <a:t>: </a:t>
            </a:r>
            <a:br>
              <a:rPr lang="fi-FI" dirty="0" smtClean="0"/>
            </a:br>
            <a:r>
              <a:rPr lang="fi-FI" dirty="0" err="1" smtClean="0"/>
              <a:t>emerging</a:t>
            </a:r>
            <a:r>
              <a:rPr lang="fi-FI" dirty="0" smtClean="0"/>
              <a:t> </a:t>
            </a:r>
            <a:r>
              <a:rPr lang="fi-FI" dirty="0" err="1" smtClean="0"/>
              <a:t>new</a:t>
            </a:r>
            <a:r>
              <a:rPr lang="fi-FI" dirty="0" smtClean="0"/>
              <a:t> </a:t>
            </a:r>
            <a:r>
              <a:rPr lang="fi-FI" dirty="0" err="1" smtClean="0"/>
              <a:t>policy</a:t>
            </a:r>
            <a:r>
              <a:rPr lang="fi-FI" dirty="0" smtClean="0"/>
              <a:t> </a:t>
            </a:r>
            <a:r>
              <a:rPr lang="fi-FI" dirty="0" err="1" smtClean="0"/>
              <a:t>sector</a:t>
            </a:r>
            <a:r>
              <a:rPr lang="fi-FI" dirty="0" smtClean="0"/>
              <a:t> </a:t>
            </a:r>
            <a:br>
              <a:rPr lang="fi-FI" dirty="0" smtClean="0"/>
            </a:br>
            <a:r>
              <a:rPr lang="fi-FI" dirty="0" smtClean="0"/>
              <a:t>in Finland</a:t>
            </a:r>
            <a:endParaRPr lang="fi-FI" dirty="0"/>
          </a:p>
        </p:txBody>
      </p:sp>
      <p:sp>
        <p:nvSpPr>
          <p:cNvPr id="3" name="Sisällön paikkamerkki 2"/>
          <p:cNvSpPr>
            <a:spLocks noGrp="1"/>
          </p:cNvSpPr>
          <p:nvPr>
            <p:ph idx="1"/>
          </p:nvPr>
        </p:nvSpPr>
        <p:spPr>
          <a:xfrm>
            <a:off x="0" y="3423557"/>
            <a:ext cx="9144000" cy="3616722"/>
          </a:xfrm>
        </p:spPr>
        <p:txBody>
          <a:bodyPr/>
          <a:lstStyle/>
          <a:p>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16</a:t>
            </a:fld>
            <a:endParaRPr lang="uk-UA"/>
          </a:p>
        </p:txBody>
      </p:sp>
    </p:spTree>
    <p:extLst>
      <p:ext uri="{BB962C8B-B14F-4D97-AF65-F5344CB8AC3E}">
        <p14:creationId xmlns:p14="http://schemas.microsoft.com/office/powerpoint/2010/main" val="1716265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Kuva 40"/>
          <p:cNvPicPr>
            <a:picLocks noChangeAspect="1"/>
          </p:cNvPicPr>
          <p:nvPr/>
        </p:nvPicPr>
        <p:blipFill rotWithShape="1">
          <a:blip r:embed="rId3" cstate="print">
            <a:extLst>
              <a:ext uri="{28A0092B-C50C-407E-A947-70E740481C1C}">
                <a14:useLocalDpi xmlns:a14="http://schemas.microsoft.com/office/drawing/2010/main" val="0"/>
              </a:ext>
            </a:extLst>
          </a:blip>
          <a:srcRect l="2511" r="596"/>
          <a:stretch/>
        </p:blipFill>
        <p:spPr>
          <a:xfrm>
            <a:off x="609936" y="-1"/>
            <a:ext cx="8559491" cy="5162539"/>
          </a:xfrm>
          <a:prstGeom prst="rect">
            <a:avLst/>
          </a:prstGeom>
        </p:spPr>
      </p:pic>
      <p:sp>
        <p:nvSpPr>
          <p:cNvPr id="37" name="Suorakulmio 36"/>
          <p:cNvSpPr/>
          <p:nvPr/>
        </p:nvSpPr>
        <p:spPr>
          <a:xfrm>
            <a:off x="4316785" y="1437215"/>
            <a:ext cx="4824536" cy="774495"/>
          </a:xfrm>
          <a:prstGeom prst="rect">
            <a:avLst/>
          </a:prstGeom>
          <a:solidFill>
            <a:srgbClr val="2843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Suorakulmio 37"/>
          <p:cNvSpPr/>
          <p:nvPr/>
        </p:nvSpPr>
        <p:spPr>
          <a:xfrm>
            <a:off x="5165453" y="2322952"/>
            <a:ext cx="3975868" cy="774495"/>
          </a:xfrm>
          <a:prstGeom prst="rect">
            <a:avLst/>
          </a:prstGeom>
          <a:solidFill>
            <a:srgbClr val="2843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Suorakulmio 38"/>
          <p:cNvSpPr/>
          <p:nvPr/>
        </p:nvSpPr>
        <p:spPr>
          <a:xfrm>
            <a:off x="6300191" y="3219822"/>
            <a:ext cx="2841129" cy="774495"/>
          </a:xfrm>
          <a:prstGeom prst="rect">
            <a:avLst/>
          </a:prstGeom>
          <a:solidFill>
            <a:srgbClr val="2843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uorakulmio 22"/>
          <p:cNvSpPr/>
          <p:nvPr/>
        </p:nvSpPr>
        <p:spPr>
          <a:xfrm rot="16200000">
            <a:off x="1716382" y="2777137"/>
            <a:ext cx="3706284" cy="10264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Suorakulmio 23"/>
          <p:cNvSpPr/>
          <p:nvPr/>
        </p:nvSpPr>
        <p:spPr>
          <a:xfrm rot="16200000">
            <a:off x="2826395" y="2777137"/>
            <a:ext cx="3706286" cy="10264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Suorakulmio 24"/>
          <p:cNvSpPr/>
          <p:nvPr/>
        </p:nvSpPr>
        <p:spPr>
          <a:xfrm rot="16200000">
            <a:off x="4825134" y="3668440"/>
            <a:ext cx="1923676" cy="10264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Suorakulmio 33"/>
          <p:cNvSpPr/>
          <p:nvPr/>
        </p:nvSpPr>
        <p:spPr>
          <a:xfrm rot="16200000">
            <a:off x="2569347" y="486950"/>
            <a:ext cx="2000353" cy="1026440"/>
          </a:xfrm>
          <a:prstGeom prst="rect">
            <a:avLst/>
          </a:prstGeom>
          <a:solidFill>
            <a:srgbClr val="2843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uorakulmio 34"/>
          <p:cNvSpPr/>
          <p:nvPr/>
        </p:nvSpPr>
        <p:spPr>
          <a:xfrm rot="16200000">
            <a:off x="2990928" y="1175381"/>
            <a:ext cx="3377219" cy="1026440"/>
          </a:xfrm>
          <a:prstGeom prst="rect">
            <a:avLst/>
          </a:prstGeom>
          <a:solidFill>
            <a:srgbClr val="2843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uorakulmio 35"/>
          <p:cNvSpPr/>
          <p:nvPr/>
        </p:nvSpPr>
        <p:spPr>
          <a:xfrm rot="16200000">
            <a:off x="4177059" y="1096688"/>
            <a:ext cx="3219826" cy="1026440"/>
          </a:xfrm>
          <a:prstGeom prst="rect">
            <a:avLst/>
          </a:prstGeom>
          <a:solidFill>
            <a:srgbClr val="2843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uorakulmio 16"/>
          <p:cNvSpPr/>
          <p:nvPr/>
        </p:nvSpPr>
        <p:spPr>
          <a:xfrm>
            <a:off x="611560" y="1437215"/>
            <a:ext cx="2441521" cy="77449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Suorakulmio 17"/>
          <p:cNvSpPr/>
          <p:nvPr/>
        </p:nvSpPr>
        <p:spPr>
          <a:xfrm>
            <a:off x="611560" y="2322952"/>
            <a:ext cx="4581198" cy="77449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orakulmio 18"/>
          <p:cNvSpPr/>
          <p:nvPr/>
        </p:nvSpPr>
        <p:spPr>
          <a:xfrm>
            <a:off x="611560" y="3219822"/>
            <a:ext cx="3471184" cy="77449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tsikko 1"/>
          <p:cNvSpPr>
            <a:spLocks noGrp="1"/>
          </p:cNvSpPr>
          <p:nvPr>
            <p:ph type="title"/>
          </p:nvPr>
        </p:nvSpPr>
        <p:spPr>
          <a:xfrm>
            <a:off x="894831" y="67329"/>
            <a:ext cx="2092993" cy="1253225"/>
          </a:xfrm>
        </p:spPr>
        <p:txBody>
          <a:bodyPr/>
          <a:lstStyle/>
          <a:p>
            <a:r>
              <a:rPr lang="en-GB" sz="2000" noProof="0" dirty="0" smtClean="0">
                <a:solidFill>
                  <a:schemeClr val="bg1"/>
                </a:solidFill>
              </a:rPr>
              <a:t>Dimensions of information policy</a:t>
            </a:r>
            <a:endParaRPr lang="en-GB" sz="2000" noProof="0" dirty="0">
              <a:solidFill>
                <a:schemeClr val="bg1"/>
              </a:solidFill>
            </a:endParaRPr>
          </a:p>
        </p:txBody>
      </p:sp>
      <p:sp>
        <p:nvSpPr>
          <p:cNvPr id="6" name="Date Placeholder 4"/>
          <p:cNvSpPr>
            <a:spLocks noGrp="1"/>
          </p:cNvSpPr>
          <p:nvPr>
            <p:ph type="dt" sz="half" idx="2"/>
          </p:nvPr>
        </p:nvSpPr>
        <p:spPr>
          <a:xfrm>
            <a:off x="0" y="4458878"/>
            <a:ext cx="611560" cy="201104"/>
          </a:xfrm>
        </p:spPr>
        <p:txBody>
          <a:bodyPr/>
          <a:lstStyle/>
          <a:p>
            <a:fld id="{9504BABE-377C-4042-9CE4-D8BB0ACFBA08}" type="datetime1">
              <a:rPr lang="en-GB" smtClean="0"/>
              <a:t>11/03/2019</a:t>
            </a:fld>
            <a:endParaRPr lang="en-GB" dirty="0"/>
          </a:p>
        </p:txBody>
      </p:sp>
      <p:sp>
        <p:nvSpPr>
          <p:cNvPr id="9" name="Suorakulmio 8"/>
          <p:cNvSpPr/>
          <p:nvPr/>
        </p:nvSpPr>
        <p:spPr>
          <a:xfrm>
            <a:off x="6760211" y="1654685"/>
            <a:ext cx="2061805" cy="3507854"/>
          </a:xfrm>
          <a:prstGeom prst="rect">
            <a:avLst/>
          </a:prstGeom>
          <a:solidFill>
            <a:schemeClr val="bg2">
              <a:lumMod val="9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orakulmio 4"/>
          <p:cNvSpPr/>
          <p:nvPr/>
        </p:nvSpPr>
        <p:spPr>
          <a:xfrm>
            <a:off x="6858232" y="1798701"/>
            <a:ext cx="1918204" cy="3162404"/>
          </a:xfrm>
          <a:prstGeom prst="rect">
            <a:avLst/>
          </a:prstGeom>
        </p:spPr>
        <p:txBody>
          <a:bodyPr wrap="square">
            <a:spAutoFit/>
          </a:bodyPr>
          <a:lstStyle/>
          <a:p>
            <a:r>
              <a:rPr lang="en-GB" sz="1350" b="1" dirty="0" smtClean="0">
                <a:latin typeface="Arial" panose="020B0604020202020204" pitchFamily="34" charset="0"/>
                <a:ea typeface="Arial" panose="020B0604020202020204" pitchFamily="34" charset="0"/>
              </a:rPr>
              <a:t>Information policy</a:t>
            </a:r>
            <a:br>
              <a:rPr lang="en-GB" sz="1350" b="1" dirty="0" smtClean="0">
                <a:latin typeface="Arial" panose="020B0604020202020204" pitchFamily="34" charset="0"/>
                <a:ea typeface="Arial" panose="020B0604020202020204" pitchFamily="34" charset="0"/>
              </a:rPr>
            </a:br>
            <a:endParaRPr lang="en-GB" sz="600" b="1" dirty="0" smtClean="0">
              <a:latin typeface="Arial" panose="020B0604020202020204" pitchFamily="34" charset="0"/>
              <a:ea typeface="Arial" panose="020B0604020202020204" pitchFamily="34" charset="0"/>
            </a:endParaRPr>
          </a:p>
          <a:p>
            <a:r>
              <a:rPr lang="en-GB" sz="1200" dirty="0" smtClean="0"/>
              <a:t>Policy actions geared towards contributing to good management and effective use of information can be characterised as information policy. Information policy is devised to promote collecting, opening, combining, sharing and storing data, as well as strengthening data protection and information security. </a:t>
            </a:r>
            <a:endParaRPr lang="en-GB" sz="1050" dirty="0">
              <a:latin typeface="Arial" panose="020B0604020202020204" pitchFamily="34" charset="0"/>
              <a:ea typeface="Arial" panose="020B0604020202020204" pitchFamily="34" charset="0"/>
            </a:endParaRPr>
          </a:p>
        </p:txBody>
      </p:sp>
      <p:sp>
        <p:nvSpPr>
          <p:cNvPr id="8" name="Ellipsi 7"/>
          <p:cNvSpPr/>
          <p:nvPr/>
        </p:nvSpPr>
        <p:spPr>
          <a:xfrm>
            <a:off x="2647488" y="694863"/>
            <a:ext cx="3821103" cy="3821103"/>
          </a:xfrm>
          <a:prstGeom prst="ellipse">
            <a:avLst/>
          </a:prstGeom>
          <a:solidFill>
            <a:srgbClr val="61A28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0" name="Tekstiruutu 9"/>
          <p:cNvSpPr txBox="1"/>
          <p:nvPr/>
        </p:nvSpPr>
        <p:spPr>
          <a:xfrm>
            <a:off x="2195736" y="1041579"/>
            <a:ext cx="4806782" cy="954107"/>
          </a:xfrm>
          <a:prstGeom prst="rect">
            <a:avLst/>
          </a:prstGeom>
          <a:noFill/>
        </p:spPr>
        <p:txBody>
          <a:bodyPr wrap="square" rtlCol="0">
            <a:spAutoFit/>
          </a:bodyPr>
          <a:lstStyle/>
          <a:p>
            <a:pPr algn="ctr"/>
            <a:r>
              <a:rPr lang="en-GB" sz="2800" b="1" cap="all" dirty="0" smtClean="0">
                <a:solidFill>
                  <a:schemeClr val="accent2"/>
                </a:solidFill>
              </a:rPr>
              <a:t>Information</a:t>
            </a:r>
          </a:p>
          <a:p>
            <a:pPr algn="ctr"/>
            <a:r>
              <a:rPr lang="en-GB" sz="2800" b="1" cap="all" dirty="0" smtClean="0">
                <a:solidFill>
                  <a:schemeClr val="accent2"/>
                </a:solidFill>
              </a:rPr>
              <a:t> policy</a:t>
            </a:r>
            <a:endParaRPr lang="en-GB" sz="2800" b="1" cap="all" dirty="0">
              <a:solidFill>
                <a:schemeClr val="accent2"/>
              </a:solidFill>
            </a:endParaRPr>
          </a:p>
        </p:txBody>
      </p:sp>
      <p:sp>
        <p:nvSpPr>
          <p:cNvPr id="11" name="Tekstiruutu 10"/>
          <p:cNvSpPr txBox="1"/>
          <p:nvPr/>
        </p:nvSpPr>
        <p:spPr>
          <a:xfrm>
            <a:off x="2843808" y="2170530"/>
            <a:ext cx="1314784" cy="584775"/>
          </a:xfrm>
          <a:prstGeom prst="rect">
            <a:avLst/>
          </a:prstGeom>
          <a:noFill/>
        </p:spPr>
        <p:txBody>
          <a:bodyPr wrap="none" rtlCol="0">
            <a:spAutoFit/>
          </a:bodyPr>
          <a:lstStyle/>
          <a:p>
            <a:pPr algn="ctr"/>
            <a:r>
              <a:rPr lang="en-GB" sz="1600" b="1" dirty="0" smtClean="0">
                <a:solidFill>
                  <a:schemeClr val="accent2"/>
                </a:solidFill>
              </a:rPr>
              <a:t>Artificial</a:t>
            </a:r>
          </a:p>
          <a:p>
            <a:pPr algn="ctr"/>
            <a:r>
              <a:rPr lang="en-GB" sz="1600" b="1" dirty="0" smtClean="0">
                <a:solidFill>
                  <a:schemeClr val="accent2"/>
                </a:solidFill>
              </a:rPr>
              <a:t>Intelligence</a:t>
            </a:r>
            <a:endParaRPr lang="en-GB" sz="1600" b="1" dirty="0">
              <a:solidFill>
                <a:schemeClr val="accent2"/>
              </a:solidFill>
            </a:endParaRPr>
          </a:p>
        </p:txBody>
      </p:sp>
      <p:sp>
        <p:nvSpPr>
          <p:cNvPr id="12" name="Tekstiruutu 11"/>
          <p:cNvSpPr txBox="1"/>
          <p:nvPr/>
        </p:nvSpPr>
        <p:spPr>
          <a:xfrm>
            <a:off x="3203848" y="2849546"/>
            <a:ext cx="1221809" cy="338554"/>
          </a:xfrm>
          <a:prstGeom prst="rect">
            <a:avLst/>
          </a:prstGeom>
          <a:noFill/>
        </p:spPr>
        <p:txBody>
          <a:bodyPr wrap="none" rtlCol="0">
            <a:spAutoFit/>
          </a:bodyPr>
          <a:lstStyle/>
          <a:p>
            <a:r>
              <a:rPr lang="en-GB" sz="1600" b="1" dirty="0" smtClean="0">
                <a:solidFill>
                  <a:schemeClr val="accent2"/>
                </a:solidFill>
              </a:rPr>
              <a:t>Know-how</a:t>
            </a:r>
            <a:endParaRPr lang="en-GB" sz="1600" b="1" dirty="0">
              <a:solidFill>
                <a:schemeClr val="accent2"/>
              </a:solidFill>
            </a:endParaRPr>
          </a:p>
        </p:txBody>
      </p:sp>
      <p:sp>
        <p:nvSpPr>
          <p:cNvPr id="13" name="Tekstiruutu 12"/>
          <p:cNvSpPr txBox="1"/>
          <p:nvPr/>
        </p:nvSpPr>
        <p:spPr>
          <a:xfrm>
            <a:off x="4836135" y="2849546"/>
            <a:ext cx="1106393" cy="338554"/>
          </a:xfrm>
          <a:prstGeom prst="rect">
            <a:avLst/>
          </a:prstGeom>
          <a:noFill/>
        </p:spPr>
        <p:txBody>
          <a:bodyPr wrap="none" rtlCol="0">
            <a:spAutoFit/>
          </a:bodyPr>
          <a:lstStyle/>
          <a:p>
            <a:r>
              <a:rPr lang="en-GB" sz="1600" b="1" dirty="0" smtClean="0">
                <a:solidFill>
                  <a:schemeClr val="accent2"/>
                </a:solidFill>
              </a:rPr>
              <a:t>Economy</a:t>
            </a:r>
            <a:endParaRPr lang="en-GB" sz="1600" b="1" dirty="0">
              <a:solidFill>
                <a:schemeClr val="accent2"/>
              </a:solidFill>
            </a:endParaRPr>
          </a:p>
        </p:txBody>
      </p:sp>
      <p:sp>
        <p:nvSpPr>
          <p:cNvPr id="14" name="Tekstiruutu 13"/>
          <p:cNvSpPr txBox="1"/>
          <p:nvPr/>
        </p:nvSpPr>
        <p:spPr>
          <a:xfrm>
            <a:off x="5427965" y="2170530"/>
            <a:ext cx="800219" cy="338554"/>
          </a:xfrm>
          <a:prstGeom prst="rect">
            <a:avLst/>
          </a:prstGeom>
          <a:noFill/>
        </p:spPr>
        <p:txBody>
          <a:bodyPr wrap="none" rtlCol="0">
            <a:spAutoFit/>
          </a:bodyPr>
          <a:lstStyle/>
          <a:p>
            <a:r>
              <a:rPr lang="en-GB" sz="1600" b="1" dirty="0" smtClean="0">
                <a:solidFill>
                  <a:schemeClr val="accent2"/>
                </a:solidFill>
              </a:rPr>
              <a:t>Ethics</a:t>
            </a:r>
            <a:endParaRPr lang="en-GB" sz="1600" b="1" dirty="0">
              <a:solidFill>
                <a:schemeClr val="accent2"/>
              </a:solidFill>
            </a:endParaRPr>
          </a:p>
        </p:txBody>
      </p:sp>
      <p:sp>
        <p:nvSpPr>
          <p:cNvPr id="15" name="Tekstiruutu 14"/>
          <p:cNvSpPr txBox="1"/>
          <p:nvPr/>
        </p:nvSpPr>
        <p:spPr>
          <a:xfrm>
            <a:off x="4121312" y="2170530"/>
            <a:ext cx="1314784" cy="584775"/>
          </a:xfrm>
          <a:prstGeom prst="rect">
            <a:avLst/>
          </a:prstGeom>
          <a:noFill/>
        </p:spPr>
        <p:txBody>
          <a:bodyPr wrap="none" rtlCol="0">
            <a:spAutoFit/>
          </a:bodyPr>
          <a:lstStyle/>
          <a:p>
            <a:pPr algn="ctr"/>
            <a:r>
              <a:rPr lang="en-GB" sz="1600" b="1" dirty="0" smtClean="0">
                <a:solidFill>
                  <a:schemeClr val="accent2"/>
                </a:solidFill>
              </a:rPr>
              <a:t>Information</a:t>
            </a:r>
          </a:p>
          <a:p>
            <a:pPr algn="ctr"/>
            <a:r>
              <a:rPr lang="en-GB" sz="1600" b="1" dirty="0" smtClean="0">
                <a:solidFill>
                  <a:schemeClr val="accent2"/>
                </a:solidFill>
              </a:rPr>
              <a:t>Data</a:t>
            </a:r>
            <a:endParaRPr lang="en-GB" sz="1600" b="1" dirty="0">
              <a:solidFill>
                <a:schemeClr val="accent2"/>
              </a:solidFill>
            </a:endParaRPr>
          </a:p>
        </p:txBody>
      </p:sp>
      <p:sp>
        <p:nvSpPr>
          <p:cNvPr id="16" name="Tekstiruutu 15"/>
          <p:cNvSpPr txBox="1"/>
          <p:nvPr/>
        </p:nvSpPr>
        <p:spPr>
          <a:xfrm>
            <a:off x="3943634" y="3377211"/>
            <a:ext cx="994183" cy="584775"/>
          </a:xfrm>
          <a:prstGeom prst="rect">
            <a:avLst/>
          </a:prstGeom>
          <a:noFill/>
        </p:spPr>
        <p:txBody>
          <a:bodyPr wrap="none" rtlCol="0">
            <a:spAutoFit/>
          </a:bodyPr>
          <a:lstStyle/>
          <a:p>
            <a:pPr algn="ctr"/>
            <a:r>
              <a:rPr lang="en-GB" sz="1600" b="1" dirty="0" smtClean="0">
                <a:solidFill>
                  <a:schemeClr val="accent2"/>
                </a:solidFill>
              </a:rPr>
              <a:t>Digital</a:t>
            </a:r>
          </a:p>
          <a:p>
            <a:pPr algn="ctr"/>
            <a:r>
              <a:rPr lang="en-GB" sz="1600" b="1" dirty="0" smtClean="0">
                <a:solidFill>
                  <a:schemeClr val="accent2"/>
                </a:solidFill>
              </a:rPr>
              <a:t>Security</a:t>
            </a:r>
            <a:endParaRPr lang="en-GB" sz="1600" b="1" dirty="0">
              <a:solidFill>
                <a:schemeClr val="accent2"/>
              </a:solidFill>
            </a:endParaRPr>
          </a:p>
        </p:txBody>
      </p:sp>
      <p:sp>
        <p:nvSpPr>
          <p:cNvPr id="28" name="Tekstiruutu 27"/>
          <p:cNvSpPr txBox="1"/>
          <p:nvPr/>
        </p:nvSpPr>
        <p:spPr>
          <a:xfrm>
            <a:off x="827584" y="1662796"/>
            <a:ext cx="1321196" cy="307777"/>
          </a:xfrm>
          <a:prstGeom prst="rect">
            <a:avLst/>
          </a:prstGeom>
          <a:noFill/>
        </p:spPr>
        <p:txBody>
          <a:bodyPr wrap="none" rtlCol="0">
            <a:spAutoFit/>
          </a:bodyPr>
          <a:lstStyle/>
          <a:p>
            <a:r>
              <a:rPr lang="en-GB" sz="1400" b="1" cap="all" dirty="0" smtClean="0">
                <a:solidFill>
                  <a:schemeClr val="bg1"/>
                </a:solidFill>
              </a:rPr>
              <a:t>WELL-BEING</a:t>
            </a:r>
            <a:endParaRPr lang="en-GB" sz="1400" b="1" cap="all" dirty="0">
              <a:solidFill>
                <a:schemeClr val="bg1"/>
              </a:solidFill>
            </a:endParaRPr>
          </a:p>
        </p:txBody>
      </p:sp>
      <p:sp>
        <p:nvSpPr>
          <p:cNvPr id="29" name="Tekstiruutu 28"/>
          <p:cNvSpPr txBox="1"/>
          <p:nvPr/>
        </p:nvSpPr>
        <p:spPr>
          <a:xfrm>
            <a:off x="827584" y="2510837"/>
            <a:ext cx="1891865" cy="307777"/>
          </a:xfrm>
          <a:prstGeom prst="rect">
            <a:avLst/>
          </a:prstGeom>
          <a:noFill/>
        </p:spPr>
        <p:txBody>
          <a:bodyPr wrap="none" rtlCol="0">
            <a:spAutoFit/>
          </a:bodyPr>
          <a:lstStyle/>
          <a:p>
            <a:r>
              <a:rPr lang="en-GB" sz="1400" b="1" cap="all" dirty="0" smtClean="0">
                <a:solidFill>
                  <a:schemeClr val="bg1"/>
                </a:solidFill>
              </a:rPr>
              <a:t>competitiveness</a:t>
            </a:r>
            <a:endParaRPr lang="en-GB" sz="1400" b="1" cap="all" dirty="0">
              <a:solidFill>
                <a:schemeClr val="bg1"/>
              </a:solidFill>
            </a:endParaRPr>
          </a:p>
        </p:txBody>
      </p:sp>
      <p:sp>
        <p:nvSpPr>
          <p:cNvPr id="30" name="Tekstiruutu 29"/>
          <p:cNvSpPr txBox="1"/>
          <p:nvPr/>
        </p:nvSpPr>
        <p:spPr>
          <a:xfrm>
            <a:off x="827584" y="3474612"/>
            <a:ext cx="1093569" cy="307777"/>
          </a:xfrm>
          <a:prstGeom prst="rect">
            <a:avLst/>
          </a:prstGeom>
          <a:noFill/>
        </p:spPr>
        <p:txBody>
          <a:bodyPr wrap="none" rtlCol="0">
            <a:spAutoFit/>
          </a:bodyPr>
          <a:lstStyle/>
          <a:p>
            <a:r>
              <a:rPr lang="en-GB" sz="1400" b="1" cap="all" dirty="0" smtClean="0">
                <a:solidFill>
                  <a:schemeClr val="bg1"/>
                </a:solidFill>
              </a:rPr>
              <a:t>security</a:t>
            </a:r>
            <a:endParaRPr lang="en-GB" sz="1400" b="1" cap="all" dirty="0">
              <a:solidFill>
                <a:schemeClr val="bg1"/>
              </a:solidFill>
            </a:endParaRPr>
          </a:p>
        </p:txBody>
      </p:sp>
      <p:sp>
        <p:nvSpPr>
          <p:cNvPr id="31" name="Tekstiruutu 30"/>
          <p:cNvSpPr txBox="1"/>
          <p:nvPr/>
        </p:nvSpPr>
        <p:spPr>
          <a:xfrm>
            <a:off x="3088394" y="4559488"/>
            <a:ext cx="983200" cy="307777"/>
          </a:xfrm>
          <a:prstGeom prst="rect">
            <a:avLst/>
          </a:prstGeom>
          <a:noFill/>
        </p:spPr>
        <p:txBody>
          <a:bodyPr wrap="square" rtlCol="0">
            <a:spAutoFit/>
          </a:bodyPr>
          <a:lstStyle/>
          <a:p>
            <a:pPr algn="ctr"/>
            <a:r>
              <a:rPr lang="en-GB" sz="1400" b="1" cap="all" dirty="0" smtClean="0">
                <a:solidFill>
                  <a:schemeClr val="bg1"/>
                </a:solidFill>
              </a:rPr>
              <a:t>citizen</a:t>
            </a:r>
            <a:endParaRPr lang="en-GB" sz="1400" b="1" cap="all" dirty="0">
              <a:solidFill>
                <a:schemeClr val="bg1"/>
              </a:solidFill>
            </a:endParaRPr>
          </a:p>
        </p:txBody>
      </p:sp>
      <p:sp>
        <p:nvSpPr>
          <p:cNvPr id="32" name="Tekstiruutu 31"/>
          <p:cNvSpPr txBox="1"/>
          <p:nvPr/>
        </p:nvSpPr>
        <p:spPr>
          <a:xfrm>
            <a:off x="4117174" y="4497382"/>
            <a:ext cx="1128698" cy="738664"/>
          </a:xfrm>
          <a:prstGeom prst="rect">
            <a:avLst/>
          </a:prstGeom>
          <a:noFill/>
        </p:spPr>
        <p:txBody>
          <a:bodyPr wrap="square" rtlCol="0">
            <a:spAutoFit/>
          </a:bodyPr>
          <a:lstStyle/>
          <a:p>
            <a:pPr algn="ctr"/>
            <a:r>
              <a:rPr lang="en-GB" sz="1400" b="1" cap="all" dirty="0" smtClean="0">
                <a:solidFill>
                  <a:schemeClr val="bg1"/>
                </a:solidFill>
              </a:rPr>
              <a:t>PUBLIC ADMINISTRATION</a:t>
            </a:r>
            <a:endParaRPr lang="en-GB" sz="1400" b="1" cap="all" dirty="0">
              <a:solidFill>
                <a:schemeClr val="bg1"/>
              </a:solidFill>
            </a:endParaRPr>
          </a:p>
        </p:txBody>
      </p:sp>
      <p:sp>
        <p:nvSpPr>
          <p:cNvPr id="33" name="Tekstiruutu 32"/>
          <p:cNvSpPr txBox="1"/>
          <p:nvPr/>
        </p:nvSpPr>
        <p:spPr>
          <a:xfrm>
            <a:off x="5220072" y="4559488"/>
            <a:ext cx="1122020" cy="307777"/>
          </a:xfrm>
          <a:prstGeom prst="rect">
            <a:avLst/>
          </a:prstGeom>
          <a:noFill/>
        </p:spPr>
        <p:txBody>
          <a:bodyPr wrap="square" rtlCol="0">
            <a:spAutoFit/>
          </a:bodyPr>
          <a:lstStyle/>
          <a:p>
            <a:pPr algn="ctr"/>
            <a:r>
              <a:rPr lang="en-GB" sz="1400" b="1" cap="all" dirty="0" smtClean="0">
                <a:solidFill>
                  <a:schemeClr val="bg1"/>
                </a:solidFill>
              </a:rPr>
              <a:t>COMPANY</a:t>
            </a:r>
            <a:endParaRPr lang="en-GB" sz="1400" b="1" cap="all" dirty="0">
              <a:solidFill>
                <a:schemeClr val="bg1"/>
              </a:solidFill>
            </a:endParaRPr>
          </a:p>
        </p:txBody>
      </p:sp>
    </p:spTree>
    <p:extLst>
      <p:ext uri="{BB962C8B-B14F-4D97-AF65-F5344CB8AC3E}">
        <p14:creationId xmlns:p14="http://schemas.microsoft.com/office/powerpoint/2010/main" val="885319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rotWithShape="1">
          <a:blip r:embed="rId2">
            <a:extLst>
              <a:ext uri="{28A0092B-C50C-407E-A947-70E740481C1C}">
                <a14:useLocalDpi xmlns:a14="http://schemas.microsoft.com/office/drawing/2010/main" val="0"/>
              </a:ext>
            </a:extLst>
          </a:blip>
          <a:srcRect l="6617"/>
          <a:stretch/>
        </p:blipFill>
        <p:spPr>
          <a:xfrm>
            <a:off x="618778" y="0"/>
            <a:ext cx="8631026" cy="5143500"/>
          </a:xfrm>
          <a:prstGeom prst="rect">
            <a:avLst/>
          </a:prstGeom>
        </p:spPr>
      </p:pic>
      <p:pic>
        <p:nvPicPr>
          <p:cNvPr id="7" name="Kuva 6"/>
          <p:cNvPicPr>
            <a:picLocks noChangeAspect="1"/>
          </p:cNvPicPr>
          <p:nvPr/>
        </p:nvPicPr>
        <p:blipFill rotWithShape="1">
          <a:blip r:embed="rId3" cstate="print">
            <a:extLst>
              <a:ext uri="{28A0092B-C50C-407E-A947-70E740481C1C}">
                <a14:useLocalDpi xmlns:a14="http://schemas.microsoft.com/office/drawing/2010/main" val="0"/>
              </a:ext>
            </a:extLst>
          </a:blip>
          <a:srcRect l="55297" r="8325"/>
          <a:stretch/>
        </p:blipFill>
        <p:spPr>
          <a:xfrm>
            <a:off x="5796136" y="2499742"/>
            <a:ext cx="1728192" cy="2643758"/>
          </a:xfrm>
          <a:prstGeom prst="rect">
            <a:avLst/>
          </a:prstGeom>
        </p:spPr>
      </p:pic>
      <p:sp>
        <p:nvSpPr>
          <p:cNvPr id="6" name="Date Placeholder 4"/>
          <p:cNvSpPr>
            <a:spLocks noGrp="1"/>
          </p:cNvSpPr>
          <p:nvPr>
            <p:ph type="dt" sz="half" idx="2"/>
          </p:nvPr>
        </p:nvSpPr>
        <p:spPr>
          <a:xfrm>
            <a:off x="0" y="4458878"/>
            <a:ext cx="611560" cy="201104"/>
          </a:xfrm>
        </p:spPr>
        <p:txBody>
          <a:bodyPr/>
          <a:lstStyle/>
          <a:p>
            <a:fld id="{9504BABE-377C-4042-9CE4-D8BB0ACFBA08}" type="datetime1">
              <a:rPr lang="fi-FI" smtClean="0"/>
              <a:t>11.3.2019</a:t>
            </a:fld>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910910033"/>
              </p:ext>
            </p:extLst>
          </p:nvPr>
        </p:nvGraphicFramePr>
        <p:xfrm>
          <a:off x="618779" y="0"/>
          <a:ext cx="8631025" cy="5143500"/>
        </p:xfrm>
        <a:graphic>
          <a:graphicData uri="http://schemas.openxmlformats.org/drawingml/2006/table">
            <a:tbl>
              <a:tblPr>
                <a:tableStyleId>{5C22544A-7EE6-4342-B048-85BDC9FD1C3A}</a:tableStyleId>
              </a:tblPr>
              <a:tblGrid>
                <a:gridCol w="1726205">
                  <a:extLst>
                    <a:ext uri="{9D8B030D-6E8A-4147-A177-3AD203B41FA5}">
                      <a16:colId xmlns:a16="http://schemas.microsoft.com/office/drawing/2014/main" val="215844107"/>
                    </a:ext>
                  </a:extLst>
                </a:gridCol>
                <a:gridCol w="1726205">
                  <a:extLst>
                    <a:ext uri="{9D8B030D-6E8A-4147-A177-3AD203B41FA5}">
                      <a16:colId xmlns:a16="http://schemas.microsoft.com/office/drawing/2014/main" val="3957066380"/>
                    </a:ext>
                  </a:extLst>
                </a:gridCol>
                <a:gridCol w="1726205">
                  <a:extLst>
                    <a:ext uri="{9D8B030D-6E8A-4147-A177-3AD203B41FA5}">
                      <a16:colId xmlns:a16="http://schemas.microsoft.com/office/drawing/2014/main" val="2856274478"/>
                    </a:ext>
                  </a:extLst>
                </a:gridCol>
                <a:gridCol w="1726205">
                  <a:extLst>
                    <a:ext uri="{9D8B030D-6E8A-4147-A177-3AD203B41FA5}">
                      <a16:colId xmlns:a16="http://schemas.microsoft.com/office/drawing/2014/main" val="231642352"/>
                    </a:ext>
                  </a:extLst>
                </a:gridCol>
                <a:gridCol w="1726205">
                  <a:extLst>
                    <a:ext uri="{9D8B030D-6E8A-4147-A177-3AD203B41FA5}">
                      <a16:colId xmlns:a16="http://schemas.microsoft.com/office/drawing/2014/main" val="4010969589"/>
                    </a:ext>
                  </a:extLst>
                </a:gridCol>
              </a:tblGrid>
              <a:tr h="2531548">
                <a:tc>
                  <a:txBody>
                    <a:bodyPr/>
                    <a:lstStyle/>
                    <a:p>
                      <a:endParaRPr lang="en-GB" sz="1200" noProof="0" dirty="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28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noProof="0"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28C"/>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noProof="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en-GB" sz="600" i="1" noProof="0" dirty="0" smtClean="0"/>
                        <a:t>Photo: Helsinki</a:t>
                      </a:r>
                      <a:r>
                        <a:rPr lang="en-GB" sz="600" i="1" baseline="0" noProof="0" dirty="0" smtClean="0"/>
                        <a:t> </a:t>
                      </a:r>
                      <a:r>
                        <a:rPr lang="en-GB" sz="600" i="1" noProof="0" dirty="0" smtClean="0"/>
                        <a:t>Marketing/</a:t>
                      </a:r>
                      <a:r>
                        <a:rPr lang="en-GB" sz="600" i="1" noProof="0" dirty="0" err="1" smtClean="0"/>
                        <a:t>Tuomas</a:t>
                      </a:r>
                      <a:r>
                        <a:rPr lang="en-GB" sz="600" i="1" noProof="0" dirty="0" smtClean="0"/>
                        <a:t> </a:t>
                      </a:r>
                      <a:r>
                        <a:rPr lang="en-GB" sz="600" i="1" noProof="0" dirty="0" err="1" smtClean="0"/>
                        <a:t>Uusheimo</a:t>
                      </a:r>
                      <a:endParaRPr lang="en-GB" sz="600" i="1" noProof="0" dirty="0" smtClean="0"/>
                    </a:p>
                  </a:txBody>
                  <a:tcPr anchor="ctr">
                    <a:lnL w="12700" cap="flat" cmpd="sng" algn="ctr">
                      <a:solidFill>
                        <a:schemeClr val="bg1"/>
                      </a:solidFill>
                      <a:prstDash val="solid"/>
                      <a:round/>
                      <a:headEnd type="none" w="med" len="med"/>
                      <a:tailEnd type="none" w="med" len="med"/>
                    </a:lnL>
                    <a:solidFill>
                      <a:srgbClr val="E8EAF4">
                        <a:alpha val="94902"/>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smtClean="0"/>
                    </a:p>
                  </a:txBody>
                  <a:tcPr anchor="ctr">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Ad hoc ministerial</a:t>
                      </a:r>
                      <a:r>
                        <a:rPr lang="en-GB" sz="1200" baseline="0" noProof="0" dirty="0" smtClean="0"/>
                        <a:t> steering group (9 ministers) and preparation group of representatives from all ministries (13).</a:t>
                      </a:r>
                      <a:endParaRPr lang="en-GB" sz="1200" noProof="0" dirty="0" smtClean="0"/>
                    </a:p>
                  </a:txBody>
                  <a:tcPr anchor="ctr">
                    <a:solidFill>
                      <a:srgbClr val="E8EAF4">
                        <a:alpha val="94902"/>
                      </a:srgbClr>
                    </a:solidFill>
                  </a:tcPr>
                </a:tc>
                <a:extLst>
                  <a:ext uri="{0D108BD9-81ED-4DB2-BD59-A6C34878D82A}">
                    <a16:rowId xmlns:a16="http://schemas.microsoft.com/office/drawing/2014/main" val="3506638341"/>
                  </a:ext>
                </a:extLst>
              </a:tr>
              <a:tr h="2611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Open</a:t>
                      </a:r>
                      <a:r>
                        <a:rPr lang="en-GB" sz="1200" baseline="0" noProof="0" dirty="0" smtClean="0"/>
                        <a:t> networked preparation. App. 200 people involved.</a:t>
                      </a:r>
                      <a:endParaRPr lang="en-GB" sz="1200" noProof="0" dirty="0" smtClean="0"/>
                    </a:p>
                  </a:txBody>
                  <a:tcPr anchor="ctr">
                    <a:lnT w="12700" cap="flat" cmpd="sng" algn="ctr">
                      <a:solidFill>
                        <a:schemeClr val="bg1"/>
                      </a:solidFill>
                      <a:prstDash val="solid"/>
                      <a:round/>
                      <a:headEnd type="none" w="med" len="med"/>
                      <a:tailEnd type="none" w="med" len="med"/>
                    </a:lnT>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noProof="0" dirty="0" smtClean="0"/>
                        <a:t>Public hearing ended</a:t>
                      </a:r>
                      <a:r>
                        <a:rPr lang="en-GB" sz="1200" b="0" i="0" baseline="0" noProof="0" dirty="0" smtClean="0"/>
                        <a:t> at 31.10.2018</a:t>
                      </a:r>
                      <a:endParaRPr lang="en-GB" sz="1200" b="0" i="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Most comments</a:t>
                      </a:r>
                      <a:r>
                        <a:rPr lang="en-GB" sz="1200" baseline="0" noProof="0" dirty="0" smtClean="0"/>
                        <a:t> very supportive. Finland needs information policy and this report is greeted.</a:t>
                      </a:r>
                      <a:endParaRPr lang="en-GB" sz="1200" noProof="0" dirty="0" smtClean="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All comments</a:t>
                      </a:r>
                      <a:r>
                        <a:rPr lang="en-GB" sz="1200" baseline="0" noProof="0" dirty="0" smtClean="0"/>
                        <a:t> evaluated in the co-work session of 8 ministries.</a:t>
                      </a:r>
                      <a:endParaRPr lang="en-GB" sz="1200" noProof="0" dirty="0" smtClean="0"/>
                    </a:p>
                  </a:txBody>
                  <a:tcPr anchor="ctr">
                    <a:lnL w="12700" cap="flat" cmpd="sng" algn="ctr">
                      <a:solidFill>
                        <a:schemeClr val="bg1"/>
                      </a:solidFill>
                      <a:prstDash val="solid"/>
                      <a:round/>
                      <a:headEnd type="none" w="med" len="med"/>
                      <a:tailEnd type="none" w="med" len="med"/>
                    </a:lnL>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smtClean="0"/>
                        <a:t>Government</a:t>
                      </a:r>
                      <a:r>
                        <a:rPr lang="en-GB" sz="1200" b="1" baseline="0" noProof="0" dirty="0" smtClean="0"/>
                        <a:t> r</a:t>
                      </a:r>
                      <a:r>
                        <a:rPr lang="en-GB" sz="1200" b="1" noProof="0" dirty="0" smtClean="0"/>
                        <a:t>eport was accepted in the government session</a:t>
                      </a:r>
                      <a:r>
                        <a:rPr lang="en-GB" sz="1200" b="1" baseline="0" noProof="0" dirty="0" smtClean="0"/>
                        <a:t> at 5.12.2018.</a:t>
                      </a:r>
                      <a:endParaRPr lang="en-GB" sz="1200"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noProof="0" dirty="0"/>
                    </a:p>
                  </a:txBody>
                  <a:tcPr anchor="ctr">
                    <a:solidFill>
                      <a:srgbClr val="61A28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smtClean="0"/>
                        <a:t>Discussed</a:t>
                      </a:r>
                      <a:r>
                        <a:rPr lang="en-GB" sz="1200" b="1" baseline="0" noProof="0" dirty="0" smtClean="0"/>
                        <a:t> in the Parliament in February and March 2019: positive &amp; fruitful</a:t>
                      </a:r>
                      <a:endParaRPr lang="en-GB" sz="1200" b="1" noProof="0" dirty="0" smtClean="0"/>
                    </a:p>
                  </a:txBody>
                  <a:tcPr anchor="ctr">
                    <a:solidFill>
                      <a:srgbClr val="E8EAF4">
                        <a:alpha val="94902"/>
                      </a:srgbClr>
                    </a:solidFill>
                  </a:tcPr>
                </a:tc>
                <a:extLst>
                  <a:ext uri="{0D108BD9-81ED-4DB2-BD59-A6C34878D82A}">
                    <a16:rowId xmlns:a16="http://schemas.microsoft.com/office/drawing/2014/main" val="1443467910"/>
                  </a:ext>
                </a:extLst>
              </a:tr>
            </a:tbl>
          </a:graphicData>
        </a:graphic>
      </p:graphicFrame>
      <p:sp>
        <p:nvSpPr>
          <p:cNvPr id="2" name="Otsikko 1"/>
          <p:cNvSpPr>
            <a:spLocks noGrp="1"/>
          </p:cNvSpPr>
          <p:nvPr>
            <p:ph type="title"/>
          </p:nvPr>
        </p:nvSpPr>
        <p:spPr>
          <a:xfrm>
            <a:off x="827584" y="483518"/>
            <a:ext cx="3096344" cy="1780106"/>
          </a:xfrm>
        </p:spPr>
        <p:txBody>
          <a:bodyPr/>
          <a:lstStyle/>
          <a:p>
            <a:r>
              <a:rPr lang="en-GB" sz="2000" b="1" noProof="0" dirty="0" smtClean="0">
                <a:solidFill>
                  <a:schemeClr val="accent2"/>
                </a:solidFill>
              </a:rPr>
              <a:t>“Ethical information policy in the age of artificial intelligence” government report</a:t>
            </a:r>
            <a:r>
              <a:rPr lang="en-GB" sz="2400" noProof="0" dirty="0" smtClean="0">
                <a:solidFill>
                  <a:schemeClr val="accent2"/>
                </a:solidFill>
              </a:rPr>
              <a:t/>
            </a:r>
            <a:br>
              <a:rPr lang="en-GB" sz="2400" noProof="0" dirty="0" smtClean="0">
                <a:solidFill>
                  <a:schemeClr val="accent2"/>
                </a:solidFill>
              </a:rPr>
            </a:br>
            <a:r>
              <a:rPr lang="en-GB" sz="2000" noProof="0" dirty="0" smtClean="0">
                <a:solidFill>
                  <a:schemeClr val="accent2"/>
                </a:solidFill>
              </a:rPr>
              <a:t>– background</a:t>
            </a:r>
            <a:endParaRPr lang="en-GB" sz="2000" noProof="0" dirty="0">
              <a:solidFill>
                <a:schemeClr val="accent2"/>
              </a:solidFill>
            </a:endParaRPr>
          </a:p>
        </p:txBody>
      </p:sp>
      <p:pic>
        <p:nvPicPr>
          <p:cNvPr id="3" name="Kuva 2"/>
          <p:cNvPicPr>
            <a:picLocks noChangeAspect="1"/>
          </p:cNvPicPr>
          <p:nvPr/>
        </p:nvPicPr>
        <p:blipFill>
          <a:blip r:embed="rId4"/>
          <a:stretch>
            <a:fillRect/>
          </a:stretch>
        </p:blipFill>
        <p:spPr>
          <a:xfrm>
            <a:off x="4132732" y="80681"/>
            <a:ext cx="3391595" cy="2299447"/>
          </a:xfrm>
          <a:prstGeom prst="rect">
            <a:avLst/>
          </a:prstGeom>
        </p:spPr>
      </p:pic>
    </p:spTree>
    <p:extLst>
      <p:ext uri="{BB962C8B-B14F-4D97-AF65-F5344CB8AC3E}">
        <p14:creationId xmlns:p14="http://schemas.microsoft.com/office/powerpoint/2010/main" val="983919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 15"/>
          <p:cNvPicPr>
            <a:picLocks noChangeAspect="1"/>
          </p:cNvPicPr>
          <p:nvPr/>
        </p:nvPicPr>
        <p:blipFill rotWithShape="1">
          <a:blip r:embed="rId2" cstate="print">
            <a:extLst>
              <a:ext uri="{28A0092B-C50C-407E-A947-70E740481C1C}">
                <a14:useLocalDpi xmlns:a14="http://schemas.microsoft.com/office/drawing/2010/main" val="0"/>
              </a:ext>
            </a:extLst>
          </a:blip>
          <a:srcRect l="3026"/>
          <a:stretch/>
        </p:blipFill>
        <p:spPr>
          <a:xfrm>
            <a:off x="611560" y="0"/>
            <a:ext cx="8534991" cy="5143500"/>
          </a:xfrm>
          <a:prstGeom prst="rect">
            <a:avLst/>
          </a:prstGeom>
        </p:spPr>
      </p:pic>
      <p:graphicFrame>
        <p:nvGraphicFramePr>
          <p:cNvPr id="6" name="Sisällön paikkamerkki 5"/>
          <p:cNvGraphicFramePr>
            <a:graphicFrameLocks noGrp="1"/>
          </p:cNvGraphicFramePr>
          <p:nvPr>
            <p:ph idx="1"/>
            <p:extLst>
              <p:ext uri="{D42A27DB-BD31-4B8C-83A1-F6EECF244321}">
                <p14:modId xmlns:p14="http://schemas.microsoft.com/office/powerpoint/2010/main" val="1828717649"/>
              </p:ext>
            </p:extLst>
          </p:nvPr>
        </p:nvGraphicFramePr>
        <p:xfrm>
          <a:off x="611560" y="1"/>
          <a:ext cx="8532440" cy="5143500"/>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3375773220"/>
                    </a:ext>
                  </a:extLst>
                </a:gridCol>
                <a:gridCol w="1728192">
                  <a:extLst>
                    <a:ext uri="{9D8B030D-6E8A-4147-A177-3AD203B41FA5}">
                      <a16:colId xmlns:a16="http://schemas.microsoft.com/office/drawing/2014/main" val="61699040"/>
                    </a:ext>
                  </a:extLst>
                </a:gridCol>
                <a:gridCol w="1728192">
                  <a:extLst>
                    <a:ext uri="{9D8B030D-6E8A-4147-A177-3AD203B41FA5}">
                      <a16:colId xmlns:a16="http://schemas.microsoft.com/office/drawing/2014/main" val="927144076"/>
                    </a:ext>
                  </a:extLst>
                </a:gridCol>
                <a:gridCol w="1857400">
                  <a:extLst>
                    <a:ext uri="{9D8B030D-6E8A-4147-A177-3AD203B41FA5}">
                      <a16:colId xmlns:a16="http://schemas.microsoft.com/office/drawing/2014/main" val="993626863"/>
                    </a:ext>
                  </a:extLst>
                </a:gridCol>
                <a:gridCol w="1706488">
                  <a:extLst>
                    <a:ext uri="{9D8B030D-6E8A-4147-A177-3AD203B41FA5}">
                      <a16:colId xmlns:a16="http://schemas.microsoft.com/office/drawing/2014/main" val="3280279677"/>
                    </a:ext>
                  </a:extLst>
                </a:gridCol>
              </a:tblGrid>
              <a:tr h="2762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F</a:t>
                      </a:r>
                      <a:r>
                        <a:rPr lang="en-US" sz="1200" dirty="0" smtClean="0"/>
                        <a:t>ormulating a common and comprehensive information policy, tapping into the information principles in place in different fields.</a:t>
                      </a:r>
                      <a:endParaRPr lang="fi-FI" sz="1200" dirty="0" smtClean="0"/>
                    </a:p>
                  </a:txBody>
                  <a:tcPr anchor="ctr">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a:t>
                      </a:r>
                      <a:r>
                        <a:rPr lang="en-US" sz="1200" baseline="0" dirty="0" smtClean="0"/>
                        <a:t> C</a:t>
                      </a:r>
                      <a:r>
                        <a:rPr lang="en-US" sz="1200" dirty="0" smtClean="0"/>
                        <a:t>larifying information policy guidelines and principles to strengthening the competitiveness. </a:t>
                      </a:r>
                      <a:endParaRPr lang="fi-FI" sz="1200" dirty="0"/>
                    </a:p>
                  </a:txBody>
                  <a:tcPr anchor="ctr">
                    <a:solidFill>
                      <a:srgbClr val="E8EAF4">
                        <a:alpha val="94902"/>
                      </a:srgbClr>
                    </a:solidFill>
                  </a:tcPr>
                </a:tc>
                <a:tc>
                  <a:txBody>
                    <a:bodyPr/>
                    <a:lstStyle/>
                    <a:p>
                      <a:endParaRPr lang="fi-FI" sz="1200" dirty="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3. Building an image of Finland as an attractive operating environment for the data economy.</a:t>
                      </a:r>
                      <a:endParaRPr lang="fi-FI" sz="1200" dirty="0"/>
                    </a:p>
                  </a:txBody>
                  <a:tcPr anchor="ctr">
                    <a:solidFill>
                      <a:srgbClr val="E8EAF4">
                        <a:alpha val="94902"/>
                      </a:srgbClr>
                    </a:solidFill>
                  </a:tcPr>
                </a:tc>
                <a:extLst>
                  <a:ext uri="{0D108BD9-81ED-4DB2-BD59-A6C34878D82A}">
                    <a16:rowId xmlns:a16="http://schemas.microsoft.com/office/drawing/2014/main" val="201981077"/>
                  </a:ext>
                </a:extLst>
              </a:tr>
              <a:tr h="2381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smtClean="0"/>
                        <a:t>4. </a:t>
                      </a:r>
                      <a:r>
                        <a:rPr lang="en-US" sz="1200" dirty="0" smtClean="0"/>
                        <a:t>Building a knowledge society that is sustainable in terms of human wellbeing, safety and the economic, social, cultural and environmental dimensions.</a:t>
                      </a:r>
                      <a:endParaRPr lang="fi-FI" sz="1200" dirty="0"/>
                    </a:p>
                  </a:txBody>
                  <a:tcPr anchor="ctr">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smtClean="0"/>
                        <a:t>5. </a:t>
                      </a:r>
                      <a:r>
                        <a:rPr lang="en-US" sz="1200" dirty="0" smtClean="0"/>
                        <a:t>Evolving national vision on the basis of which Finland will make active and pioneering efforts to influence the international operating environment, commitments and regulatory framework relating to the use of information.</a:t>
                      </a:r>
                      <a:endParaRPr lang="fi-FI" sz="1200" dirty="0"/>
                    </a:p>
                  </a:txBody>
                  <a:tcPr anchor="ctr">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smtClean="0"/>
                        <a:t>6</a:t>
                      </a:r>
                      <a:r>
                        <a:rPr lang="en-US" sz="1200" dirty="0" smtClean="0"/>
                        <a:t>.</a:t>
                      </a:r>
                      <a:r>
                        <a:rPr lang="en-US" sz="1200" baseline="0" dirty="0" smtClean="0"/>
                        <a:t> C</a:t>
                      </a:r>
                      <a:r>
                        <a:rPr lang="en-US" sz="1200" dirty="0" smtClean="0"/>
                        <a:t>onsolidating the ethical values at the core of making information policy choices and developing artificial intelligence, including fundamental and human rights, social inclusion, responsibility, trust, safety and security</a:t>
                      </a:r>
                      <a:endParaRPr lang="fi-FI" sz="1200" dirty="0"/>
                    </a:p>
                  </a:txBody>
                  <a:tcPr anchor="ctr">
                    <a:solidFill>
                      <a:srgbClr val="E8EAF4">
                        <a:alpha val="94902"/>
                      </a:srgbClr>
                    </a:solidFill>
                  </a:tcPr>
                </a:tc>
                <a:tc>
                  <a:txBody>
                    <a:bodyPr/>
                    <a:lstStyle/>
                    <a:p>
                      <a:pPr marL="0" indent="0">
                        <a:buNone/>
                      </a:pPr>
                      <a:r>
                        <a:rPr lang="fi-FI" sz="1200" dirty="0" smtClean="0"/>
                        <a:t>7. St</a:t>
                      </a:r>
                      <a:r>
                        <a:rPr lang="en-US" sz="1200" dirty="0" err="1" smtClean="0"/>
                        <a:t>rengthening</a:t>
                      </a:r>
                      <a:r>
                        <a:rPr lang="en-US" sz="1200" dirty="0" smtClean="0"/>
                        <a:t> the competitiveness and decision-making capacity against</a:t>
                      </a:r>
                      <a:r>
                        <a:rPr lang="en-US" sz="1200" baseline="0" dirty="0" smtClean="0"/>
                        <a:t> the </a:t>
                      </a:r>
                      <a:r>
                        <a:rPr lang="en-US" sz="1200" dirty="0" smtClean="0"/>
                        <a:t> </a:t>
                      </a:r>
                      <a:r>
                        <a:rPr lang="en-US" sz="1200" baseline="0" dirty="0" smtClean="0"/>
                        <a:t>new threats.</a:t>
                      </a:r>
                      <a:endParaRPr lang="fi-FI" sz="1200" dirty="0" smtClean="0"/>
                    </a:p>
                  </a:txBody>
                  <a:tcPr anchor="ctr">
                    <a:solidFill>
                      <a:srgbClr val="E8EAF4">
                        <a:alpha val="94902"/>
                      </a:srgbClr>
                    </a:solidFill>
                  </a:tcPr>
                </a:tc>
                <a:extLst>
                  <a:ext uri="{0D108BD9-81ED-4DB2-BD59-A6C34878D82A}">
                    <a16:rowId xmlns:a16="http://schemas.microsoft.com/office/drawing/2014/main" val="418347362"/>
                  </a:ext>
                </a:extLst>
              </a:tr>
            </a:tbl>
          </a:graphicData>
        </a:graphic>
      </p:graphicFrame>
      <p:sp>
        <p:nvSpPr>
          <p:cNvPr id="4" name="Date Placeholder 4"/>
          <p:cNvSpPr>
            <a:spLocks noGrp="1"/>
          </p:cNvSpPr>
          <p:nvPr>
            <p:ph type="dt" sz="half" idx="2"/>
          </p:nvPr>
        </p:nvSpPr>
        <p:spPr>
          <a:xfrm>
            <a:off x="0" y="4458878"/>
            <a:ext cx="611560" cy="201104"/>
          </a:xfrm>
        </p:spPr>
        <p:txBody>
          <a:bodyPr/>
          <a:lstStyle/>
          <a:p>
            <a:fld id="{9504BABE-377C-4042-9CE4-D8BB0ACFBA08}" type="datetime1">
              <a:rPr lang="fi-FI" smtClean="0"/>
              <a:t>11.3.2019</a:t>
            </a:fld>
            <a:endParaRPr lang="fi-FI" dirty="0"/>
          </a:p>
        </p:txBody>
      </p:sp>
      <p:sp>
        <p:nvSpPr>
          <p:cNvPr id="2" name="Otsikko 1"/>
          <p:cNvSpPr>
            <a:spLocks noGrp="1"/>
          </p:cNvSpPr>
          <p:nvPr>
            <p:ph type="title"/>
          </p:nvPr>
        </p:nvSpPr>
        <p:spPr>
          <a:xfrm>
            <a:off x="5724128" y="123478"/>
            <a:ext cx="1728192" cy="2088232"/>
          </a:xfrm>
        </p:spPr>
        <p:txBody>
          <a:bodyPr/>
          <a:lstStyle/>
          <a:p>
            <a:r>
              <a:rPr lang="en-GB" sz="1800" noProof="0" dirty="0" smtClean="0">
                <a:solidFill>
                  <a:schemeClr val="bg1"/>
                </a:solidFill>
              </a:rPr>
              <a:t>The report and the related public debate will contribute to:</a:t>
            </a:r>
            <a:endParaRPr lang="en-GB" sz="1800" noProof="0" dirty="0">
              <a:solidFill>
                <a:schemeClr val="bg1"/>
              </a:solidFill>
            </a:endParaRPr>
          </a:p>
        </p:txBody>
      </p:sp>
    </p:spTree>
    <p:extLst>
      <p:ext uri="{BB962C8B-B14F-4D97-AF65-F5344CB8AC3E}">
        <p14:creationId xmlns:p14="http://schemas.microsoft.com/office/powerpoint/2010/main" val="310924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1"/>
            <a:ext cx="9144000" cy="5921829"/>
          </a:xfrm>
        </p:spPr>
        <p:txBody>
          <a:bodyPr/>
          <a:lstStyle/>
          <a:p>
            <a:r>
              <a:rPr lang="fi-FI" dirty="0" smtClean="0"/>
              <a:t/>
            </a:r>
            <a:br>
              <a:rPr lang="fi-FI" dirty="0" smtClean="0"/>
            </a:br>
            <a:r>
              <a:rPr lang="fi-FI" dirty="0"/>
              <a:t/>
            </a:r>
            <a:br>
              <a:rPr lang="fi-FI" dirty="0"/>
            </a:br>
            <a:r>
              <a:rPr lang="fi-FI" dirty="0" smtClean="0"/>
              <a:t/>
            </a:r>
            <a:br>
              <a:rPr lang="fi-FI" dirty="0" smtClean="0"/>
            </a:br>
            <a:r>
              <a:rPr lang="fi-FI" dirty="0" smtClean="0"/>
              <a:t>Finnish </a:t>
            </a:r>
            <a:r>
              <a:rPr lang="fi-FI" dirty="0"/>
              <a:t>Library Network: </a:t>
            </a:r>
            <a:r>
              <a:rPr lang="fi-FI" dirty="0" smtClean="0"/>
              <a:t/>
            </a:r>
            <a:br>
              <a:rPr lang="fi-FI" dirty="0" smtClean="0"/>
            </a:br>
            <a:r>
              <a:rPr lang="fi-FI" dirty="0" smtClean="0"/>
              <a:t>Public </a:t>
            </a:r>
            <a:r>
              <a:rPr lang="fi-FI" dirty="0"/>
              <a:t>Libraries &amp; </a:t>
            </a:r>
            <a:r>
              <a:rPr lang="fi-FI" dirty="0" smtClean="0"/>
              <a:t/>
            </a:r>
            <a:br>
              <a:rPr lang="fi-FI" dirty="0" smtClean="0"/>
            </a:br>
            <a:r>
              <a:rPr lang="fi-FI" dirty="0" err="1" smtClean="0"/>
              <a:t>the</a:t>
            </a:r>
            <a:r>
              <a:rPr lang="fi-FI" dirty="0" smtClean="0"/>
              <a:t> </a:t>
            </a:r>
            <a:r>
              <a:rPr lang="fi-FI" dirty="0"/>
              <a:t>Library for </a:t>
            </a:r>
            <a:r>
              <a:rPr lang="fi-FI" dirty="0" err="1"/>
              <a:t>Visually</a:t>
            </a:r>
            <a:r>
              <a:rPr lang="fi-FI" dirty="0"/>
              <a:t> </a:t>
            </a:r>
            <a:r>
              <a:rPr lang="fi-FI" dirty="0" err="1"/>
              <a:t>Impaired</a:t>
            </a:r>
            <a:r>
              <a:rPr lang="fi-FI" dirty="0"/>
              <a:t> (Celia)</a:t>
            </a:r>
            <a:br>
              <a:rPr lang="fi-FI" dirty="0"/>
            </a:br>
            <a:endParaRPr lang="fi-FI" dirty="0"/>
          </a:p>
        </p:txBody>
      </p:sp>
      <p:sp>
        <p:nvSpPr>
          <p:cNvPr id="3" name="Sisällön paikkamerkki 2"/>
          <p:cNvSpPr>
            <a:spLocks noGrp="1"/>
          </p:cNvSpPr>
          <p:nvPr>
            <p:ph idx="1"/>
          </p:nvPr>
        </p:nvSpPr>
        <p:spPr>
          <a:xfrm>
            <a:off x="0" y="3452586"/>
            <a:ext cx="9144000" cy="3616722"/>
          </a:xfrm>
        </p:spPr>
        <p:txBody>
          <a:bodyPr/>
          <a:lstStyle/>
          <a:p>
            <a:endParaRPr lang="fi-FI" dirty="0" smtClean="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2</a:t>
            </a:fld>
            <a:endParaRPr lang="uk-UA"/>
          </a:p>
        </p:txBody>
      </p:sp>
    </p:spTree>
    <p:extLst>
      <p:ext uri="{BB962C8B-B14F-4D97-AF65-F5344CB8AC3E}">
        <p14:creationId xmlns:p14="http://schemas.microsoft.com/office/powerpoint/2010/main" val="2099629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8584423" cy="5143500"/>
          </a:xfrm>
          <a:prstGeom prst="rect">
            <a:avLst/>
          </a:prstGeom>
        </p:spPr>
      </p:pic>
      <p:graphicFrame>
        <p:nvGraphicFramePr>
          <p:cNvPr id="6" name="Sisällön paikkamerkki 5"/>
          <p:cNvGraphicFramePr>
            <a:graphicFrameLocks noGrp="1"/>
          </p:cNvGraphicFramePr>
          <p:nvPr>
            <p:ph idx="1"/>
            <p:extLst>
              <p:ext uri="{D42A27DB-BD31-4B8C-83A1-F6EECF244321}">
                <p14:modId xmlns:p14="http://schemas.microsoft.com/office/powerpoint/2010/main" val="3825136854"/>
              </p:ext>
            </p:extLst>
          </p:nvPr>
        </p:nvGraphicFramePr>
        <p:xfrm>
          <a:off x="611560" y="-1"/>
          <a:ext cx="8532440" cy="5143501"/>
        </p:xfrm>
        <a:graphic>
          <a:graphicData uri="http://schemas.openxmlformats.org/drawingml/2006/table">
            <a:tbl>
              <a:tblPr>
                <a:tableStyleId>{5C22544A-7EE6-4342-B048-85BDC9FD1C3A}</a:tableStyleId>
              </a:tblPr>
              <a:tblGrid>
                <a:gridCol w="1706488">
                  <a:extLst>
                    <a:ext uri="{9D8B030D-6E8A-4147-A177-3AD203B41FA5}">
                      <a16:colId xmlns:a16="http://schemas.microsoft.com/office/drawing/2014/main" val="1054037292"/>
                    </a:ext>
                  </a:extLst>
                </a:gridCol>
                <a:gridCol w="1706488">
                  <a:extLst>
                    <a:ext uri="{9D8B030D-6E8A-4147-A177-3AD203B41FA5}">
                      <a16:colId xmlns:a16="http://schemas.microsoft.com/office/drawing/2014/main" val="4232766515"/>
                    </a:ext>
                  </a:extLst>
                </a:gridCol>
                <a:gridCol w="1706488">
                  <a:extLst>
                    <a:ext uri="{9D8B030D-6E8A-4147-A177-3AD203B41FA5}">
                      <a16:colId xmlns:a16="http://schemas.microsoft.com/office/drawing/2014/main" val="2417382034"/>
                    </a:ext>
                  </a:extLst>
                </a:gridCol>
                <a:gridCol w="1706488">
                  <a:extLst>
                    <a:ext uri="{9D8B030D-6E8A-4147-A177-3AD203B41FA5}">
                      <a16:colId xmlns:a16="http://schemas.microsoft.com/office/drawing/2014/main" val="2128519558"/>
                    </a:ext>
                  </a:extLst>
                </a:gridCol>
                <a:gridCol w="1706488">
                  <a:extLst>
                    <a:ext uri="{9D8B030D-6E8A-4147-A177-3AD203B41FA5}">
                      <a16:colId xmlns:a16="http://schemas.microsoft.com/office/drawing/2014/main" val="1299958554"/>
                    </a:ext>
                  </a:extLst>
                </a:gridCol>
              </a:tblGrid>
              <a:tr h="13201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 right of individuals to manage their personal data, i.e. My Data, will be reinforced.</a:t>
                      </a:r>
                      <a:endParaRPr lang="fi-FI" sz="1200" i="1" dirty="0" smtClean="0"/>
                    </a:p>
                  </a:txBody>
                  <a:tcPr anchor="ctr">
                    <a:solidFill>
                      <a:srgbClr val="E8EAF4">
                        <a:alpha val="94902"/>
                      </a:srgbClr>
                    </a:solidFill>
                  </a:tcPr>
                </a:tc>
                <a:tc rowSpan="2">
                  <a:txBody>
                    <a:bodyPr/>
                    <a:lstStyle/>
                    <a:p>
                      <a:endParaRPr lang="fi-FI" sz="1200" dirty="0"/>
                    </a:p>
                  </a:txBody>
                  <a:tcPr anchor="ctr">
                    <a:no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Ethics and values, and the opportunities and threats involved in new technologies will be subjected to continuous debate.</a:t>
                      </a:r>
                      <a:endParaRPr lang="fi-FI" sz="1200" dirty="0"/>
                    </a:p>
                  </a:txBody>
                  <a:tcPr anchor="ctr">
                    <a:solidFill>
                      <a:srgbClr val="E8EAF4">
                        <a:alpha val="94902"/>
                      </a:srgbClr>
                    </a:solidFill>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Robots and AI systems will be built to promote wellbeing, to respect personal autonomy, individuals’ fundamental rights and demands for justice, and to avoid causing suffering.</a:t>
                      </a:r>
                      <a:endParaRPr lang="fi-FI" sz="1200" dirty="0"/>
                    </a:p>
                  </a:txBody>
                  <a:tcPr anchor="ctr">
                    <a:solidFill>
                      <a:srgbClr val="E8EAF4">
                        <a:alpha val="94902"/>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dirty="0" smtClean="0"/>
                    </a:p>
                  </a:txBody>
                  <a:tcPr anchor="ctr"/>
                </a:tc>
                <a:extLst>
                  <a:ext uri="{0D108BD9-81ED-4DB2-BD59-A6C34878D82A}">
                    <a16:rowId xmlns:a16="http://schemas.microsoft.com/office/drawing/2014/main" val="1806364062"/>
                  </a:ext>
                </a:extLst>
              </a:tr>
              <a:tr h="344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p>
                  </a:txBody>
                  <a:tcPr anchor="ctr">
                    <a:noFill/>
                  </a:tcPr>
                </a:tc>
                <a:extLst>
                  <a:ext uri="{0D108BD9-81ED-4DB2-BD59-A6C34878D82A}">
                    <a16:rowId xmlns:a16="http://schemas.microsoft.com/office/drawing/2014/main" val="1009202132"/>
                  </a:ext>
                </a:extLst>
              </a:tr>
              <a:tr h="2672206">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u="none" strike="noStrike" kern="1200" dirty="0" smtClean="0">
                          <a:solidFill>
                            <a:schemeClr val="dk1"/>
                          </a:solidFill>
                          <a:effectLst/>
                          <a:latin typeface="+mn-lt"/>
                          <a:ea typeface="+mn-ea"/>
                          <a:cs typeface="+mn-cs"/>
                        </a:rPr>
                        <a:t>Efforts will be made to reinforce the role of libraries as environments enabling the acquisition of information, its creative use and informal learning.</a:t>
                      </a:r>
                      <a:endParaRPr lang="fi-FI" sz="1200" b="1" u="none" strike="noStrike"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dirty="0" smtClean="0"/>
                    </a:p>
                  </a:txBody>
                  <a:tcPr anchor="ctr">
                    <a:solidFill>
                      <a:srgbClr val="E8EAF4">
                        <a:alpha val="94902"/>
                      </a:srgbClr>
                    </a:solidFill>
                  </a:tcPr>
                </a:tc>
                <a:tc rowSpan="2">
                  <a:txBody>
                    <a:body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u="none" strike="noStrike" kern="1200" smtClean="0">
                          <a:solidFill>
                            <a:schemeClr val="dk1"/>
                          </a:solidFill>
                          <a:effectLst/>
                          <a:latin typeface="+mn-lt"/>
                          <a:ea typeface="+mn-ea"/>
                          <a:cs typeface="+mn-cs"/>
                        </a:rPr>
                        <a:t>Active citizenship will be supported by making public data, functions and services accessible to everyone.</a:t>
                      </a:r>
                      <a:endParaRPr lang="fi-FI" sz="1200" b="1" u="none" strike="noStrike" kern="1200" smtClean="0">
                        <a:solidFill>
                          <a:schemeClr val="dk1"/>
                        </a:solidFill>
                        <a:effectLst/>
                        <a:latin typeface="+mn-lt"/>
                        <a:ea typeface="+mn-ea"/>
                        <a:cs typeface="+mn-cs"/>
                      </a:endParaRPr>
                    </a:p>
                    <a:p>
                      <a:pPr lvl="0" fontAlgn="base"/>
                      <a:endParaRPr lang="fi-FI" sz="1200" dirty="0"/>
                    </a:p>
                  </a:txBody>
                  <a:tcPr anchor="ctr">
                    <a:solidFill>
                      <a:srgbClr val="E8EAF4">
                        <a:alpha val="94902"/>
                      </a:srgbClr>
                    </a:solidFill>
                  </a:tcPr>
                </a:tc>
                <a:tc>
                  <a:txBody>
                    <a:bodyPr/>
                    <a:lstStyle/>
                    <a:p>
                      <a:pPr marL="171450" lvl="0" indent="-171450" fontAlgn="base">
                        <a:buFont typeface="Arial" panose="020B0604020202020204" pitchFamily="34" charset="0"/>
                        <a:buChar char="•"/>
                      </a:pPr>
                      <a:r>
                        <a:rPr lang="en-GB" sz="1200" b="1" u="none" strike="noStrike" kern="1200" dirty="0" smtClean="0">
                          <a:solidFill>
                            <a:schemeClr val="dk1"/>
                          </a:solidFill>
                          <a:effectLst/>
                          <a:latin typeface="+mn-lt"/>
                          <a:ea typeface="+mn-ea"/>
                          <a:cs typeface="+mn-cs"/>
                        </a:rPr>
                        <a:t>Contributions will be made to consolidate and maintain the entire population’s broad base of competence and education, information literacy and digital skills within and outside the education system.</a:t>
                      </a:r>
                      <a:endParaRPr lang="fi-FI" sz="1200" b="1" u="none" strike="noStrike" kern="1200" dirty="0">
                        <a:solidFill>
                          <a:schemeClr val="dk1"/>
                        </a:solidFill>
                        <a:effectLst/>
                        <a:latin typeface="+mn-lt"/>
                        <a:ea typeface="+mn-ea"/>
                        <a:cs typeface="+mn-cs"/>
                      </a:endParaRPr>
                    </a:p>
                  </a:txBody>
                  <a:tcPr anchor="ctr">
                    <a:solidFill>
                      <a:srgbClr val="E8EAF4">
                        <a:alpha val="94902"/>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availability of information will be ensured by investing in data access, access control, quality and interoperability.</a:t>
                      </a:r>
                      <a:endParaRPr lang="fi-FI" sz="1200" dirty="0"/>
                    </a:p>
                  </a:txBody>
                  <a:tcPr anchor="ctr">
                    <a:solidFill>
                      <a:srgbClr val="E8EAF4">
                        <a:alpha val="94902"/>
                      </a:srgbClr>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u="none" strike="noStrike" kern="1200" dirty="0" smtClean="0">
                          <a:solidFill>
                            <a:schemeClr val="dk1"/>
                          </a:solidFill>
                          <a:effectLst/>
                          <a:latin typeface="+mn-lt"/>
                          <a:ea typeface="+mn-ea"/>
                          <a:cs typeface="+mn-cs"/>
                        </a:rPr>
                        <a:t>Special measures will be geared towards consolidating the sense of social inclusion and participation opportunities among more vulnerable groups by means such as social innovations.</a:t>
                      </a:r>
                      <a:endParaRPr lang="fi-FI" sz="1200" b="1" u="none" strike="noStrike"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b="1" dirty="0" smtClean="0"/>
                    </a:p>
                  </a:txBody>
                  <a:tcPr anchor="ctr">
                    <a:solidFill>
                      <a:srgbClr val="E8EAF4">
                        <a:alpha val="94902"/>
                      </a:srgbClr>
                    </a:solidFill>
                  </a:tcPr>
                </a:tc>
                <a:extLst>
                  <a:ext uri="{0D108BD9-81ED-4DB2-BD59-A6C34878D82A}">
                    <a16:rowId xmlns:a16="http://schemas.microsoft.com/office/drawing/2014/main" val="1890333745"/>
                  </a:ext>
                </a:extLst>
              </a:tr>
              <a:tr h="806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solidFill>
                      <a:srgbClr val="E8EAF4">
                        <a:alpha val="9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p>
                  </a:txBody>
                  <a:tcPr anchor="ctr">
                    <a:noFill/>
                  </a:tcPr>
                </a:tc>
                <a:extLst>
                  <a:ext uri="{0D108BD9-81ED-4DB2-BD59-A6C34878D82A}">
                    <a16:rowId xmlns:a16="http://schemas.microsoft.com/office/drawing/2014/main" val="3353512300"/>
                  </a:ext>
                </a:extLst>
              </a:tr>
            </a:tbl>
          </a:graphicData>
        </a:graphic>
      </p:graphicFrame>
      <p:sp>
        <p:nvSpPr>
          <p:cNvPr id="4" name="Date Placeholder 4"/>
          <p:cNvSpPr>
            <a:spLocks noGrp="1"/>
          </p:cNvSpPr>
          <p:nvPr>
            <p:ph type="dt" sz="half" idx="2"/>
          </p:nvPr>
        </p:nvSpPr>
        <p:spPr>
          <a:xfrm>
            <a:off x="0" y="4458878"/>
            <a:ext cx="611560" cy="201104"/>
          </a:xfrm>
        </p:spPr>
        <p:txBody>
          <a:bodyPr/>
          <a:lstStyle/>
          <a:p>
            <a:fld id="{9504BABE-377C-4042-9CE4-D8BB0ACFBA08}" type="datetime1">
              <a:rPr lang="fi-FI" smtClean="0"/>
              <a:t>11.3.2019</a:t>
            </a:fld>
            <a:endParaRPr lang="fi-FI" dirty="0"/>
          </a:p>
        </p:txBody>
      </p:sp>
      <p:sp>
        <p:nvSpPr>
          <p:cNvPr id="2" name="Otsikko 1"/>
          <p:cNvSpPr>
            <a:spLocks noGrp="1"/>
          </p:cNvSpPr>
          <p:nvPr>
            <p:ph type="title"/>
          </p:nvPr>
        </p:nvSpPr>
        <p:spPr>
          <a:xfrm>
            <a:off x="2411760" y="-2"/>
            <a:ext cx="1560453" cy="1455780"/>
          </a:xfrm>
        </p:spPr>
        <p:txBody>
          <a:bodyPr/>
          <a:lstStyle/>
          <a:p>
            <a:r>
              <a:rPr lang="en-GB" sz="2000" noProof="0" dirty="0" smtClean="0">
                <a:solidFill>
                  <a:schemeClr val="bg1"/>
                </a:solidFill>
              </a:rPr>
              <a:t>Examples of policy guidelines</a:t>
            </a:r>
            <a:endParaRPr lang="en-GB" sz="2000" noProof="0" dirty="0">
              <a:solidFill>
                <a:schemeClr val="bg1"/>
              </a:solidFill>
            </a:endParaRPr>
          </a:p>
        </p:txBody>
      </p:sp>
    </p:spTree>
    <p:extLst>
      <p:ext uri="{BB962C8B-B14F-4D97-AF65-F5344CB8AC3E}">
        <p14:creationId xmlns:p14="http://schemas.microsoft.com/office/powerpoint/2010/main" val="142943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789886" cy="4027714"/>
          </a:xfrm>
        </p:spPr>
        <p:txBody>
          <a:bodyPr/>
          <a:lstStyle/>
          <a:p>
            <a:r>
              <a:rPr lang="fi-FI" dirty="0" smtClean="0"/>
              <a:t/>
            </a:r>
            <a:br>
              <a:rPr lang="fi-FI" dirty="0" smtClean="0"/>
            </a:br>
            <a:r>
              <a:rPr lang="fi-FI" dirty="0"/>
              <a:t/>
            </a:r>
            <a:br>
              <a:rPr lang="fi-FI" dirty="0"/>
            </a:br>
            <a:r>
              <a:rPr lang="fi-FI" dirty="0" smtClean="0"/>
              <a:t/>
            </a:r>
            <a:br>
              <a:rPr lang="fi-FI" dirty="0" smtClean="0"/>
            </a:br>
            <a:r>
              <a:rPr lang="fi-FI" dirty="0" err="1" smtClean="0"/>
              <a:t>Thank</a:t>
            </a:r>
            <a:r>
              <a:rPr lang="fi-FI" dirty="0" smtClean="0"/>
              <a:t> </a:t>
            </a:r>
            <a:r>
              <a:rPr lang="fi-FI" dirty="0" err="1" smtClean="0"/>
              <a:t>you</a:t>
            </a:r>
            <a:r>
              <a:rPr lang="fi-FI" dirty="0"/>
              <a:t>!</a:t>
            </a:r>
          </a:p>
        </p:txBody>
      </p:sp>
      <p:sp>
        <p:nvSpPr>
          <p:cNvPr id="3" name="Sisällön paikkamerkki 2"/>
          <p:cNvSpPr>
            <a:spLocks noGrp="1"/>
          </p:cNvSpPr>
          <p:nvPr>
            <p:ph idx="1"/>
          </p:nvPr>
        </p:nvSpPr>
        <p:spPr/>
        <p:txBody>
          <a:bodyPr/>
          <a:lstStyle/>
          <a:p>
            <a:endParaRPr lang="fi-FI"/>
          </a:p>
        </p:txBody>
      </p:sp>
      <p:sp>
        <p:nvSpPr>
          <p:cNvPr id="4" name="Päivämäärän paikkamerkki 3"/>
          <p:cNvSpPr>
            <a:spLocks noGrp="1"/>
          </p:cNvSpPr>
          <p:nvPr>
            <p:ph type="dt" sz="half" idx="10"/>
          </p:nvPr>
        </p:nvSpPr>
        <p:spPr/>
        <p:txBody>
          <a:bodyPr/>
          <a:lstStyle/>
          <a:p>
            <a:fld id="{F2B850EA-D8CB-43F4-AB25-9776EF163F81}" type="datetime1">
              <a:rPr lang="fi-FI" smtClean="0"/>
              <a:t>11.3.2019</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t>21</a:t>
            </a:fld>
            <a:endParaRPr lang="uk-UA"/>
          </a:p>
        </p:txBody>
      </p:sp>
      <p:sp>
        <p:nvSpPr>
          <p:cNvPr id="7" name="Sisällön paikkamerkki 6"/>
          <p:cNvSpPr>
            <a:spLocks noGrp="1"/>
          </p:cNvSpPr>
          <p:nvPr>
            <p:ph idx="13"/>
          </p:nvPr>
        </p:nvSpPr>
        <p:spPr/>
        <p:txBody>
          <a:bodyPr/>
          <a:lstStyle/>
          <a:p>
            <a:pPr marL="0" indent="0" algn="ctr">
              <a:buNone/>
            </a:pPr>
            <a:endParaRPr lang="fi-FI" dirty="0" smtClean="0"/>
          </a:p>
        </p:txBody>
      </p:sp>
    </p:spTree>
    <p:extLst>
      <p:ext uri="{BB962C8B-B14F-4D97-AF65-F5344CB8AC3E}">
        <p14:creationId xmlns:p14="http://schemas.microsoft.com/office/powerpoint/2010/main" val="3771581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3FDC4F0-CF70-47E1-B56B-AB874AC67CC0}" type="datetime1">
              <a:rPr lang="fi-FI" smtClean="0"/>
              <a:t>11.3.2019</a:t>
            </a:fld>
            <a:endParaRPr lang="en-US"/>
          </a:p>
        </p:txBody>
      </p:sp>
      <p:sp>
        <p:nvSpPr>
          <p:cNvPr id="3" name="Alatunnisteen paikkamerkki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6585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Finnish Public Libraries</a:t>
            </a:r>
            <a:endParaRPr lang="fi-FI" dirty="0"/>
          </a:p>
        </p:txBody>
      </p:sp>
      <p:grpSp>
        <p:nvGrpSpPr>
          <p:cNvPr id="4" name="Ryhmä 3"/>
          <p:cNvGrpSpPr/>
          <p:nvPr/>
        </p:nvGrpSpPr>
        <p:grpSpPr>
          <a:xfrm>
            <a:off x="3076449" y="411517"/>
            <a:ext cx="2579202" cy="2540068"/>
            <a:chOff x="2350173" y="3835655"/>
            <a:chExt cx="2768213" cy="2859362"/>
          </a:xfrm>
        </p:grpSpPr>
        <p:sp>
          <p:nvSpPr>
            <p:cNvPr id="5" name="Kuusikulmio 4"/>
            <p:cNvSpPr/>
            <p:nvPr/>
          </p:nvSpPr>
          <p:spPr>
            <a:xfrm>
              <a:off x="2791448" y="4688791"/>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sz="1500" dirty="0" err="1">
                  <a:solidFill>
                    <a:srgbClr val="FFFFFF"/>
                  </a:solidFill>
                </a:rPr>
                <a:t>Operations</a:t>
              </a:r>
              <a:r>
                <a:rPr lang="fi-FI" sz="1500" dirty="0">
                  <a:solidFill>
                    <a:srgbClr val="FFFFFF"/>
                  </a:solidFill>
                </a:rPr>
                <a:t> </a:t>
              </a:r>
              <a:r>
                <a:rPr lang="fi-FI" sz="1500" dirty="0" err="1">
                  <a:solidFill>
                    <a:srgbClr val="FFFFFF"/>
                  </a:solidFill>
                </a:rPr>
                <a:t>organised</a:t>
              </a:r>
              <a:r>
                <a:rPr lang="fi-FI" sz="1500" dirty="0">
                  <a:solidFill>
                    <a:srgbClr val="FFFFFF"/>
                  </a:solidFill>
                </a:rPr>
                <a:t> </a:t>
              </a:r>
            </a:p>
            <a:p>
              <a:pPr algn="ctr" eaLnBrk="0" fontAlgn="base" hangingPunct="0">
                <a:spcBef>
                  <a:spcPct val="0"/>
                </a:spcBef>
                <a:spcAft>
                  <a:spcPct val="0"/>
                </a:spcAft>
              </a:pPr>
              <a:r>
                <a:rPr lang="fi-FI" sz="1500" dirty="0" err="1">
                  <a:solidFill>
                    <a:srgbClr val="FFFFFF"/>
                  </a:solidFill>
                </a:rPr>
                <a:t>by</a:t>
              </a:r>
              <a:r>
                <a:rPr lang="fi-FI" sz="1500" dirty="0">
                  <a:solidFill>
                    <a:srgbClr val="FFFFFF"/>
                  </a:solidFill>
                </a:rPr>
                <a:t> the </a:t>
              </a:r>
              <a:r>
                <a:rPr lang="fi-FI" sz="1500" dirty="0" err="1">
                  <a:solidFill>
                    <a:srgbClr val="FFFFFF"/>
                  </a:solidFill>
                </a:rPr>
                <a:t>local</a:t>
              </a:r>
              <a:r>
                <a:rPr lang="fi-FI" sz="1500" dirty="0">
                  <a:solidFill>
                    <a:srgbClr val="FFFFFF"/>
                  </a:solidFill>
                </a:rPr>
                <a:t> </a:t>
              </a:r>
              <a:r>
                <a:rPr lang="fi-FI" sz="1500" dirty="0" err="1">
                  <a:solidFill>
                    <a:srgbClr val="FFFFFF"/>
                  </a:solidFill>
                </a:rPr>
                <a:t>authorities</a:t>
              </a:r>
              <a:endParaRPr lang="fi-FI" sz="1500" dirty="0">
                <a:solidFill>
                  <a:srgbClr val="FFFFFF"/>
                </a:solidFill>
              </a:endParaRPr>
            </a:p>
          </p:txBody>
        </p:sp>
        <p:sp>
          <p:nvSpPr>
            <p:cNvPr id="6"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grpSp>
        <p:nvGrpSpPr>
          <p:cNvPr id="7" name="Ryhmä 6"/>
          <p:cNvGrpSpPr/>
          <p:nvPr/>
        </p:nvGrpSpPr>
        <p:grpSpPr>
          <a:xfrm>
            <a:off x="3735472" y="2759393"/>
            <a:ext cx="3239147" cy="1959994"/>
            <a:chOff x="2350173" y="3604688"/>
            <a:chExt cx="3476520" cy="2206371"/>
          </a:xfrm>
        </p:grpSpPr>
        <p:sp>
          <p:nvSpPr>
            <p:cNvPr id="8" name="Kuusikulmio 7"/>
            <p:cNvSpPr/>
            <p:nvPr/>
          </p:nvSpPr>
          <p:spPr>
            <a:xfrm>
              <a:off x="3499755" y="3804833"/>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sz="1500" dirty="0">
                  <a:solidFill>
                    <a:srgbClr val="FFFFFF"/>
                  </a:solidFill>
                </a:rPr>
                <a:t>Total </a:t>
              </a:r>
              <a:r>
                <a:rPr lang="fi-FI" sz="1500" dirty="0" err="1">
                  <a:solidFill>
                    <a:srgbClr val="FFFFFF"/>
                  </a:solidFill>
                </a:rPr>
                <a:t>costs</a:t>
              </a:r>
              <a:r>
                <a:rPr lang="fi-FI" sz="1500" dirty="0">
                  <a:solidFill>
                    <a:srgbClr val="FFFFFF"/>
                  </a:solidFill>
                </a:rPr>
                <a:t>:</a:t>
              </a:r>
            </a:p>
            <a:p>
              <a:pPr algn="ctr" eaLnBrk="0" fontAlgn="base" hangingPunct="0">
                <a:spcBef>
                  <a:spcPct val="0"/>
                </a:spcBef>
                <a:spcAft>
                  <a:spcPct val="0"/>
                </a:spcAft>
              </a:pPr>
              <a:r>
                <a:rPr lang="fi-FI" sz="1500" dirty="0" smtClean="0">
                  <a:solidFill>
                    <a:srgbClr val="FFFFFF"/>
                  </a:solidFill>
                </a:rPr>
                <a:t>314 </a:t>
              </a:r>
              <a:r>
                <a:rPr lang="fi-FI" sz="1500" dirty="0" err="1">
                  <a:solidFill>
                    <a:srgbClr val="FFFFFF"/>
                  </a:solidFill>
                </a:rPr>
                <a:t>mill</a:t>
              </a:r>
              <a:r>
                <a:rPr lang="fi-FI" sz="1500" dirty="0">
                  <a:solidFill>
                    <a:srgbClr val="FFFFFF"/>
                  </a:solidFill>
                </a:rPr>
                <a:t>.€ / </a:t>
              </a:r>
              <a:r>
                <a:rPr lang="fi-FI" sz="1500" dirty="0" err="1">
                  <a:solidFill>
                    <a:srgbClr val="FFFFFF"/>
                  </a:solidFill>
                </a:rPr>
                <a:t>year</a:t>
              </a:r>
              <a:endParaRPr lang="fi-FI" sz="1500" dirty="0">
                <a:solidFill>
                  <a:srgbClr val="FFFFFF"/>
                </a:solidFill>
              </a:endParaRPr>
            </a:p>
            <a:p>
              <a:pPr algn="ctr" eaLnBrk="0" fontAlgn="base" hangingPunct="0">
                <a:spcBef>
                  <a:spcPct val="0"/>
                </a:spcBef>
                <a:spcAft>
                  <a:spcPct val="0"/>
                </a:spcAft>
              </a:pPr>
              <a:endParaRPr lang="fi-FI" sz="1500" dirty="0">
                <a:solidFill>
                  <a:srgbClr val="FFFFFF"/>
                </a:solidFill>
              </a:endParaRPr>
            </a:p>
            <a:p>
              <a:pPr algn="ctr" eaLnBrk="0" fontAlgn="base" hangingPunct="0">
                <a:spcBef>
                  <a:spcPct val="0"/>
                </a:spcBef>
                <a:spcAft>
                  <a:spcPct val="0"/>
                </a:spcAft>
              </a:pPr>
              <a:r>
                <a:rPr lang="fi-FI" sz="1500" dirty="0">
                  <a:solidFill>
                    <a:srgbClr val="FFFFFF"/>
                  </a:solidFill>
                </a:rPr>
                <a:t> </a:t>
              </a:r>
              <a:r>
                <a:rPr lang="fi-FI" sz="1500" dirty="0" smtClean="0">
                  <a:solidFill>
                    <a:srgbClr val="FFFFFF"/>
                  </a:solidFill>
                </a:rPr>
                <a:t>57 </a:t>
              </a:r>
              <a:r>
                <a:rPr lang="fi-FI" sz="1500" dirty="0">
                  <a:solidFill>
                    <a:srgbClr val="FFFFFF"/>
                  </a:solidFill>
                </a:rPr>
                <a:t>€ / person / </a:t>
              </a:r>
              <a:r>
                <a:rPr lang="fi-FI" sz="1500" dirty="0" err="1">
                  <a:solidFill>
                    <a:srgbClr val="FFFFFF"/>
                  </a:solidFill>
                </a:rPr>
                <a:t>year</a:t>
              </a:r>
              <a:endParaRPr lang="fi-FI" sz="1500" dirty="0">
                <a:solidFill>
                  <a:srgbClr val="FFFFFF"/>
                </a:solidFill>
              </a:endParaRPr>
            </a:p>
          </p:txBody>
        </p:sp>
        <p:sp>
          <p:nvSpPr>
            <p:cNvPr id="9" name="Kuusikulmio 4"/>
            <p:cNvSpPr/>
            <p:nvPr/>
          </p:nvSpPr>
          <p:spPr>
            <a:xfrm>
              <a:off x="2350173" y="3604688"/>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grpSp>
        <p:nvGrpSpPr>
          <p:cNvPr id="10" name="Ryhmä 9"/>
          <p:cNvGrpSpPr/>
          <p:nvPr/>
        </p:nvGrpSpPr>
        <p:grpSpPr>
          <a:xfrm>
            <a:off x="2264704" y="2463738"/>
            <a:ext cx="3473336" cy="2172800"/>
            <a:chOff x="227046" y="3835655"/>
            <a:chExt cx="3727871" cy="2445927"/>
          </a:xfrm>
        </p:grpSpPr>
        <p:sp>
          <p:nvSpPr>
            <p:cNvPr id="11" name="Kuusikulmio 10"/>
            <p:cNvSpPr/>
            <p:nvPr/>
          </p:nvSpPr>
          <p:spPr>
            <a:xfrm>
              <a:off x="227046" y="4275356"/>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sz="1500" dirty="0" err="1">
                  <a:solidFill>
                    <a:srgbClr val="FFFFFF"/>
                  </a:solidFill>
                </a:rPr>
                <a:t>Jointly</a:t>
              </a:r>
              <a:r>
                <a:rPr lang="fi-FI" sz="1500" dirty="0">
                  <a:solidFill>
                    <a:srgbClr val="FFFFFF"/>
                  </a:solidFill>
                </a:rPr>
                <a:t> </a:t>
              </a:r>
              <a:r>
                <a:rPr lang="fi-FI" sz="1500" dirty="0" err="1">
                  <a:solidFill>
                    <a:srgbClr val="FFFFFF"/>
                  </a:solidFill>
                </a:rPr>
                <a:t>funded</a:t>
              </a:r>
              <a:r>
                <a:rPr lang="fi-FI" sz="1500" dirty="0">
                  <a:solidFill>
                    <a:srgbClr val="FFFFFF"/>
                  </a:solidFill>
                </a:rPr>
                <a:t>  </a:t>
              </a:r>
              <a:r>
                <a:rPr lang="fi-FI" sz="1500" dirty="0" err="1">
                  <a:solidFill>
                    <a:srgbClr val="FFFFFF"/>
                  </a:solidFill>
                </a:rPr>
                <a:t>by</a:t>
              </a:r>
              <a:r>
                <a:rPr lang="fi-FI" sz="1500" dirty="0">
                  <a:solidFill>
                    <a:srgbClr val="FFFFFF"/>
                  </a:solidFill>
                </a:rPr>
                <a:t> the </a:t>
              </a:r>
              <a:r>
                <a:rPr lang="fi-FI" sz="1500" dirty="0" err="1">
                  <a:solidFill>
                    <a:srgbClr val="FFFFFF"/>
                  </a:solidFill>
                </a:rPr>
                <a:t>state</a:t>
              </a:r>
              <a:r>
                <a:rPr lang="fi-FI" sz="1500" dirty="0">
                  <a:solidFill>
                    <a:srgbClr val="FFFFFF"/>
                  </a:solidFill>
                </a:rPr>
                <a:t> and </a:t>
              </a:r>
              <a:r>
                <a:rPr lang="fi-FI" sz="1500" dirty="0" err="1">
                  <a:solidFill>
                    <a:srgbClr val="FFFFFF"/>
                  </a:solidFill>
                </a:rPr>
                <a:t>by</a:t>
              </a:r>
              <a:r>
                <a:rPr lang="fi-FI" sz="1500" dirty="0">
                  <a:solidFill>
                    <a:srgbClr val="FFFFFF"/>
                  </a:solidFill>
                </a:rPr>
                <a:t> </a:t>
              </a:r>
              <a:r>
                <a:rPr lang="fi-FI" sz="1500" dirty="0" err="1">
                  <a:solidFill>
                    <a:srgbClr val="FFFFFF"/>
                  </a:solidFill>
                </a:rPr>
                <a:t>local</a:t>
              </a:r>
              <a:r>
                <a:rPr lang="fi-FI" sz="1500" dirty="0">
                  <a:solidFill>
                    <a:srgbClr val="FFFFFF"/>
                  </a:solidFill>
                </a:rPr>
                <a:t> </a:t>
              </a:r>
              <a:r>
                <a:rPr lang="fi-FI" sz="1500" dirty="0" err="1">
                  <a:solidFill>
                    <a:srgbClr val="FFFFFF"/>
                  </a:solidFill>
                </a:rPr>
                <a:t>authorities</a:t>
              </a:r>
              <a:r>
                <a:rPr lang="fi-FI" sz="1500" dirty="0">
                  <a:solidFill>
                    <a:srgbClr val="FFFFFF"/>
                  </a:solidFill>
                </a:rPr>
                <a:t>, i.e. </a:t>
              </a:r>
              <a:r>
                <a:rPr lang="fi-FI" sz="1500" dirty="0" err="1">
                  <a:solidFill>
                    <a:srgbClr val="FFFFFF"/>
                  </a:solidFill>
                </a:rPr>
                <a:t>municipalities</a:t>
              </a:r>
              <a:endParaRPr lang="fi-FI" sz="1500" dirty="0">
                <a:solidFill>
                  <a:srgbClr val="FFFFFF"/>
                </a:solidFill>
              </a:endParaRPr>
            </a:p>
            <a:p>
              <a:pPr algn="ctr" eaLnBrk="0" fontAlgn="base" hangingPunct="0">
                <a:spcBef>
                  <a:spcPct val="0"/>
                </a:spcBef>
                <a:spcAft>
                  <a:spcPct val="0"/>
                </a:spcAft>
              </a:pPr>
              <a:endParaRPr lang="fi-FI" sz="1500" dirty="0">
                <a:solidFill>
                  <a:srgbClr val="FFFFFF"/>
                </a:solidFill>
              </a:endParaRPr>
            </a:p>
          </p:txBody>
        </p:sp>
        <p:sp>
          <p:nvSpPr>
            <p:cNvPr id="12"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sp>
        <p:nvSpPr>
          <p:cNvPr id="19" name="Kuusikulmio 18"/>
          <p:cNvSpPr/>
          <p:nvPr/>
        </p:nvSpPr>
        <p:spPr>
          <a:xfrm>
            <a:off x="1605339" y="1203076"/>
            <a:ext cx="1895948" cy="1658748"/>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eaLnBrk="0" fontAlgn="base" hangingPunct="0">
              <a:spcBef>
                <a:spcPct val="0"/>
              </a:spcBef>
              <a:spcAft>
                <a:spcPct val="0"/>
              </a:spcAft>
            </a:pPr>
            <a:r>
              <a:rPr lang="fi-FI" sz="1500" dirty="0" err="1">
                <a:solidFill>
                  <a:srgbClr val="70A489">
                    <a:lumMod val="75000"/>
                  </a:srgbClr>
                </a:solidFill>
              </a:rPr>
              <a:t>Regulated</a:t>
            </a:r>
            <a:r>
              <a:rPr lang="fi-FI" sz="1500" dirty="0">
                <a:solidFill>
                  <a:srgbClr val="70A489">
                    <a:lumMod val="75000"/>
                  </a:srgbClr>
                </a:solidFill>
              </a:rPr>
              <a:t> </a:t>
            </a:r>
            <a:r>
              <a:rPr lang="fi-FI" sz="1500" dirty="0" err="1">
                <a:solidFill>
                  <a:srgbClr val="70A489">
                    <a:lumMod val="75000"/>
                  </a:srgbClr>
                </a:solidFill>
              </a:rPr>
              <a:t>by</a:t>
            </a:r>
            <a:r>
              <a:rPr lang="fi-FI" sz="1500" dirty="0">
                <a:solidFill>
                  <a:srgbClr val="70A489">
                    <a:lumMod val="75000"/>
                  </a:srgbClr>
                </a:solidFill>
              </a:rPr>
              <a:t> </a:t>
            </a:r>
          </a:p>
          <a:p>
            <a:pPr algn="ctr" eaLnBrk="0" fontAlgn="base" hangingPunct="0">
              <a:spcBef>
                <a:spcPct val="0"/>
              </a:spcBef>
              <a:spcAft>
                <a:spcPct val="0"/>
              </a:spcAft>
            </a:pPr>
            <a:r>
              <a:rPr lang="fi-FI" sz="1500" dirty="0">
                <a:solidFill>
                  <a:srgbClr val="70A489">
                    <a:lumMod val="75000"/>
                  </a:srgbClr>
                </a:solidFill>
              </a:rPr>
              <a:t>the Public Library</a:t>
            </a:r>
          </a:p>
          <a:p>
            <a:pPr algn="ctr" eaLnBrk="0" fontAlgn="base" hangingPunct="0">
              <a:spcBef>
                <a:spcPct val="0"/>
              </a:spcBef>
              <a:spcAft>
                <a:spcPct val="0"/>
              </a:spcAft>
            </a:pPr>
            <a:r>
              <a:rPr lang="fi-FI" sz="1500" dirty="0">
                <a:solidFill>
                  <a:srgbClr val="70A489">
                    <a:lumMod val="75000"/>
                  </a:srgbClr>
                </a:solidFill>
              </a:rPr>
              <a:t>Act </a:t>
            </a:r>
            <a:r>
              <a:rPr lang="fi-FI" dirty="0">
                <a:solidFill>
                  <a:srgbClr val="70A489">
                    <a:lumMod val="75000"/>
                  </a:srgbClr>
                </a:solidFill>
              </a:rPr>
              <a:t/>
            </a:r>
            <a:br>
              <a:rPr lang="fi-FI" dirty="0">
                <a:solidFill>
                  <a:srgbClr val="70A489">
                    <a:lumMod val="75000"/>
                  </a:srgbClr>
                </a:solidFill>
              </a:rPr>
            </a:br>
            <a:endParaRPr lang="fi-FI" dirty="0">
              <a:solidFill>
                <a:srgbClr val="000000">
                  <a:hueOff val="0"/>
                  <a:satOff val="0"/>
                  <a:lumOff val="0"/>
                  <a:alphaOff val="0"/>
                </a:srgbClr>
              </a:solidFill>
            </a:endParaRPr>
          </a:p>
        </p:txBody>
      </p:sp>
      <p:sp>
        <p:nvSpPr>
          <p:cNvPr id="16" name="Sisällön paikkamerkki 15"/>
          <p:cNvSpPr>
            <a:spLocks noGrp="1"/>
          </p:cNvSpPr>
          <p:nvPr>
            <p:ph idx="1"/>
          </p:nvPr>
        </p:nvSpPr>
        <p:spPr>
          <a:xfrm>
            <a:off x="5655655" y="1143433"/>
            <a:ext cx="2192873" cy="1778047"/>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oAutofit/>
          </a:bodyPr>
          <a:lstStyle/>
          <a:p>
            <a:pPr marL="0" indent="0" algn="ctr">
              <a:buNone/>
            </a:pPr>
            <a:r>
              <a:rPr lang="fi-FI" sz="1500" dirty="0" err="1" smtClean="0">
                <a:solidFill>
                  <a:schemeClr val="accent1">
                    <a:lumMod val="75000"/>
                  </a:schemeClr>
                </a:solidFill>
              </a:rPr>
              <a:t>Free</a:t>
            </a:r>
            <a:r>
              <a:rPr lang="fi-FI" sz="1500" dirty="0" smtClean="0">
                <a:solidFill>
                  <a:schemeClr val="accent1">
                    <a:lumMod val="75000"/>
                  </a:schemeClr>
                </a:solidFill>
              </a:rPr>
              <a:t> for </a:t>
            </a:r>
            <a:r>
              <a:rPr lang="fi-FI" sz="1500" dirty="0" err="1" smtClean="0">
                <a:solidFill>
                  <a:schemeClr val="accent1">
                    <a:lumMod val="75000"/>
                  </a:schemeClr>
                </a:solidFill>
              </a:rPr>
              <a:t>all</a:t>
            </a:r>
            <a:endParaRPr lang="fi-FI" sz="1500" dirty="0" smtClean="0">
              <a:solidFill>
                <a:schemeClr val="accent1">
                  <a:lumMod val="75000"/>
                </a:schemeClr>
              </a:solidFill>
            </a:endParaRPr>
          </a:p>
          <a:p>
            <a:pPr marL="0" indent="0" algn="ctr">
              <a:buNone/>
            </a:pPr>
            <a:r>
              <a:rPr lang="fi-FI" sz="1500" dirty="0" smtClean="0">
                <a:solidFill>
                  <a:schemeClr val="accent1">
                    <a:lumMod val="75000"/>
                  </a:schemeClr>
                </a:solidFill>
              </a:rPr>
              <a:t> and</a:t>
            </a:r>
          </a:p>
          <a:p>
            <a:pPr marL="0" indent="0" algn="ctr">
              <a:buNone/>
            </a:pPr>
            <a:r>
              <a:rPr lang="fi-FI" sz="1500" dirty="0" smtClean="0">
                <a:solidFill>
                  <a:schemeClr val="accent1">
                    <a:lumMod val="75000"/>
                  </a:schemeClr>
                </a:solidFill>
              </a:rPr>
              <a:t> </a:t>
            </a:r>
            <a:r>
              <a:rPr lang="fi-FI" sz="1500" dirty="0" err="1" smtClean="0">
                <a:solidFill>
                  <a:schemeClr val="accent1">
                    <a:lumMod val="75000"/>
                  </a:schemeClr>
                </a:solidFill>
              </a:rPr>
              <a:t>free</a:t>
            </a:r>
            <a:r>
              <a:rPr lang="fi-FI" sz="1500" dirty="0" smtClean="0">
                <a:solidFill>
                  <a:schemeClr val="accent1">
                    <a:lumMod val="75000"/>
                  </a:schemeClr>
                </a:solidFill>
              </a:rPr>
              <a:t> of </a:t>
            </a:r>
            <a:r>
              <a:rPr lang="fi-FI" sz="1500" dirty="0" err="1" smtClean="0">
                <a:solidFill>
                  <a:schemeClr val="accent1">
                    <a:lumMod val="75000"/>
                  </a:schemeClr>
                </a:solidFill>
              </a:rPr>
              <a:t>charge</a:t>
            </a:r>
            <a:r>
              <a:rPr lang="fi-FI" sz="1500" dirty="0" smtClean="0">
                <a:solidFill>
                  <a:schemeClr val="accent1">
                    <a:lumMod val="75000"/>
                  </a:schemeClr>
                </a:solidFill>
              </a:rPr>
              <a:t> </a:t>
            </a:r>
            <a:r>
              <a:rPr lang="fi-FI" sz="1500" dirty="0">
                <a:solidFill>
                  <a:schemeClr val="accent1">
                    <a:lumMod val="75000"/>
                  </a:schemeClr>
                </a:solidFill>
              </a:rPr>
              <a:t/>
            </a:r>
            <a:br>
              <a:rPr lang="fi-FI" sz="1500" dirty="0">
                <a:solidFill>
                  <a:schemeClr val="accent1">
                    <a:lumMod val="75000"/>
                  </a:schemeClr>
                </a:solidFill>
              </a:rPr>
            </a:br>
            <a:endParaRPr lang="fi-FI" sz="1500" dirty="0"/>
          </a:p>
        </p:txBody>
      </p:sp>
    </p:spTree>
    <p:extLst>
      <p:ext uri="{BB962C8B-B14F-4D97-AF65-F5344CB8AC3E}">
        <p14:creationId xmlns:p14="http://schemas.microsoft.com/office/powerpoint/2010/main" val="145811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493658" y="303509"/>
            <a:ext cx="6172200" cy="4343530"/>
          </a:xfrm>
        </p:spPr>
        <p:txBody>
          <a:bodyPr/>
          <a:lstStyle/>
          <a:p>
            <a:pPr lvl="0"/>
            <a:endParaRPr lang="fi-FI" dirty="0" smtClean="0"/>
          </a:p>
          <a:p>
            <a:endParaRPr lang="fi-FI" dirty="0"/>
          </a:p>
        </p:txBody>
      </p:sp>
      <p:grpSp>
        <p:nvGrpSpPr>
          <p:cNvPr id="4" name="Ryhmä 3"/>
          <p:cNvGrpSpPr/>
          <p:nvPr/>
        </p:nvGrpSpPr>
        <p:grpSpPr>
          <a:xfrm>
            <a:off x="1601671" y="1444158"/>
            <a:ext cx="2168057" cy="1782198"/>
            <a:chOff x="1965397" y="3524326"/>
            <a:chExt cx="2326938" cy="2006226"/>
          </a:xfrm>
        </p:grpSpPr>
        <p:sp>
          <p:nvSpPr>
            <p:cNvPr id="5" name="Kuusikulmio 4"/>
            <p:cNvSpPr/>
            <p:nvPr/>
          </p:nvSpPr>
          <p:spPr>
            <a:xfrm>
              <a:off x="1965397" y="3524326"/>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dirty="0">
                  <a:solidFill>
                    <a:srgbClr val="FFFFFF"/>
                  </a:solidFill>
                </a:rPr>
                <a:t>Finnish </a:t>
              </a:r>
              <a:r>
                <a:rPr lang="fi-FI" dirty="0" err="1">
                  <a:solidFill>
                    <a:srgbClr val="FFFFFF"/>
                  </a:solidFill>
                </a:rPr>
                <a:t>public</a:t>
              </a:r>
              <a:r>
                <a:rPr lang="fi-FI" dirty="0">
                  <a:solidFill>
                    <a:srgbClr val="FFFFFF"/>
                  </a:solidFill>
                </a:rPr>
                <a:t> </a:t>
              </a:r>
              <a:r>
                <a:rPr lang="fi-FI" dirty="0" err="1">
                  <a:solidFill>
                    <a:srgbClr val="FFFFFF"/>
                  </a:solidFill>
                </a:rPr>
                <a:t>library</a:t>
              </a:r>
              <a:r>
                <a:rPr lang="fi-FI" dirty="0">
                  <a:solidFill>
                    <a:srgbClr val="FFFFFF"/>
                  </a:solidFill>
                </a:rPr>
                <a:t> </a:t>
              </a:r>
              <a:r>
                <a:rPr lang="fi-FI" dirty="0" err="1">
                  <a:solidFill>
                    <a:srgbClr val="FFFFFF"/>
                  </a:solidFill>
                </a:rPr>
                <a:t>network</a:t>
              </a:r>
              <a:r>
                <a:rPr lang="fi-FI" dirty="0">
                  <a:solidFill>
                    <a:srgbClr val="FFFFFF"/>
                  </a:solidFill>
                </a:rPr>
                <a:t> </a:t>
              </a:r>
              <a:r>
                <a:rPr lang="fi-FI" dirty="0" err="1">
                  <a:solidFill>
                    <a:srgbClr val="FFFFFF"/>
                  </a:solidFill>
                </a:rPr>
                <a:t>consists</a:t>
              </a:r>
              <a:r>
                <a:rPr lang="fi-FI" dirty="0">
                  <a:solidFill>
                    <a:srgbClr val="FFFFFF"/>
                  </a:solidFill>
                </a:rPr>
                <a:t> of…</a:t>
              </a:r>
            </a:p>
          </p:txBody>
        </p:sp>
        <p:sp>
          <p:nvSpPr>
            <p:cNvPr id="6"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grpSp>
        <p:nvGrpSpPr>
          <p:cNvPr id="7" name="Ryhmä 6"/>
          <p:cNvGrpSpPr/>
          <p:nvPr/>
        </p:nvGrpSpPr>
        <p:grpSpPr>
          <a:xfrm>
            <a:off x="3730187" y="621868"/>
            <a:ext cx="1998222" cy="1620180"/>
            <a:chOff x="1989076" y="3627339"/>
            <a:chExt cx="2326938" cy="2006226"/>
          </a:xfrm>
        </p:grpSpPr>
        <p:sp>
          <p:nvSpPr>
            <p:cNvPr id="8" name="Kuusikulmio 7"/>
            <p:cNvSpPr/>
            <p:nvPr/>
          </p:nvSpPr>
          <p:spPr>
            <a:xfrm>
              <a:off x="1989076" y="3627339"/>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dirty="0" smtClean="0">
                  <a:solidFill>
                    <a:srgbClr val="FFFFFF"/>
                  </a:solidFill>
                </a:rPr>
                <a:t>719</a:t>
              </a:r>
              <a:r>
                <a:rPr lang="fi-FI" dirty="0">
                  <a:solidFill>
                    <a:srgbClr val="FFFFFF"/>
                  </a:solidFill>
                </a:rPr>
                <a:t/>
              </a:r>
              <a:br>
                <a:rPr lang="fi-FI" dirty="0">
                  <a:solidFill>
                    <a:srgbClr val="FFFFFF"/>
                  </a:solidFill>
                </a:rPr>
              </a:br>
              <a:r>
                <a:rPr lang="fi-FI" dirty="0" err="1">
                  <a:solidFill>
                    <a:srgbClr val="FFFFFF"/>
                  </a:solidFill>
                </a:rPr>
                <a:t>public</a:t>
              </a:r>
              <a:r>
                <a:rPr lang="fi-FI" dirty="0">
                  <a:solidFill>
                    <a:srgbClr val="FFFFFF"/>
                  </a:solidFill>
                </a:rPr>
                <a:t> </a:t>
              </a:r>
              <a:r>
                <a:rPr lang="fi-FI" dirty="0" err="1">
                  <a:solidFill>
                    <a:srgbClr val="FFFFFF"/>
                  </a:solidFill>
                </a:rPr>
                <a:t>libraries</a:t>
              </a:r>
              <a:endParaRPr lang="fi-FI" dirty="0">
                <a:solidFill>
                  <a:srgbClr val="FFFFFF"/>
                </a:solidFill>
              </a:endParaRPr>
            </a:p>
          </p:txBody>
        </p:sp>
        <p:sp>
          <p:nvSpPr>
            <p:cNvPr id="9"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sp>
        <p:nvSpPr>
          <p:cNvPr id="10" name="Kuusikulmio 9"/>
          <p:cNvSpPr/>
          <p:nvPr/>
        </p:nvSpPr>
        <p:spPr>
          <a:xfrm>
            <a:off x="3833074" y="2433658"/>
            <a:ext cx="1895948" cy="1658748"/>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eaLnBrk="0" fontAlgn="base" hangingPunct="0">
              <a:spcBef>
                <a:spcPct val="0"/>
              </a:spcBef>
              <a:spcAft>
                <a:spcPct val="0"/>
              </a:spcAft>
            </a:pPr>
            <a:r>
              <a:rPr lang="fi-FI" dirty="0" smtClean="0">
                <a:solidFill>
                  <a:srgbClr val="70A489">
                    <a:lumMod val="75000"/>
                  </a:srgbClr>
                </a:solidFill>
              </a:rPr>
              <a:t>134 </a:t>
            </a:r>
            <a:r>
              <a:rPr lang="fi-FI" dirty="0">
                <a:solidFill>
                  <a:srgbClr val="70A489">
                    <a:lumMod val="75000"/>
                  </a:srgbClr>
                </a:solidFill>
              </a:rPr>
              <a:t>mobile </a:t>
            </a:r>
            <a:r>
              <a:rPr lang="fi-FI" dirty="0" err="1">
                <a:solidFill>
                  <a:srgbClr val="70A489">
                    <a:lumMod val="75000"/>
                  </a:srgbClr>
                </a:solidFill>
              </a:rPr>
              <a:t>libraries</a:t>
            </a:r>
            <a:r>
              <a:rPr lang="fi-FI" dirty="0">
                <a:solidFill>
                  <a:srgbClr val="70A489">
                    <a:lumMod val="75000"/>
                  </a:srgbClr>
                </a:solidFill>
              </a:rPr>
              <a:t> (</a:t>
            </a:r>
            <a:r>
              <a:rPr lang="fi-FI" dirty="0" err="1">
                <a:solidFill>
                  <a:srgbClr val="70A489">
                    <a:lumMod val="75000"/>
                  </a:srgbClr>
                </a:solidFill>
              </a:rPr>
              <a:t>book</a:t>
            </a:r>
            <a:r>
              <a:rPr lang="fi-FI" dirty="0">
                <a:solidFill>
                  <a:srgbClr val="70A489">
                    <a:lumMod val="75000"/>
                  </a:srgbClr>
                </a:solidFill>
              </a:rPr>
              <a:t> </a:t>
            </a:r>
            <a:r>
              <a:rPr lang="fi-FI" dirty="0" err="1">
                <a:solidFill>
                  <a:srgbClr val="70A489">
                    <a:lumMod val="75000"/>
                  </a:srgbClr>
                </a:solidFill>
              </a:rPr>
              <a:t>buses</a:t>
            </a:r>
            <a:r>
              <a:rPr lang="fi-FI" dirty="0">
                <a:solidFill>
                  <a:srgbClr val="70A489">
                    <a:lumMod val="75000"/>
                  </a:srgbClr>
                </a:solidFill>
              </a:rPr>
              <a:t>)</a:t>
            </a:r>
            <a:endParaRPr lang="fi-FI" dirty="0">
              <a:solidFill>
                <a:srgbClr val="000000">
                  <a:hueOff val="0"/>
                  <a:satOff val="0"/>
                  <a:lumOff val="0"/>
                  <a:alphaOff val="0"/>
                </a:srgbClr>
              </a:solidFill>
            </a:endParaRPr>
          </a:p>
        </p:txBody>
      </p:sp>
      <p:sp>
        <p:nvSpPr>
          <p:cNvPr id="11" name="Kuusikulmio 10"/>
          <p:cNvSpPr/>
          <p:nvPr/>
        </p:nvSpPr>
        <p:spPr>
          <a:xfrm>
            <a:off x="5769910" y="1567608"/>
            <a:ext cx="1895948" cy="1658748"/>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eaLnBrk="0" fontAlgn="base" hangingPunct="0">
              <a:spcBef>
                <a:spcPct val="0"/>
              </a:spcBef>
              <a:spcAft>
                <a:spcPct val="0"/>
              </a:spcAft>
            </a:pPr>
            <a:r>
              <a:rPr lang="fi-FI" dirty="0" smtClean="0">
                <a:solidFill>
                  <a:srgbClr val="70A489">
                    <a:lumMod val="75000"/>
                  </a:srgbClr>
                </a:solidFill>
              </a:rPr>
              <a:t>in 295 </a:t>
            </a:r>
            <a:r>
              <a:rPr lang="fi-FI" dirty="0" err="1">
                <a:solidFill>
                  <a:srgbClr val="70A489">
                    <a:lumMod val="75000"/>
                  </a:srgbClr>
                </a:solidFill>
              </a:rPr>
              <a:t>existing</a:t>
            </a:r>
            <a:r>
              <a:rPr lang="fi-FI" dirty="0">
                <a:solidFill>
                  <a:srgbClr val="70A489">
                    <a:lumMod val="75000"/>
                  </a:srgbClr>
                </a:solidFill>
              </a:rPr>
              <a:t> </a:t>
            </a:r>
          </a:p>
          <a:p>
            <a:pPr algn="ctr" eaLnBrk="0" fontAlgn="base" hangingPunct="0">
              <a:spcBef>
                <a:spcPct val="0"/>
              </a:spcBef>
              <a:spcAft>
                <a:spcPct val="0"/>
              </a:spcAft>
            </a:pPr>
            <a:r>
              <a:rPr lang="fi-FI" dirty="0" err="1">
                <a:solidFill>
                  <a:srgbClr val="70A489">
                    <a:lumMod val="75000"/>
                  </a:srgbClr>
                </a:solidFill>
              </a:rPr>
              <a:t>munici-</a:t>
            </a:r>
            <a:endParaRPr lang="fi-FI" dirty="0">
              <a:solidFill>
                <a:srgbClr val="70A489">
                  <a:lumMod val="75000"/>
                </a:srgbClr>
              </a:solidFill>
            </a:endParaRPr>
          </a:p>
          <a:p>
            <a:pPr algn="ctr" eaLnBrk="0" fontAlgn="base" hangingPunct="0">
              <a:spcBef>
                <a:spcPct val="0"/>
              </a:spcBef>
              <a:spcAft>
                <a:spcPct val="0"/>
              </a:spcAft>
            </a:pPr>
            <a:r>
              <a:rPr lang="fi-FI" dirty="0" err="1">
                <a:solidFill>
                  <a:srgbClr val="70A489">
                    <a:lumMod val="75000"/>
                  </a:srgbClr>
                </a:solidFill>
              </a:rPr>
              <a:t>palities</a:t>
            </a:r>
            <a:endParaRPr lang="fi-FI" dirty="0">
              <a:solidFill>
                <a:srgbClr val="70A489">
                  <a:lumMod val="75000"/>
                </a:srgbClr>
              </a:solidFill>
            </a:endParaRPr>
          </a:p>
        </p:txBody>
      </p:sp>
    </p:spTree>
    <p:extLst>
      <p:ext uri="{BB962C8B-B14F-4D97-AF65-F5344CB8AC3E}">
        <p14:creationId xmlns:p14="http://schemas.microsoft.com/office/powerpoint/2010/main" val="32235985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endParaRPr lang="fi-FI" dirty="0"/>
          </a:p>
        </p:txBody>
      </p:sp>
      <p:grpSp>
        <p:nvGrpSpPr>
          <p:cNvPr id="4" name="Ryhmä 3"/>
          <p:cNvGrpSpPr/>
          <p:nvPr/>
        </p:nvGrpSpPr>
        <p:grpSpPr>
          <a:xfrm>
            <a:off x="2122192" y="1818984"/>
            <a:ext cx="3327459" cy="1782198"/>
            <a:chOff x="2350173" y="3517446"/>
            <a:chExt cx="3571304" cy="2006226"/>
          </a:xfrm>
        </p:grpSpPr>
        <p:sp>
          <p:nvSpPr>
            <p:cNvPr id="5" name="Kuusikulmio 4"/>
            <p:cNvSpPr/>
            <p:nvPr/>
          </p:nvSpPr>
          <p:spPr>
            <a:xfrm>
              <a:off x="3594539" y="3517446"/>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dirty="0" smtClean="0">
                  <a:solidFill>
                    <a:srgbClr val="FFFFFF"/>
                  </a:solidFill>
                </a:rPr>
                <a:t>85 </a:t>
              </a:r>
              <a:r>
                <a:rPr lang="fi-FI" dirty="0" err="1">
                  <a:solidFill>
                    <a:srgbClr val="FFFFFF"/>
                  </a:solidFill>
                </a:rPr>
                <a:t>mill</a:t>
              </a:r>
              <a:r>
                <a:rPr lang="fi-FI" dirty="0">
                  <a:solidFill>
                    <a:srgbClr val="FFFFFF"/>
                  </a:solidFill>
                </a:rPr>
                <a:t>.</a:t>
              </a:r>
            </a:p>
            <a:p>
              <a:pPr algn="ctr" eaLnBrk="0" fontAlgn="base" hangingPunct="0">
                <a:spcBef>
                  <a:spcPct val="0"/>
                </a:spcBef>
                <a:spcAft>
                  <a:spcPct val="0"/>
                </a:spcAft>
              </a:pPr>
              <a:r>
                <a:rPr lang="fi-FI" dirty="0" err="1">
                  <a:solidFill>
                    <a:srgbClr val="FFFFFF"/>
                  </a:solidFill>
                </a:rPr>
                <a:t>total</a:t>
              </a:r>
              <a:r>
                <a:rPr lang="fi-FI" dirty="0">
                  <a:solidFill>
                    <a:srgbClr val="FFFFFF"/>
                  </a:solidFill>
                </a:rPr>
                <a:t> </a:t>
              </a:r>
              <a:r>
                <a:rPr lang="fi-FI" dirty="0" err="1">
                  <a:solidFill>
                    <a:srgbClr val="FFFFFF"/>
                  </a:solidFill>
                </a:rPr>
                <a:t>loans</a:t>
              </a:r>
              <a:endParaRPr lang="fi-FI" dirty="0">
                <a:solidFill>
                  <a:srgbClr val="FFFFFF"/>
                </a:solidFill>
              </a:endParaRPr>
            </a:p>
            <a:p>
              <a:pPr algn="ctr" eaLnBrk="0" fontAlgn="base" hangingPunct="0">
                <a:spcBef>
                  <a:spcPct val="0"/>
                </a:spcBef>
                <a:spcAft>
                  <a:spcPct val="0"/>
                </a:spcAft>
              </a:pPr>
              <a:r>
                <a:rPr lang="fi-FI" dirty="0">
                  <a:solidFill>
                    <a:srgbClr val="FFFFFF"/>
                  </a:solidFill>
                </a:rPr>
                <a:t>(</a:t>
              </a:r>
              <a:r>
                <a:rPr lang="fi-FI" dirty="0" smtClean="0">
                  <a:solidFill>
                    <a:srgbClr val="FFFFFF"/>
                  </a:solidFill>
                </a:rPr>
                <a:t>5,5 </a:t>
              </a:r>
              <a:r>
                <a:rPr lang="fi-FI" dirty="0" err="1" smtClean="0">
                  <a:solidFill>
                    <a:srgbClr val="FFFFFF"/>
                  </a:solidFill>
                </a:rPr>
                <a:t>mill</a:t>
              </a:r>
              <a:r>
                <a:rPr lang="fi-FI" dirty="0">
                  <a:solidFill>
                    <a:srgbClr val="FFFFFF"/>
                  </a:solidFill>
                </a:rPr>
                <a:t>. </a:t>
              </a:r>
              <a:r>
                <a:rPr lang="fi-FI" dirty="0" err="1">
                  <a:solidFill>
                    <a:srgbClr val="FFFFFF"/>
                  </a:solidFill>
                </a:rPr>
                <a:t>inhabitants</a:t>
              </a:r>
              <a:r>
                <a:rPr lang="fi-FI" dirty="0">
                  <a:solidFill>
                    <a:srgbClr val="FFFFFF"/>
                  </a:solidFill>
                </a:rPr>
                <a:t>)</a:t>
              </a:r>
            </a:p>
          </p:txBody>
        </p:sp>
        <p:sp>
          <p:nvSpPr>
            <p:cNvPr id="6"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grpSp>
        <p:nvGrpSpPr>
          <p:cNvPr id="7" name="Ryhmä 6"/>
          <p:cNvGrpSpPr/>
          <p:nvPr/>
        </p:nvGrpSpPr>
        <p:grpSpPr>
          <a:xfrm>
            <a:off x="4029880" y="2733768"/>
            <a:ext cx="3239147" cy="1782198"/>
            <a:chOff x="2350173" y="3524326"/>
            <a:chExt cx="3476520" cy="2006226"/>
          </a:xfrm>
        </p:grpSpPr>
        <p:sp>
          <p:nvSpPr>
            <p:cNvPr id="8" name="Kuusikulmio 7"/>
            <p:cNvSpPr/>
            <p:nvPr/>
          </p:nvSpPr>
          <p:spPr>
            <a:xfrm>
              <a:off x="3499755" y="3524326"/>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dirty="0">
                  <a:solidFill>
                    <a:srgbClr val="FFFFFF"/>
                  </a:solidFill>
                </a:rPr>
                <a:t>9  </a:t>
              </a:r>
            </a:p>
            <a:p>
              <a:pPr algn="ctr" eaLnBrk="0" fontAlgn="base" hangingPunct="0">
                <a:spcBef>
                  <a:spcPct val="0"/>
                </a:spcBef>
                <a:spcAft>
                  <a:spcPct val="0"/>
                </a:spcAft>
              </a:pPr>
              <a:r>
                <a:rPr lang="fi-FI" dirty="0" err="1">
                  <a:solidFill>
                    <a:srgbClr val="FFFFFF"/>
                  </a:solidFill>
                </a:rPr>
                <a:t>visits</a:t>
              </a:r>
              <a:r>
                <a:rPr lang="fi-FI" dirty="0">
                  <a:solidFill>
                    <a:srgbClr val="FFFFFF"/>
                  </a:solidFill>
                </a:rPr>
                <a:t> / </a:t>
              </a:r>
              <a:r>
                <a:rPr lang="fi-FI" dirty="0" err="1">
                  <a:solidFill>
                    <a:srgbClr val="FFFFFF"/>
                  </a:solidFill>
                </a:rPr>
                <a:t>inhabitant</a:t>
              </a:r>
              <a:endParaRPr lang="fi-FI" dirty="0">
                <a:solidFill>
                  <a:srgbClr val="FFFFFF"/>
                </a:solidFill>
              </a:endParaRPr>
            </a:p>
          </p:txBody>
        </p:sp>
        <p:sp>
          <p:nvSpPr>
            <p:cNvPr id="9"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grpSp>
        <p:nvGrpSpPr>
          <p:cNvPr id="10" name="Ryhmä 9"/>
          <p:cNvGrpSpPr/>
          <p:nvPr/>
        </p:nvGrpSpPr>
        <p:grpSpPr>
          <a:xfrm>
            <a:off x="5100970" y="750749"/>
            <a:ext cx="2168057" cy="1905129"/>
            <a:chOff x="1943958" y="3835655"/>
            <a:chExt cx="2326938" cy="2144610"/>
          </a:xfrm>
        </p:grpSpPr>
        <p:sp>
          <p:nvSpPr>
            <p:cNvPr id="11" name="Kuusikulmio 10"/>
            <p:cNvSpPr/>
            <p:nvPr/>
          </p:nvSpPr>
          <p:spPr>
            <a:xfrm>
              <a:off x="1943958" y="3974039"/>
              <a:ext cx="2326938" cy="2006226"/>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endParaRPr lang="fi-FI" dirty="0">
                <a:solidFill>
                  <a:srgbClr val="FFFFFF"/>
                </a:solidFill>
              </a:endParaRPr>
            </a:p>
            <a:p>
              <a:pPr algn="ctr" eaLnBrk="0" fontAlgn="base" hangingPunct="0">
                <a:spcBef>
                  <a:spcPct val="0"/>
                </a:spcBef>
                <a:spcAft>
                  <a:spcPct val="0"/>
                </a:spcAft>
              </a:pPr>
              <a:r>
                <a:rPr lang="fi-FI" dirty="0" smtClean="0">
                  <a:solidFill>
                    <a:srgbClr val="FFFFFF"/>
                  </a:solidFill>
                </a:rPr>
                <a:t>16</a:t>
              </a:r>
              <a:endParaRPr lang="fi-FI" dirty="0">
                <a:solidFill>
                  <a:srgbClr val="FFFFFF"/>
                </a:solidFill>
              </a:endParaRPr>
            </a:p>
            <a:p>
              <a:pPr algn="ctr" eaLnBrk="0" fontAlgn="base" hangingPunct="0">
                <a:spcBef>
                  <a:spcPct val="0"/>
                </a:spcBef>
                <a:spcAft>
                  <a:spcPct val="0"/>
                </a:spcAft>
              </a:pPr>
              <a:r>
                <a:rPr lang="fi-FI" dirty="0" err="1">
                  <a:solidFill>
                    <a:srgbClr val="FFFFFF"/>
                  </a:solidFill>
                </a:rPr>
                <a:t>lending</a:t>
              </a:r>
              <a:r>
                <a:rPr lang="fi-FI" dirty="0">
                  <a:solidFill>
                    <a:srgbClr val="FFFFFF"/>
                  </a:solidFill>
                </a:rPr>
                <a:t> / </a:t>
              </a:r>
              <a:r>
                <a:rPr lang="fi-FI" dirty="0" err="1">
                  <a:solidFill>
                    <a:srgbClr val="FFFFFF"/>
                  </a:solidFill>
                </a:rPr>
                <a:t>inhabitant</a:t>
              </a:r>
              <a:endParaRPr lang="fi-FI" dirty="0">
                <a:solidFill>
                  <a:srgbClr val="FFFFFF"/>
                </a:solidFill>
              </a:endParaRPr>
            </a:p>
          </p:txBody>
        </p:sp>
        <p:sp>
          <p:nvSpPr>
            <p:cNvPr id="12" name="Kuusikulmio 4"/>
            <p:cNvSpPr/>
            <p:nvPr/>
          </p:nvSpPr>
          <p:spPr>
            <a:xfrm>
              <a:off x="2350173" y="3835655"/>
              <a:ext cx="1604744" cy="1383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8100" rIns="0" bIns="38100" numCol="1" spcCol="1270" anchor="ctr" anchorCtr="0">
              <a:noAutofit/>
            </a:bodyPr>
            <a:lstStyle/>
            <a:p>
              <a:pPr algn="ctr" defTabSz="1333500" eaLnBrk="0" fontAlgn="base" hangingPunct="0">
                <a:lnSpc>
                  <a:spcPct val="90000"/>
                </a:lnSpc>
                <a:spcBef>
                  <a:spcPct val="0"/>
                </a:spcBef>
                <a:spcAft>
                  <a:spcPct val="35000"/>
                </a:spcAft>
              </a:pPr>
              <a:endParaRPr lang="fi-FI" sz="3000" dirty="0">
                <a:solidFill>
                  <a:srgbClr val="FFFFFF"/>
                </a:solidFill>
              </a:endParaRPr>
            </a:p>
          </p:txBody>
        </p:sp>
      </p:grpSp>
      <p:sp>
        <p:nvSpPr>
          <p:cNvPr id="19" name="Kuusikulmio 18"/>
          <p:cNvSpPr/>
          <p:nvPr/>
        </p:nvSpPr>
        <p:spPr>
          <a:xfrm>
            <a:off x="1721422" y="935405"/>
            <a:ext cx="1895948" cy="1658748"/>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eaLnBrk="0" fontAlgn="base" hangingPunct="0">
              <a:spcBef>
                <a:spcPct val="0"/>
              </a:spcBef>
              <a:spcAft>
                <a:spcPct val="0"/>
              </a:spcAft>
            </a:pPr>
            <a:r>
              <a:rPr lang="fi-FI" dirty="0">
                <a:solidFill>
                  <a:srgbClr val="70A489">
                    <a:lumMod val="75000"/>
                  </a:srgbClr>
                </a:solidFill>
              </a:rPr>
              <a:t>Finnish </a:t>
            </a:r>
            <a:r>
              <a:rPr lang="fi-FI" dirty="0" err="1">
                <a:solidFill>
                  <a:srgbClr val="70A489">
                    <a:lumMod val="75000"/>
                  </a:srgbClr>
                </a:solidFill>
              </a:rPr>
              <a:t>public</a:t>
            </a:r>
            <a:r>
              <a:rPr lang="fi-FI" dirty="0">
                <a:solidFill>
                  <a:srgbClr val="70A489">
                    <a:lumMod val="75000"/>
                  </a:srgbClr>
                </a:solidFill>
              </a:rPr>
              <a:t> </a:t>
            </a:r>
            <a:r>
              <a:rPr lang="fi-FI" dirty="0" err="1">
                <a:solidFill>
                  <a:srgbClr val="70A489">
                    <a:lumMod val="75000"/>
                  </a:srgbClr>
                </a:solidFill>
              </a:rPr>
              <a:t>libraries</a:t>
            </a:r>
            <a:r>
              <a:rPr lang="fi-FI" dirty="0">
                <a:solidFill>
                  <a:srgbClr val="70A489">
                    <a:lumMod val="75000"/>
                  </a:srgbClr>
                </a:solidFill>
              </a:rPr>
              <a:t> </a:t>
            </a:r>
            <a:br>
              <a:rPr lang="fi-FI" dirty="0">
                <a:solidFill>
                  <a:srgbClr val="70A489">
                    <a:lumMod val="75000"/>
                  </a:srgbClr>
                </a:solidFill>
              </a:rPr>
            </a:br>
            <a:r>
              <a:rPr lang="fi-FI" dirty="0">
                <a:solidFill>
                  <a:srgbClr val="70A489">
                    <a:lumMod val="75000"/>
                  </a:srgbClr>
                </a:solidFill>
              </a:rPr>
              <a:t>in </a:t>
            </a:r>
            <a:r>
              <a:rPr lang="fi-FI" dirty="0" smtClean="0">
                <a:solidFill>
                  <a:srgbClr val="70A489">
                    <a:lumMod val="75000"/>
                  </a:srgbClr>
                </a:solidFill>
              </a:rPr>
              <a:t>2017</a:t>
            </a:r>
            <a:endParaRPr lang="fi-FI" dirty="0">
              <a:solidFill>
                <a:srgbClr val="000000">
                  <a:hueOff val="0"/>
                  <a:satOff val="0"/>
                  <a:lumOff val="0"/>
                  <a:alphaOff val="0"/>
                </a:srgbClr>
              </a:solidFill>
            </a:endParaRPr>
          </a:p>
        </p:txBody>
      </p:sp>
    </p:spTree>
    <p:extLst>
      <p:ext uri="{BB962C8B-B14F-4D97-AF65-F5344CB8AC3E}">
        <p14:creationId xmlns:p14="http://schemas.microsoft.com/office/powerpoint/2010/main" val="230284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idx="1"/>
          </p:nvPr>
        </p:nvSpPr>
        <p:spPr>
          <a:xfrm>
            <a:off x="1485900" y="1005577"/>
            <a:ext cx="6172200" cy="3589046"/>
          </a:xfrm>
        </p:spPr>
        <p:txBody>
          <a:bodyPr/>
          <a:lstStyle/>
          <a:p>
            <a:endParaRPr lang="fi-FI" dirty="0" smtClean="0"/>
          </a:p>
          <a:p>
            <a:endParaRPr lang="fi-FI" dirty="0"/>
          </a:p>
          <a:p>
            <a:endParaRPr lang="fi-FI" dirty="0" smtClean="0"/>
          </a:p>
          <a:p>
            <a:endParaRPr lang="fi-FI" dirty="0"/>
          </a:p>
          <a:p>
            <a:endParaRPr lang="fi-FI" dirty="0" smtClean="0"/>
          </a:p>
          <a:p>
            <a:endParaRPr lang="fi-FI" dirty="0"/>
          </a:p>
          <a:p>
            <a:pPr marL="0" indent="0">
              <a:buNone/>
            </a:pPr>
            <a:endParaRPr lang="fi-FI" dirty="0" smtClean="0"/>
          </a:p>
        </p:txBody>
      </p:sp>
      <p:sp>
        <p:nvSpPr>
          <p:cNvPr id="7" name="Kuusikulmio 6"/>
          <p:cNvSpPr/>
          <p:nvPr/>
        </p:nvSpPr>
        <p:spPr>
          <a:xfrm>
            <a:off x="4355976" y="2162655"/>
            <a:ext cx="2293178" cy="1897142"/>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r>
              <a:rPr lang="fi-FI" sz="1500" dirty="0">
                <a:solidFill>
                  <a:srgbClr val="FFFFFF"/>
                </a:solidFill>
              </a:rPr>
              <a:t>…</a:t>
            </a:r>
            <a:r>
              <a:rPr lang="fi-FI" sz="1500" dirty="0" err="1">
                <a:solidFill>
                  <a:srgbClr val="FFFFFF"/>
                </a:solidFill>
              </a:rPr>
              <a:t>most</a:t>
            </a:r>
            <a:r>
              <a:rPr lang="fi-FI" sz="1500" dirty="0">
                <a:solidFill>
                  <a:srgbClr val="FFFFFF"/>
                </a:solidFill>
              </a:rPr>
              <a:t> </a:t>
            </a:r>
            <a:r>
              <a:rPr lang="fi-FI" sz="1500" dirty="0" err="1">
                <a:solidFill>
                  <a:srgbClr val="FFFFFF"/>
                </a:solidFill>
              </a:rPr>
              <a:t>loved</a:t>
            </a:r>
            <a:r>
              <a:rPr lang="fi-FI" sz="1500" dirty="0">
                <a:solidFill>
                  <a:srgbClr val="FFFFFF"/>
                </a:solidFill>
              </a:rPr>
              <a:t> </a:t>
            </a:r>
            <a:r>
              <a:rPr lang="fi-FI" sz="1500" dirty="0" err="1">
                <a:solidFill>
                  <a:srgbClr val="FFFFFF"/>
                </a:solidFill>
              </a:rPr>
              <a:t>cultural</a:t>
            </a:r>
            <a:r>
              <a:rPr lang="fi-FI" sz="1500" dirty="0">
                <a:solidFill>
                  <a:srgbClr val="FFFFFF"/>
                </a:solidFill>
              </a:rPr>
              <a:t> </a:t>
            </a:r>
            <a:r>
              <a:rPr lang="fi-FI" sz="1500" dirty="0" err="1">
                <a:solidFill>
                  <a:srgbClr val="FFFFFF"/>
                </a:solidFill>
              </a:rPr>
              <a:t>service</a:t>
            </a:r>
            <a:r>
              <a:rPr lang="fi-FI" sz="1500" dirty="0">
                <a:solidFill>
                  <a:srgbClr val="FFFFFF"/>
                </a:solidFill>
              </a:rPr>
              <a:t> </a:t>
            </a:r>
            <a:r>
              <a:rPr lang="fi-FI" sz="1500" dirty="0" err="1">
                <a:solidFill>
                  <a:srgbClr val="FFFFFF"/>
                </a:solidFill>
              </a:rPr>
              <a:t>used</a:t>
            </a:r>
            <a:r>
              <a:rPr lang="fi-FI" sz="1500" dirty="0">
                <a:solidFill>
                  <a:srgbClr val="FFFFFF"/>
                </a:solidFill>
              </a:rPr>
              <a:t> </a:t>
            </a:r>
            <a:r>
              <a:rPr lang="fi-FI" sz="1500" dirty="0" err="1">
                <a:solidFill>
                  <a:srgbClr val="FFFFFF"/>
                </a:solidFill>
              </a:rPr>
              <a:t>by</a:t>
            </a:r>
            <a:r>
              <a:rPr lang="fi-FI" sz="1500" dirty="0">
                <a:solidFill>
                  <a:srgbClr val="FFFFFF"/>
                </a:solidFill>
              </a:rPr>
              <a:t> </a:t>
            </a:r>
          </a:p>
          <a:p>
            <a:pPr algn="ctr" eaLnBrk="0" fontAlgn="base" hangingPunct="0">
              <a:spcBef>
                <a:spcPct val="0"/>
              </a:spcBef>
              <a:spcAft>
                <a:spcPct val="0"/>
              </a:spcAft>
            </a:pPr>
            <a:r>
              <a:rPr lang="fi-FI" sz="1500" dirty="0">
                <a:solidFill>
                  <a:srgbClr val="FFFFFF"/>
                </a:solidFill>
              </a:rPr>
              <a:t>80 % of </a:t>
            </a:r>
            <a:r>
              <a:rPr lang="fi-FI" sz="1500" dirty="0" err="1">
                <a:solidFill>
                  <a:srgbClr val="FFFFFF"/>
                </a:solidFill>
              </a:rPr>
              <a:t>inhabitants</a:t>
            </a:r>
            <a:endParaRPr lang="fi-FI" sz="1500" dirty="0">
              <a:solidFill>
                <a:srgbClr val="FFFFFF"/>
              </a:solidFill>
            </a:endParaRPr>
          </a:p>
        </p:txBody>
      </p:sp>
      <p:sp>
        <p:nvSpPr>
          <p:cNvPr id="6" name="Kuusikulmio 5"/>
          <p:cNvSpPr/>
          <p:nvPr/>
        </p:nvSpPr>
        <p:spPr>
          <a:xfrm>
            <a:off x="2303751" y="1275606"/>
            <a:ext cx="2168057" cy="1782198"/>
          </a:xfrm>
          <a:prstGeom prst="hexagon">
            <a:avLst>
              <a:gd name="adj" fmla="val 25000"/>
              <a:gd name="vf" fmla="val 115470"/>
            </a:avLst>
          </a:prstGeom>
          <a:solidFill>
            <a:schemeClr val="accent1">
              <a:lumMod val="9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0" fontAlgn="base" hangingPunct="0">
              <a:spcBef>
                <a:spcPct val="0"/>
              </a:spcBef>
              <a:spcAft>
                <a:spcPct val="0"/>
              </a:spcAft>
            </a:pPr>
            <a:endParaRPr lang="fi-FI" dirty="0">
              <a:solidFill>
                <a:srgbClr val="FFFFFF"/>
              </a:solidFill>
            </a:endParaRPr>
          </a:p>
          <a:p>
            <a:pPr algn="ctr" eaLnBrk="0" fontAlgn="base" hangingPunct="0">
              <a:spcBef>
                <a:spcPct val="0"/>
              </a:spcBef>
              <a:spcAft>
                <a:spcPct val="0"/>
              </a:spcAft>
            </a:pPr>
            <a:r>
              <a:rPr lang="fi-FI" sz="1500" dirty="0">
                <a:solidFill>
                  <a:srgbClr val="FFFFFF"/>
                </a:solidFill>
              </a:rPr>
              <a:t>Finnish </a:t>
            </a:r>
            <a:r>
              <a:rPr lang="fi-FI" sz="1500" dirty="0" err="1">
                <a:solidFill>
                  <a:srgbClr val="FFFFFF"/>
                </a:solidFill>
              </a:rPr>
              <a:t>public</a:t>
            </a:r>
            <a:r>
              <a:rPr lang="fi-FI" sz="1500" dirty="0">
                <a:solidFill>
                  <a:srgbClr val="FFFFFF"/>
                </a:solidFill>
              </a:rPr>
              <a:t> </a:t>
            </a:r>
            <a:r>
              <a:rPr lang="fi-FI" sz="1500" dirty="0" err="1">
                <a:solidFill>
                  <a:srgbClr val="FFFFFF"/>
                </a:solidFill>
              </a:rPr>
              <a:t>library</a:t>
            </a:r>
            <a:r>
              <a:rPr lang="fi-FI" sz="1500" dirty="0">
                <a:solidFill>
                  <a:srgbClr val="FFFFFF"/>
                </a:solidFill>
              </a:rPr>
              <a:t> is…</a:t>
            </a:r>
          </a:p>
        </p:txBody>
      </p:sp>
    </p:spTree>
    <p:extLst>
      <p:ext uri="{BB962C8B-B14F-4D97-AF65-F5344CB8AC3E}">
        <p14:creationId xmlns:p14="http://schemas.microsoft.com/office/powerpoint/2010/main" val="38672412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Celia – Library for </a:t>
            </a:r>
            <a:r>
              <a:rPr lang="fi-FI" dirty="0" err="1" smtClean="0"/>
              <a:t>the</a:t>
            </a:r>
            <a:r>
              <a:rPr lang="fi-FI" dirty="0" smtClean="0"/>
              <a:t> </a:t>
            </a:r>
            <a:r>
              <a:rPr lang="fi-FI" dirty="0" err="1" smtClean="0"/>
              <a:t>Visually</a:t>
            </a:r>
            <a:r>
              <a:rPr lang="fi-FI" dirty="0" smtClean="0"/>
              <a:t> </a:t>
            </a:r>
            <a:r>
              <a:rPr lang="fi-FI" dirty="0" err="1" smtClean="0"/>
              <a:t>Impaired</a:t>
            </a:r>
            <a:endParaRPr lang="fi-FI" dirty="0"/>
          </a:p>
        </p:txBody>
      </p:sp>
      <p:sp>
        <p:nvSpPr>
          <p:cNvPr id="3" name="Sisällön paikkamerkki 2"/>
          <p:cNvSpPr>
            <a:spLocks noGrp="1"/>
          </p:cNvSpPr>
          <p:nvPr>
            <p:ph idx="1"/>
          </p:nvPr>
        </p:nvSpPr>
        <p:spPr/>
        <p:txBody>
          <a:bodyPr>
            <a:normAutofit fontScale="77500" lnSpcReduction="20000"/>
          </a:bodyPr>
          <a:lstStyle/>
          <a:p>
            <a:pPr marL="0" indent="0">
              <a:buNone/>
            </a:pPr>
            <a:endParaRPr lang="en-US" dirty="0" smtClean="0"/>
          </a:p>
          <a:p>
            <a:r>
              <a:rPr lang="en-US" dirty="0"/>
              <a:t>According to the Act on the Library for the Visually </a:t>
            </a:r>
            <a:r>
              <a:rPr lang="en-US" dirty="0" smtClean="0"/>
              <a:t>Impaired </a:t>
            </a:r>
            <a:r>
              <a:rPr lang="en-US" dirty="0"/>
              <a:t>(638/1996), the aim of the </a:t>
            </a:r>
            <a:r>
              <a:rPr lang="en-GB" dirty="0" smtClean="0"/>
              <a:t>organization (“Celia”) </a:t>
            </a:r>
            <a:r>
              <a:rPr lang="en-GB" dirty="0"/>
              <a:t>is to give persons with print disabilities an opportunity to receive information, to study and enjoy literature</a:t>
            </a:r>
            <a:r>
              <a:rPr lang="en-GB" dirty="0" smtClean="0"/>
              <a:t>.</a:t>
            </a:r>
          </a:p>
          <a:p>
            <a:endParaRPr lang="fi-FI" dirty="0"/>
          </a:p>
          <a:p>
            <a:r>
              <a:rPr lang="en-US" dirty="0" smtClean="0"/>
              <a:t>Celia </a:t>
            </a:r>
            <a:r>
              <a:rPr lang="en-US" dirty="0"/>
              <a:t>and public libraries have cooperated for decades in serving persons with print disabilities. Since 2013, they have jointly developed the Finnish Talking Book Service Model, where local public or university libraries serve as points of access to talking book services. Since the beginning of 2018, the model includes also schools and educational establishments. In early 2019, there are over 2,200 libraries and schools all over the country, where a print disabled person can access the service. The cooperation also includes the promotion of accessible, inclusive library services in general</a:t>
            </a:r>
            <a:r>
              <a:rPr lang="en-US" dirty="0" smtClean="0"/>
              <a:t>.</a:t>
            </a:r>
          </a:p>
          <a:p>
            <a:endParaRPr lang="en-US" dirty="0" smtClean="0"/>
          </a:p>
          <a:p>
            <a:r>
              <a:rPr lang="en-US" dirty="0" smtClean="0"/>
              <a:t>Celia acts as the </a:t>
            </a:r>
            <a:r>
              <a:rPr lang="en-US" dirty="0"/>
              <a:t>national center for accessible publishing and </a:t>
            </a:r>
            <a:r>
              <a:rPr lang="en-US" dirty="0" smtClean="0"/>
              <a:t>literature, and promotes </a:t>
            </a:r>
            <a:r>
              <a:rPr lang="en-US" dirty="0"/>
              <a:t>accessible publishing among publishers and the public sector by recommendations, training and advice. </a:t>
            </a:r>
          </a:p>
          <a:p>
            <a:endParaRPr lang="fi-FI" dirty="0"/>
          </a:p>
          <a:p>
            <a:pPr marL="0" indent="0">
              <a:buNone/>
            </a:pPr>
            <a:endParaRPr lang="en-US" dirty="0" smtClean="0"/>
          </a:p>
          <a:p>
            <a:pPr marL="0" indent="0">
              <a:buNone/>
            </a:pPr>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7</a:t>
            </a:fld>
            <a:endParaRPr lang="uk-UA"/>
          </a:p>
        </p:txBody>
      </p:sp>
    </p:spTree>
    <p:extLst>
      <p:ext uri="{BB962C8B-B14F-4D97-AF65-F5344CB8AC3E}">
        <p14:creationId xmlns:p14="http://schemas.microsoft.com/office/powerpoint/2010/main" val="101856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 y="0"/>
            <a:ext cx="9202057" cy="4013200"/>
          </a:xfrm>
        </p:spPr>
        <p:txBody>
          <a:bodyPr/>
          <a:lstStyle/>
          <a:p>
            <a:r>
              <a:rPr lang="fi-FI" dirty="0" smtClean="0"/>
              <a:t/>
            </a:r>
            <a:br>
              <a:rPr lang="fi-FI" dirty="0" smtClean="0"/>
            </a:br>
            <a:r>
              <a:rPr lang="fi-FI" dirty="0"/>
              <a:t/>
            </a:r>
            <a:br>
              <a:rPr lang="fi-FI" dirty="0"/>
            </a:br>
            <a:r>
              <a:rPr lang="fi-FI" dirty="0" smtClean="0"/>
              <a:t>International </a:t>
            </a:r>
            <a:r>
              <a:rPr lang="fi-FI" dirty="0" err="1" smtClean="0"/>
              <a:t>Treaties</a:t>
            </a:r>
            <a:r>
              <a:rPr lang="fi-FI" dirty="0" smtClean="0"/>
              <a:t> and </a:t>
            </a:r>
            <a:r>
              <a:rPr lang="fi-FI" dirty="0" err="1" smtClean="0"/>
              <a:t>Conventions</a:t>
            </a:r>
            <a:r>
              <a:rPr lang="fi-FI" dirty="0" smtClean="0"/>
              <a:t/>
            </a:r>
            <a:br>
              <a:rPr lang="fi-FI" dirty="0" smtClean="0"/>
            </a:br>
            <a:r>
              <a:rPr lang="fi-FI" dirty="0" smtClean="0"/>
              <a:t>&amp;</a:t>
            </a:r>
            <a:br>
              <a:rPr lang="fi-FI" dirty="0" smtClean="0"/>
            </a:br>
            <a:r>
              <a:rPr lang="fi-FI" dirty="0" smtClean="0"/>
              <a:t>EU and National </a:t>
            </a:r>
            <a:r>
              <a:rPr lang="fi-FI" dirty="0" err="1" smtClean="0"/>
              <a:t>Legislation</a:t>
            </a:r>
            <a:endParaRPr lang="fi-FI" dirty="0"/>
          </a:p>
        </p:txBody>
      </p:sp>
      <p:sp>
        <p:nvSpPr>
          <p:cNvPr id="3" name="Sisällön paikkamerkki 2"/>
          <p:cNvSpPr>
            <a:spLocks noGrp="1"/>
          </p:cNvSpPr>
          <p:nvPr>
            <p:ph idx="1"/>
          </p:nvPr>
        </p:nvSpPr>
        <p:spPr>
          <a:xfrm>
            <a:off x="58057" y="3145734"/>
            <a:ext cx="9144000" cy="3616722"/>
          </a:xfrm>
        </p:spPr>
        <p:txBody>
          <a:bodyPr/>
          <a:lstStyle/>
          <a:p>
            <a:endParaRPr lang="fi-FI" dirty="0"/>
          </a:p>
        </p:txBody>
      </p:sp>
      <p:sp>
        <p:nvSpPr>
          <p:cNvPr id="4" name="Päivämäärän paikkamerkki 3"/>
          <p:cNvSpPr>
            <a:spLocks noGrp="1"/>
          </p:cNvSpPr>
          <p:nvPr>
            <p:ph type="dt" sz="half" idx="10"/>
          </p:nvPr>
        </p:nvSpPr>
        <p:spPr/>
        <p:txBody>
          <a:bodyPr/>
          <a:lstStyle/>
          <a:p>
            <a:fld id="{E63EBDEB-8B75-4BE2-A71C-664914585F8C}" type="datetime1">
              <a:rPr lang="fi-FI" smtClean="0"/>
              <a:t>11.3.2019</a:t>
            </a:fld>
            <a:endParaRPr lang="mr-IN" dirty="0"/>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39BCDC5E-CB8A-064D-B365-64770D9A08A3}" type="slidenum">
              <a:rPr lang="uk-UA" smtClean="0"/>
              <a:pPr/>
              <a:t>8</a:t>
            </a:fld>
            <a:endParaRPr lang="uk-UA"/>
          </a:p>
        </p:txBody>
      </p:sp>
    </p:spTree>
    <p:extLst>
      <p:ext uri="{BB962C8B-B14F-4D97-AF65-F5344CB8AC3E}">
        <p14:creationId xmlns:p14="http://schemas.microsoft.com/office/powerpoint/2010/main" val="306250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03584"/>
            <a:ext cx="8229600" cy="959645"/>
          </a:xfrm>
        </p:spPr>
        <p:txBody>
          <a:bodyPr/>
          <a:lstStyle/>
          <a:p>
            <a:r>
              <a:rPr lang="fi-FI" sz="2800" dirty="0" smtClean="0"/>
              <a:t>The Finnish</a:t>
            </a:r>
            <a:r>
              <a:rPr lang="fi-FI" sz="2800" dirty="0"/>
              <a:t> </a:t>
            </a:r>
            <a:r>
              <a:rPr lang="fi-FI" sz="2800" dirty="0" smtClean="0"/>
              <a:t>Public Library Act 2016</a:t>
            </a:r>
            <a:br>
              <a:rPr lang="fi-FI" sz="2800" dirty="0" smtClean="0"/>
            </a:br>
            <a:r>
              <a:rPr lang="fi-FI" sz="1000" dirty="0">
                <a:solidFill>
                  <a:schemeClr val="tx1"/>
                </a:solidFill>
                <a:hlinkClick r:id="rId2"/>
              </a:rPr>
              <a:t>https://www.finlex.fi/en/laki/kaannokset/2016/en20161492</a:t>
            </a:r>
            <a:r>
              <a:rPr lang="fi-FI" dirty="0">
                <a:solidFill>
                  <a:schemeClr val="tx1"/>
                </a:solidFill>
              </a:rPr>
              <a:t/>
            </a:r>
            <a:br>
              <a:rPr lang="fi-FI" dirty="0">
                <a:solidFill>
                  <a:schemeClr val="tx1"/>
                </a:solidFill>
              </a:rPr>
            </a:br>
            <a:endParaRPr lang="fi-FI" dirty="0"/>
          </a:p>
        </p:txBody>
      </p:sp>
      <p:sp>
        <p:nvSpPr>
          <p:cNvPr id="3" name="Tekstin paikkamerkki 2"/>
          <p:cNvSpPr>
            <a:spLocks noGrp="1"/>
          </p:cNvSpPr>
          <p:nvPr>
            <p:ph type="body" idx="1"/>
          </p:nvPr>
        </p:nvSpPr>
        <p:spPr>
          <a:xfrm>
            <a:off x="457200" y="713003"/>
            <a:ext cx="4040066" cy="479822"/>
          </a:xfrm>
        </p:spPr>
        <p:txBody>
          <a:bodyPr>
            <a:normAutofit/>
          </a:bodyPr>
          <a:lstStyle/>
          <a:p>
            <a:r>
              <a:rPr lang="fi-FI" sz="1800" dirty="0" smtClean="0"/>
              <a:t>2 § </a:t>
            </a:r>
            <a:r>
              <a:rPr lang="fi-FI" sz="1800" dirty="0" err="1" smtClean="0"/>
              <a:t>Objectives</a:t>
            </a:r>
            <a:endParaRPr lang="fi-FI" sz="1800" dirty="0"/>
          </a:p>
        </p:txBody>
      </p:sp>
      <p:sp>
        <p:nvSpPr>
          <p:cNvPr id="4" name="Sisällön paikkamerkki 3"/>
          <p:cNvSpPr>
            <a:spLocks noGrp="1"/>
          </p:cNvSpPr>
          <p:nvPr>
            <p:ph sz="half" idx="2"/>
          </p:nvPr>
        </p:nvSpPr>
        <p:spPr/>
        <p:txBody>
          <a:bodyPr>
            <a:normAutofit fontScale="77500" lnSpcReduction="20000"/>
          </a:bodyPr>
          <a:lstStyle/>
          <a:p>
            <a:pPr marL="0" indent="0">
              <a:buNone/>
            </a:pPr>
            <a:endParaRPr lang="fi-FI" sz="1200" dirty="0"/>
          </a:p>
          <a:p>
            <a:pPr marL="0" indent="0">
              <a:buNone/>
            </a:pPr>
            <a:r>
              <a:rPr lang="fi-FI" sz="1900" dirty="0"/>
              <a:t>The </a:t>
            </a:r>
            <a:r>
              <a:rPr lang="fi-FI" sz="1900" dirty="0" err="1"/>
              <a:t>objectives</a:t>
            </a:r>
            <a:r>
              <a:rPr lang="fi-FI" sz="1900" dirty="0"/>
              <a:t> of </a:t>
            </a:r>
            <a:r>
              <a:rPr lang="fi-FI" sz="1900" dirty="0" err="1"/>
              <a:t>this</a:t>
            </a:r>
            <a:r>
              <a:rPr lang="fi-FI" sz="1900" dirty="0"/>
              <a:t> Act </a:t>
            </a:r>
            <a:r>
              <a:rPr lang="fi-FI" sz="1900" dirty="0" err="1"/>
              <a:t>are</a:t>
            </a:r>
            <a:r>
              <a:rPr lang="fi-FI" sz="1900" dirty="0"/>
              <a:t> to </a:t>
            </a:r>
            <a:r>
              <a:rPr lang="fi-FI" sz="1900" dirty="0" err="1"/>
              <a:t>promote</a:t>
            </a:r>
            <a:r>
              <a:rPr lang="fi-FI" sz="1900" dirty="0"/>
              <a:t>:</a:t>
            </a:r>
          </a:p>
          <a:p>
            <a:pPr>
              <a:buAutoNum type="arabicParenR"/>
            </a:pPr>
            <a:r>
              <a:rPr lang="fi-FI" sz="1900" dirty="0" err="1"/>
              <a:t>equal</a:t>
            </a:r>
            <a:r>
              <a:rPr lang="fi-FI" sz="1900" dirty="0"/>
              <a:t> </a:t>
            </a:r>
            <a:r>
              <a:rPr lang="fi-FI" sz="1900" dirty="0" err="1"/>
              <a:t>opportunities</a:t>
            </a:r>
            <a:r>
              <a:rPr lang="fi-FI" sz="1900" dirty="0"/>
              <a:t>  for </a:t>
            </a:r>
            <a:r>
              <a:rPr lang="fi-FI" sz="1900" dirty="0" err="1"/>
              <a:t>everyone</a:t>
            </a:r>
            <a:r>
              <a:rPr lang="fi-FI" sz="1900" dirty="0"/>
              <a:t> to </a:t>
            </a:r>
            <a:r>
              <a:rPr lang="fi-FI" sz="1900" dirty="0" err="1"/>
              <a:t>access</a:t>
            </a:r>
            <a:r>
              <a:rPr lang="fi-FI" sz="1900" dirty="0"/>
              <a:t> </a:t>
            </a:r>
            <a:r>
              <a:rPr lang="fi-FI" sz="1900" dirty="0" err="1"/>
              <a:t>education</a:t>
            </a:r>
            <a:r>
              <a:rPr lang="fi-FI" sz="1900" dirty="0"/>
              <a:t> and culture;</a:t>
            </a:r>
          </a:p>
          <a:p>
            <a:pPr>
              <a:buAutoNum type="arabicParenR"/>
            </a:pPr>
            <a:r>
              <a:rPr lang="fi-FI" sz="1900" dirty="0" err="1"/>
              <a:t>availability</a:t>
            </a:r>
            <a:r>
              <a:rPr lang="fi-FI" sz="1900" dirty="0"/>
              <a:t> and </a:t>
            </a:r>
            <a:r>
              <a:rPr lang="fi-FI" sz="1900" dirty="0" err="1"/>
              <a:t>use</a:t>
            </a:r>
            <a:r>
              <a:rPr lang="fi-FI" sz="1900" dirty="0"/>
              <a:t> of </a:t>
            </a:r>
            <a:r>
              <a:rPr lang="fi-FI" sz="1900" dirty="0" err="1"/>
              <a:t>information</a:t>
            </a:r>
            <a:r>
              <a:rPr lang="fi-FI" sz="1900" dirty="0"/>
              <a:t>;</a:t>
            </a:r>
          </a:p>
          <a:p>
            <a:pPr>
              <a:buAutoNum type="arabicParenR"/>
            </a:pPr>
            <a:r>
              <a:rPr lang="fi-FI" sz="1900" dirty="0" err="1"/>
              <a:t>reading</a:t>
            </a:r>
            <a:r>
              <a:rPr lang="fi-FI" sz="1900" dirty="0"/>
              <a:t> culture and </a:t>
            </a:r>
            <a:r>
              <a:rPr lang="fi-FI" sz="1900" dirty="0" err="1"/>
              <a:t>multiliteracy</a:t>
            </a:r>
            <a:r>
              <a:rPr lang="fi-FI" sz="1900" dirty="0"/>
              <a:t>;</a:t>
            </a:r>
          </a:p>
          <a:p>
            <a:pPr>
              <a:buAutoNum type="arabicParenR"/>
            </a:pPr>
            <a:r>
              <a:rPr lang="fi-FI" sz="1900" dirty="0" err="1"/>
              <a:t>opportunities</a:t>
            </a:r>
            <a:r>
              <a:rPr lang="fi-FI" sz="1900" dirty="0"/>
              <a:t> for </a:t>
            </a:r>
            <a:r>
              <a:rPr lang="fi-FI" sz="1900" dirty="0" err="1"/>
              <a:t>lifelong</a:t>
            </a:r>
            <a:r>
              <a:rPr lang="fi-FI" sz="1900" dirty="0"/>
              <a:t> </a:t>
            </a:r>
            <a:r>
              <a:rPr lang="fi-FI" sz="1900" dirty="0" err="1"/>
              <a:t>learning</a:t>
            </a:r>
            <a:r>
              <a:rPr lang="fi-FI" sz="1900" dirty="0"/>
              <a:t> and </a:t>
            </a:r>
            <a:r>
              <a:rPr lang="fi-FI" sz="1900" dirty="0" err="1"/>
              <a:t>competence</a:t>
            </a:r>
            <a:r>
              <a:rPr lang="fi-FI" sz="1900" dirty="0"/>
              <a:t> </a:t>
            </a:r>
            <a:r>
              <a:rPr lang="fi-FI" sz="1900" dirty="0" err="1"/>
              <a:t>development</a:t>
            </a:r>
            <a:r>
              <a:rPr lang="fi-FI" sz="1900" dirty="0"/>
              <a:t>;</a:t>
            </a:r>
          </a:p>
          <a:p>
            <a:pPr>
              <a:buAutoNum type="arabicParenR"/>
            </a:pPr>
            <a:r>
              <a:rPr lang="fi-FI" sz="1900" dirty="0" err="1"/>
              <a:t>active</a:t>
            </a:r>
            <a:r>
              <a:rPr lang="fi-FI" sz="1900" dirty="0"/>
              <a:t> </a:t>
            </a:r>
            <a:r>
              <a:rPr lang="fi-FI" sz="1900" dirty="0" err="1"/>
              <a:t>citizenship</a:t>
            </a:r>
            <a:r>
              <a:rPr lang="fi-FI" sz="1900" dirty="0"/>
              <a:t>, </a:t>
            </a:r>
            <a:r>
              <a:rPr lang="fi-FI" sz="1900" dirty="0" err="1"/>
              <a:t>democracy</a:t>
            </a:r>
            <a:r>
              <a:rPr lang="fi-FI" sz="1900" dirty="0"/>
              <a:t> and </a:t>
            </a:r>
            <a:r>
              <a:rPr lang="fi-FI" sz="1900" dirty="0" err="1"/>
              <a:t>freedom</a:t>
            </a:r>
            <a:r>
              <a:rPr lang="fi-FI" sz="1900" dirty="0"/>
              <a:t> of </a:t>
            </a:r>
            <a:r>
              <a:rPr lang="fi-FI" sz="1900" dirty="0" err="1"/>
              <a:t>expression</a:t>
            </a:r>
            <a:r>
              <a:rPr lang="fi-FI" sz="1900" dirty="0"/>
              <a:t>.</a:t>
            </a:r>
          </a:p>
          <a:p>
            <a:pPr marL="0" indent="0">
              <a:buNone/>
            </a:pPr>
            <a:endParaRPr lang="fi-FI" sz="1900" dirty="0"/>
          </a:p>
          <a:p>
            <a:pPr marL="0" indent="0">
              <a:buNone/>
            </a:pPr>
            <a:r>
              <a:rPr lang="fi-FI" sz="1900" dirty="0"/>
              <a:t>The </a:t>
            </a:r>
            <a:r>
              <a:rPr lang="fi-FI" sz="1900" dirty="0" err="1"/>
              <a:t>implementation</a:t>
            </a:r>
            <a:r>
              <a:rPr lang="fi-FI" sz="1900" dirty="0"/>
              <a:t> of </a:t>
            </a:r>
            <a:r>
              <a:rPr lang="fi-FI" sz="1900" dirty="0" err="1"/>
              <a:t>these</a:t>
            </a:r>
            <a:r>
              <a:rPr lang="fi-FI" sz="1900" dirty="0"/>
              <a:t> </a:t>
            </a:r>
            <a:r>
              <a:rPr lang="fi-FI" sz="1900" dirty="0" err="1"/>
              <a:t>objectives</a:t>
            </a:r>
            <a:r>
              <a:rPr lang="fi-FI" sz="1900" dirty="0"/>
              <a:t> is </a:t>
            </a:r>
            <a:r>
              <a:rPr lang="fi-FI" sz="1900" dirty="0" err="1"/>
              <a:t>based</a:t>
            </a:r>
            <a:r>
              <a:rPr lang="fi-FI" sz="1900" dirty="0"/>
              <a:t> on </a:t>
            </a:r>
            <a:r>
              <a:rPr lang="fi-FI" sz="1900" dirty="0" err="1"/>
              <a:t>sense</a:t>
            </a:r>
            <a:r>
              <a:rPr lang="fi-FI" sz="1900" dirty="0"/>
              <a:t> of </a:t>
            </a:r>
            <a:r>
              <a:rPr lang="fi-FI" sz="1900" dirty="0" err="1"/>
              <a:t>community</a:t>
            </a:r>
            <a:r>
              <a:rPr lang="fi-FI" sz="1900" dirty="0"/>
              <a:t>, </a:t>
            </a:r>
            <a:r>
              <a:rPr lang="fi-FI" sz="1900" dirty="0" err="1"/>
              <a:t>pluralism</a:t>
            </a:r>
            <a:r>
              <a:rPr lang="fi-FI" sz="1900" dirty="0"/>
              <a:t> and </a:t>
            </a:r>
            <a:r>
              <a:rPr lang="fi-FI" sz="1900" dirty="0" err="1"/>
              <a:t>cultural</a:t>
            </a:r>
            <a:r>
              <a:rPr lang="fi-FI" sz="1900" dirty="0"/>
              <a:t> </a:t>
            </a:r>
            <a:r>
              <a:rPr lang="fi-FI" sz="1900" dirty="0" err="1"/>
              <a:t>diversity</a:t>
            </a:r>
            <a:r>
              <a:rPr lang="fi-FI" sz="1900" dirty="0"/>
              <a:t>.</a:t>
            </a:r>
          </a:p>
        </p:txBody>
      </p:sp>
      <p:sp>
        <p:nvSpPr>
          <p:cNvPr id="5" name="Tekstin paikkamerkki 4"/>
          <p:cNvSpPr>
            <a:spLocks noGrp="1"/>
          </p:cNvSpPr>
          <p:nvPr>
            <p:ph type="body" sz="quarter" idx="3"/>
          </p:nvPr>
        </p:nvSpPr>
        <p:spPr>
          <a:xfrm>
            <a:off x="4645269" y="627459"/>
            <a:ext cx="4041531" cy="479822"/>
          </a:xfrm>
        </p:spPr>
        <p:txBody>
          <a:bodyPr>
            <a:normAutofit/>
          </a:bodyPr>
          <a:lstStyle/>
          <a:p>
            <a:r>
              <a:rPr lang="fi-FI" sz="1800" dirty="0" smtClean="0"/>
              <a:t>To </a:t>
            </a:r>
            <a:r>
              <a:rPr lang="fi-FI" sz="1800" dirty="0" err="1" smtClean="0"/>
              <a:t>promote</a:t>
            </a:r>
            <a:r>
              <a:rPr lang="fi-FI" sz="1800" dirty="0" smtClean="0"/>
              <a:t>:</a:t>
            </a:r>
            <a:endParaRPr lang="fi-FI" sz="1800" dirty="0"/>
          </a:p>
        </p:txBody>
      </p:sp>
      <p:sp>
        <p:nvSpPr>
          <p:cNvPr id="6" name="Sisällön paikkamerkki 5"/>
          <p:cNvSpPr>
            <a:spLocks noGrp="1"/>
          </p:cNvSpPr>
          <p:nvPr>
            <p:ph sz="quarter" idx="4"/>
          </p:nvPr>
        </p:nvSpPr>
        <p:spPr/>
        <p:txBody>
          <a:bodyPr/>
          <a:lstStyle/>
          <a:p>
            <a:pPr>
              <a:buFontTx/>
              <a:buChar char="-"/>
            </a:pPr>
            <a:r>
              <a:rPr lang="fi-FI" dirty="0" smtClean="0"/>
              <a:t>the </a:t>
            </a:r>
            <a:r>
              <a:rPr lang="fi-FI" dirty="0" err="1" smtClean="0"/>
              <a:t>basic</a:t>
            </a:r>
            <a:r>
              <a:rPr lang="fi-FI" dirty="0" smtClean="0"/>
              <a:t> </a:t>
            </a:r>
            <a:r>
              <a:rPr lang="fi-FI" dirty="0" err="1" smtClean="0"/>
              <a:t>educational</a:t>
            </a:r>
            <a:r>
              <a:rPr lang="fi-FI" dirty="0" smtClean="0"/>
              <a:t>, </a:t>
            </a:r>
            <a:r>
              <a:rPr lang="fi-FI" dirty="0" err="1" smtClean="0"/>
              <a:t>cultural</a:t>
            </a:r>
            <a:r>
              <a:rPr lang="fi-FI" dirty="0" smtClean="0"/>
              <a:t> and </a:t>
            </a:r>
            <a:r>
              <a:rPr lang="fi-FI" dirty="0" err="1" smtClean="0"/>
              <a:t>linguistic</a:t>
            </a:r>
            <a:r>
              <a:rPr lang="fi-FI" dirty="0" smtClean="0"/>
              <a:t> </a:t>
            </a:r>
            <a:r>
              <a:rPr lang="fi-FI" dirty="0" err="1" smtClean="0"/>
              <a:t>rights</a:t>
            </a:r>
            <a:endParaRPr lang="fi-FI" dirty="0" smtClean="0"/>
          </a:p>
          <a:p>
            <a:pPr>
              <a:buFontTx/>
              <a:buChar char="-"/>
            </a:pPr>
            <a:endParaRPr lang="fi-FI" dirty="0" smtClean="0"/>
          </a:p>
          <a:p>
            <a:pPr>
              <a:buFontTx/>
              <a:buChar char="-"/>
            </a:pPr>
            <a:r>
              <a:rPr lang="fi-FI" dirty="0" err="1" smtClean="0"/>
              <a:t>inclusion</a:t>
            </a:r>
            <a:r>
              <a:rPr lang="fi-FI" dirty="0" smtClean="0"/>
              <a:t> </a:t>
            </a:r>
          </a:p>
          <a:p>
            <a:pPr>
              <a:buFontTx/>
              <a:buChar char="-"/>
            </a:pPr>
            <a:endParaRPr lang="fi-FI" dirty="0" smtClean="0"/>
          </a:p>
          <a:p>
            <a:pPr>
              <a:buFontTx/>
              <a:buChar char="-"/>
            </a:pPr>
            <a:r>
              <a:rPr lang="fi-FI" dirty="0" err="1" smtClean="0"/>
              <a:t>participation</a:t>
            </a:r>
            <a:r>
              <a:rPr lang="fi-FI" dirty="0" smtClean="0"/>
              <a:t> </a:t>
            </a:r>
          </a:p>
          <a:p>
            <a:pPr marL="0" indent="0">
              <a:buNone/>
            </a:pPr>
            <a:endParaRPr lang="fi-FI" dirty="0" smtClean="0"/>
          </a:p>
          <a:p>
            <a:pPr>
              <a:buFontTx/>
              <a:buChar char="-"/>
            </a:pPr>
            <a:r>
              <a:rPr lang="fi-FI" dirty="0" err="1" smtClean="0"/>
              <a:t>ethical</a:t>
            </a:r>
            <a:r>
              <a:rPr lang="fi-FI" dirty="0" smtClean="0"/>
              <a:t> </a:t>
            </a:r>
            <a:r>
              <a:rPr lang="fi-FI" dirty="0" err="1" smtClean="0"/>
              <a:t>values</a:t>
            </a:r>
            <a:r>
              <a:rPr lang="fi-FI" dirty="0" smtClean="0"/>
              <a:t> of the </a:t>
            </a:r>
            <a:r>
              <a:rPr lang="fi-FI" dirty="0" err="1" smtClean="0"/>
              <a:t>society</a:t>
            </a:r>
            <a:endParaRPr lang="fi-FI" dirty="0" smtClean="0"/>
          </a:p>
          <a:p>
            <a:pPr marL="0" indent="0">
              <a:buNone/>
            </a:pPr>
            <a:endParaRPr lang="fi-FI" dirty="0" smtClean="0"/>
          </a:p>
          <a:p>
            <a:endParaRPr lang="fi-FI" dirty="0"/>
          </a:p>
        </p:txBody>
      </p:sp>
      <p:sp>
        <p:nvSpPr>
          <p:cNvPr id="7" name="Dian numeron paikkamerkki 6"/>
          <p:cNvSpPr>
            <a:spLocks noGrp="1"/>
          </p:cNvSpPr>
          <p:nvPr>
            <p:ph type="sldNum" sz="quarter" idx="12"/>
          </p:nvPr>
        </p:nvSpPr>
        <p:spPr/>
        <p:txBody>
          <a:bodyPr/>
          <a:lstStyle/>
          <a:p>
            <a:fld id="{85DD3905-1254-4F4A-A856-09BCD3A3D4D3}" type="slidenum">
              <a:rPr lang="fi-FI" altLang="fi-FI" smtClean="0"/>
              <a:pPr/>
              <a:t>9</a:t>
            </a:fld>
            <a:endParaRPr lang="fi-FI" altLang="fi-FI"/>
          </a:p>
        </p:txBody>
      </p:sp>
    </p:spTree>
    <p:extLst>
      <p:ext uri="{BB962C8B-B14F-4D97-AF65-F5344CB8AC3E}">
        <p14:creationId xmlns:p14="http://schemas.microsoft.com/office/powerpoint/2010/main" val="2840255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KM18">
  <a:themeElements>
    <a:clrScheme name="OKM18 1">
      <a:dk1>
        <a:sysClr val="windowText" lastClr="000000"/>
      </a:dk1>
      <a:lt1>
        <a:sysClr val="window" lastClr="FFFFFF"/>
      </a:lt1>
      <a:dk2>
        <a:srgbClr val="00ADEF"/>
      </a:dk2>
      <a:lt2>
        <a:srgbClr val="D3EFFE"/>
      </a:lt2>
      <a:accent1>
        <a:srgbClr val="61A28C"/>
      </a:accent1>
      <a:accent2>
        <a:srgbClr val="6DCFF0"/>
      </a:accent2>
      <a:accent3>
        <a:srgbClr val="C5DF9C"/>
      </a:accent3>
      <a:accent4>
        <a:srgbClr val="FED68E"/>
      </a:accent4>
      <a:accent5>
        <a:srgbClr val="F49AC0"/>
      </a:accent5>
      <a:accent6>
        <a:srgbClr val="BBB7DC"/>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KM18-en.potx" id="{26BA8351-981B-430B-BB25-208D158F1BBA}" vid="{159FD228-3552-41CA-84C5-FA73CE1251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OKM18-en</Template>
  <TotalTime>271</TotalTime>
  <Words>1379</Words>
  <Application>Microsoft Office PowerPoint</Application>
  <PresentationFormat>Näytössä katseltava esitys (16:9)</PresentationFormat>
  <Paragraphs>207</Paragraphs>
  <Slides>22</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Wingdings</vt:lpstr>
      <vt:lpstr>OKM18</vt:lpstr>
      <vt:lpstr>Access to information and cultural contents: legislation, ethics &amp; policy guidelines  Minna Karvonen Director, Division for  Art and Cultural Heritage, Ministry of Education and Culture  The Marrakesh Treaty in Action Seminar, 12.3.2019  Organised by Celia, IFLA &amp; the Finnish Library Association </vt:lpstr>
      <vt:lpstr>   Finnish Library Network:  Public Libraries &amp;  the Library for Visually Impaired (Celia) </vt:lpstr>
      <vt:lpstr>Finnish Public Libraries</vt:lpstr>
      <vt:lpstr>PowerPoint-esitys</vt:lpstr>
      <vt:lpstr>PowerPoint-esitys</vt:lpstr>
      <vt:lpstr>PowerPoint-esitys</vt:lpstr>
      <vt:lpstr>Celia – Library for the Visually Impaired</vt:lpstr>
      <vt:lpstr>  International Treaties and Conventions &amp; EU and National Legislation</vt:lpstr>
      <vt:lpstr>The Finnish Public Library Act 2016 https://www.finlex.fi/en/laki/kaannokset/2016/en20161492 </vt:lpstr>
      <vt:lpstr>The Finnish Public Library Act</vt:lpstr>
      <vt:lpstr>The Finnish Public Library Act</vt:lpstr>
      <vt:lpstr>Web accessibility legislation </vt:lpstr>
      <vt:lpstr>European Accessibility Act</vt:lpstr>
      <vt:lpstr>The Marrakesh Treaty</vt:lpstr>
      <vt:lpstr>Implementation of the Marrakesh Treaty in Finland</vt:lpstr>
      <vt:lpstr>  Information Policy:  emerging new policy sector  in Finland</vt:lpstr>
      <vt:lpstr>Dimensions of information policy</vt:lpstr>
      <vt:lpstr>“Ethical information policy in the age of artificial intelligence” government report – background</vt:lpstr>
      <vt:lpstr>The report and the related public debate will contribute to:</vt:lpstr>
      <vt:lpstr>Examples of policy guidelines</vt:lpstr>
      <vt:lpstr>   Thank you!</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Minna Karvonen</dc:creator>
  <cp:lastModifiedBy>Ahlgren Tarja</cp:lastModifiedBy>
  <cp:revision>41</cp:revision>
  <dcterms:created xsi:type="dcterms:W3CDTF">2019-03-10T10:35:14Z</dcterms:created>
  <dcterms:modified xsi:type="dcterms:W3CDTF">2019-03-11T10:48:11Z</dcterms:modified>
</cp:coreProperties>
</file>