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258" r:id="rId2"/>
    <p:sldId id="260" r:id="rId3"/>
    <p:sldId id="266" r:id="rId4"/>
    <p:sldId id="257" r:id="rId5"/>
    <p:sldId id="259" r:id="rId6"/>
    <p:sldId id="261" r:id="rId7"/>
    <p:sldId id="262" r:id="rId8"/>
    <p:sldId id="263" r:id="rId9"/>
    <p:sldId id="265" r:id="rId10"/>
    <p:sldId id="267" r:id="rId11"/>
    <p:sldId id="270" r:id="rId12"/>
    <p:sldId id="268" r:id="rId13"/>
    <p:sldId id="269" r:id="rId14"/>
    <p:sldId id="271" r:id="rId15"/>
    <p:sldId id="272" r:id="rId16"/>
    <p:sldId id="274" r:id="rId17"/>
    <p:sldId id="275" r:id="rId18"/>
    <p:sldId id="276" r:id="rId19"/>
    <p:sldId id="277"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lroth Susanne" initials="AS" lastIdx="3" clrIdx="0">
    <p:extLst>
      <p:ext uri="{19B8F6BF-5375-455C-9EA6-DF929625EA0E}">
        <p15:presenceInfo xmlns:p15="http://schemas.microsoft.com/office/powerpoint/2012/main" userId="S-1-5-21-3521595049-301303566-333748410-99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7" d="100"/>
          <a:sy n="87" d="100"/>
        </p:scale>
        <p:origin x="52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1C3E8-DD27-42BC-962A-986056E399E6}" type="datetimeFigureOut">
              <a:rPr lang="fi-FI" smtClean="0"/>
              <a:t>22.11.2017</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7483-BEC1-468F-9070-CBB08B73FBEB}" type="slidenum">
              <a:rPr lang="fi-FI" smtClean="0"/>
              <a:t>‹#›</a:t>
            </a:fld>
            <a:endParaRPr lang="fi-FI"/>
          </a:p>
        </p:txBody>
      </p:sp>
    </p:spTree>
    <p:extLst>
      <p:ext uri="{BB962C8B-B14F-4D97-AF65-F5344CB8AC3E}">
        <p14:creationId xmlns:p14="http://schemas.microsoft.com/office/powerpoint/2010/main" val="417138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bwMode="gray">
      <p:bgPr>
        <a:solidFill>
          <a:schemeClr val="bg1"/>
        </a:solidFill>
        <a:effectLst/>
      </p:bgPr>
    </p:bg>
    <p:spTree>
      <p:nvGrpSpPr>
        <p:cNvPr id="1" name=""/>
        <p:cNvGrpSpPr/>
        <p:nvPr/>
      </p:nvGrpSpPr>
      <p:grpSpPr>
        <a:xfrm>
          <a:off x="0" y="0"/>
          <a:ext cx="0" cy="0"/>
          <a:chOff x="0" y="0"/>
          <a:chExt cx="0" cy="0"/>
        </a:xfrm>
      </p:grpSpPr>
      <p:pic>
        <p:nvPicPr>
          <p:cNvPr id="11" name="Kuva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9422"/>
            <a:ext cx="12192000" cy="1798935"/>
          </a:xfrm>
          <a:prstGeom prst="rect">
            <a:avLst/>
          </a:prstGeom>
        </p:spPr>
      </p:pic>
      <p:sp>
        <p:nvSpPr>
          <p:cNvPr id="2" name="Title 1"/>
          <p:cNvSpPr>
            <a:spLocks noGrp="1"/>
          </p:cNvSpPr>
          <p:nvPr>
            <p:ph type="ctrTitle"/>
          </p:nvPr>
        </p:nvSpPr>
        <p:spPr>
          <a:xfrm>
            <a:off x="914400" y="2034000"/>
            <a:ext cx="10363200" cy="1800000"/>
          </a:xfrm>
        </p:spPr>
        <p:txBody>
          <a:bodyPr anchor="t"/>
          <a:lstStyle>
            <a:lvl1pPr algn="ctr">
              <a:defRPr sz="4000"/>
            </a:lvl1pPr>
          </a:lstStyle>
          <a:p>
            <a:r>
              <a:rPr lang="fi-FI"/>
              <a:t>Muokkaa perustyyl. napsautt.</a:t>
            </a:r>
            <a:endParaRPr lang="en-US" dirty="0"/>
          </a:p>
        </p:txBody>
      </p:sp>
      <p:sp>
        <p:nvSpPr>
          <p:cNvPr id="3" name="Subtitle 2"/>
          <p:cNvSpPr>
            <a:spLocks noGrp="1"/>
          </p:cNvSpPr>
          <p:nvPr>
            <p:ph type="subTitle" idx="1"/>
          </p:nvPr>
        </p:nvSpPr>
        <p:spPr>
          <a:xfrm>
            <a:off x="1524000" y="40320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7" name="Päivämäärän paikkamerkki 6"/>
          <p:cNvSpPr>
            <a:spLocks noGrp="1"/>
          </p:cNvSpPr>
          <p:nvPr>
            <p:ph type="dt" sz="half" idx="10"/>
          </p:nvPr>
        </p:nvSpPr>
        <p:spPr/>
        <p:txBody>
          <a:bodyPr/>
          <a:lstStyle/>
          <a:p>
            <a:fld id="{569E89EB-4DFE-494C-8941-0A0A2CE006B7}" type="datetime1">
              <a:rPr lang="fi-FI" smtClean="0"/>
              <a:t>22.11.2017</a:t>
            </a:fld>
            <a:endParaRPr lang="fi-FI"/>
          </a:p>
        </p:txBody>
      </p:sp>
      <p:sp>
        <p:nvSpPr>
          <p:cNvPr id="8" name="Alatunnisteen paikkamerkki 7"/>
          <p:cNvSpPr>
            <a:spLocks noGrp="1"/>
          </p:cNvSpPr>
          <p:nvPr>
            <p:ph type="ftr" sz="quarter" idx="11"/>
          </p:nvPr>
        </p:nvSpPr>
        <p:spPr/>
        <p:txBody>
          <a:bodyPr/>
          <a:lstStyle/>
          <a:p>
            <a:r>
              <a:rPr lang="fi-FI"/>
              <a:t>[Tekijän nimi ja osasto]</a:t>
            </a:r>
          </a:p>
        </p:txBody>
      </p:sp>
      <p:sp>
        <p:nvSpPr>
          <p:cNvPr id="9" name="Dian numeron paikkamerkki 8"/>
          <p:cNvSpPr>
            <a:spLocks noGrp="1"/>
          </p:cNvSpPr>
          <p:nvPr>
            <p:ph type="sldNum" sz="quarter" idx="12"/>
          </p:nvPr>
        </p:nvSpPr>
        <p:spPr/>
        <p:txBody>
          <a:bodyPr/>
          <a:lstStyle/>
          <a:p>
            <a:fld id="{7553BCE1-90E1-49D0-AD04-DCD41DE0341D}" type="slidenum">
              <a:rPr lang="fi-FI" smtClean="0"/>
              <a:t>‹#›</a:t>
            </a:fld>
            <a:endParaRPr lang="fi-FI"/>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80000"/>
            <a:ext cx="3273281" cy="981375"/>
          </a:xfrm>
          <a:prstGeom prst="rect">
            <a:avLst/>
          </a:prstGeom>
        </p:spPr>
      </p:pic>
    </p:spTree>
    <p:extLst>
      <p:ext uri="{BB962C8B-B14F-4D97-AF65-F5344CB8AC3E}">
        <p14:creationId xmlns:p14="http://schemas.microsoft.com/office/powerpoint/2010/main" val="129879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ain logo">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8EE7F21-E4ED-4E37-BC8A-8002802D6573}" type="datetime1">
              <a:rPr lang="fi-FI" smtClean="0"/>
              <a:t>22.11.2017</a:t>
            </a:fld>
            <a:endParaRPr lang="fi-FI"/>
          </a:p>
        </p:txBody>
      </p:sp>
      <p:sp>
        <p:nvSpPr>
          <p:cNvPr id="3" name="Footer Placeholder 2"/>
          <p:cNvSpPr>
            <a:spLocks noGrp="1"/>
          </p:cNvSpPr>
          <p:nvPr>
            <p:ph type="ftr" sz="quarter" idx="11"/>
          </p:nvPr>
        </p:nvSpPr>
        <p:spPr/>
        <p:txBody>
          <a:bodyPr/>
          <a:lstStyle>
            <a:lvl1pPr>
              <a:defRPr>
                <a:solidFill>
                  <a:schemeClr val="tx2"/>
                </a:solidFill>
              </a:defRPr>
            </a:lvl1pPr>
          </a:lstStyle>
          <a:p>
            <a:r>
              <a:rPr lang="fi-FI"/>
              <a:t>[Tekijän nimi ja osasto]</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7553BCE1-90E1-49D0-AD04-DCD41DE0341D}" type="slidenum">
              <a:rPr lang="fi-FI" smtClean="0"/>
              <a:t>‹#›</a:t>
            </a:fld>
            <a:endParaRPr lang="fi-FI"/>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80000"/>
            <a:ext cx="944802" cy="981375"/>
          </a:xfrm>
          <a:prstGeom prst="rect">
            <a:avLst/>
          </a:prstGeom>
        </p:spPr>
      </p:pic>
    </p:spTree>
    <p:extLst>
      <p:ext uri="{BB962C8B-B14F-4D97-AF65-F5344CB8AC3E}">
        <p14:creationId xmlns:p14="http://schemas.microsoft.com/office/powerpoint/2010/main" val="332009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Valkoinen">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58AB0301-FCF4-467B-95FB-954E0292DA4D}" type="datetime1">
              <a:rPr lang="fi-FI" smtClean="0"/>
              <a:t>22.11.2017</a:t>
            </a:fld>
            <a:endParaRPr lang="fi-FI"/>
          </a:p>
        </p:txBody>
      </p:sp>
      <p:sp>
        <p:nvSpPr>
          <p:cNvPr id="3" name="Footer Placeholder 2"/>
          <p:cNvSpPr>
            <a:spLocks noGrp="1"/>
          </p:cNvSpPr>
          <p:nvPr>
            <p:ph type="ftr" sz="quarter" idx="11"/>
          </p:nvPr>
        </p:nvSpPr>
        <p:spPr/>
        <p:txBody>
          <a:bodyPr/>
          <a:lstStyle>
            <a:lvl1pPr>
              <a:defRPr>
                <a:solidFill>
                  <a:schemeClr val="tx2"/>
                </a:solidFill>
              </a:defRPr>
            </a:lvl1pPr>
          </a:lstStyle>
          <a:p>
            <a:r>
              <a:rPr lang="fi-FI"/>
              <a:t>[Tekijän nimi ja osasto]</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7553BCE1-90E1-49D0-AD04-DCD41DE0341D}" type="slidenum">
              <a:rPr lang="fi-FI" smtClean="0"/>
              <a:t>‹#›</a:t>
            </a:fld>
            <a:endParaRPr lang="fi-FI"/>
          </a:p>
        </p:txBody>
      </p:sp>
    </p:spTree>
    <p:extLst>
      <p:ext uri="{BB962C8B-B14F-4D97-AF65-F5344CB8AC3E}">
        <p14:creationId xmlns:p14="http://schemas.microsoft.com/office/powerpoint/2010/main" val="251846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a:xfrm>
            <a:off x="409473" y="1332000"/>
            <a:ext cx="11352000" cy="4608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9CE844F-450E-47E5-B7B9-DFBB4F135304}" type="datetime1">
              <a:rPr lang="fi-FI" smtClean="0"/>
              <a:t>22.11.2017</a:t>
            </a:fld>
            <a:endParaRPr lang="fi-FI"/>
          </a:p>
        </p:txBody>
      </p:sp>
      <p:sp>
        <p:nvSpPr>
          <p:cNvPr id="5" name="Footer Placeholder 4"/>
          <p:cNvSpPr>
            <a:spLocks noGrp="1"/>
          </p:cNvSpPr>
          <p:nvPr>
            <p:ph type="ftr" sz="quarter" idx="11"/>
          </p:nvPr>
        </p:nvSpPr>
        <p:spPr/>
        <p:txBody>
          <a:bodyPr/>
          <a:lstStyle/>
          <a:p>
            <a:r>
              <a:rPr lang="fi-FI"/>
              <a:t>[Tekijän nimi ja osasto]</a:t>
            </a:r>
          </a:p>
        </p:txBody>
      </p:sp>
      <p:sp>
        <p:nvSpPr>
          <p:cNvPr id="6" name="Slide Number Placeholder 5"/>
          <p:cNvSpPr>
            <a:spLocks noGrp="1"/>
          </p:cNvSpPr>
          <p:nvPr>
            <p:ph type="sldNum" sz="quarter" idx="12"/>
          </p:nvPr>
        </p:nvSpPr>
        <p:spPr/>
        <p:txBody>
          <a:bodyPr/>
          <a:lstStyle/>
          <a:p>
            <a:fld id="{7553BCE1-90E1-49D0-AD04-DCD41DE0341D}" type="slidenum">
              <a:rPr lang="fi-FI" smtClean="0"/>
              <a:t>‹#›</a:t>
            </a:fld>
            <a:endParaRPr lang="fi-FI"/>
          </a:p>
        </p:txBody>
      </p:sp>
    </p:spTree>
    <p:extLst>
      <p:ext uri="{BB962C8B-B14F-4D97-AF65-F5344CB8AC3E}">
        <p14:creationId xmlns:p14="http://schemas.microsoft.com/office/powerpoint/2010/main" val="4086588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702711" y="2632674"/>
            <a:ext cx="10032000" cy="1779083"/>
          </a:xfrm>
        </p:spPr>
        <p:txBody>
          <a:bodyPr anchor="b"/>
          <a:lstStyle>
            <a:lvl1pPr>
              <a:defRPr sz="4000"/>
            </a:lvl1pPr>
          </a:lstStyle>
          <a:p>
            <a:r>
              <a:rPr lang="fi-FI"/>
              <a:t>Muokkaa perustyyl. napsautt.</a:t>
            </a:r>
            <a:endParaRPr lang="en-US" dirty="0"/>
          </a:p>
        </p:txBody>
      </p:sp>
      <p:sp>
        <p:nvSpPr>
          <p:cNvPr id="3" name="Text Placeholder 2"/>
          <p:cNvSpPr>
            <a:spLocks noGrp="1"/>
          </p:cNvSpPr>
          <p:nvPr>
            <p:ph type="body" idx="1"/>
          </p:nvPr>
        </p:nvSpPr>
        <p:spPr>
          <a:xfrm>
            <a:off x="1742903" y="4438745"/>
            <a:ext cx="10032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01B1576C-61CE-4B57-AF46-9D348B415A03}" type="datetime1">
              <a:rPr lang="fi-FI" smtClean="0"/>
              <a:t>22.11.2017</a:t>
            </a:fld>
            <a:endParaRPr lang="fi-FI"/>
          </a:p>
        </p:txBody>
      </p:sp>
      <p:sp>
        <p:nvSpPr>
          <p:cNvPr id="5" name="Footer Placeholder 4"/>
          <p:cNvSpPr>
            <a:spLocks noGrp="1"/>
          </p:cNvSpPr>
          <p:nvPr>
            <p:ph type="ftr" sz="quarter" idx="11"/>
          </p:nvPr>
        </p:nvSpPr>
        <p:spPr/>
        <p:txBody>
          <a:bodyPr/>
          <a:lstStyle/>
          <a:p>
            <a:r>
              <a:rPr lang="fi-FI"/>
              <a:t>[Tekijän nimi ja osasto]</a:t>
            </a:r>
          </a:p>
        </p:txBody>
      </p:sp>
      <p:sp>
        <p:nvSpPr>
          <p:cNvPr id="6" name="Slide Number Placeholder 5"/>
          <p:cNvSpPr>
            <a:spLocks noGrp="1"/>
          </p:cNvSpPr>
          <p:nvPr>
            <p:ph type="sldNum" sz="quarter" idx="12"/>
          </p:nvPr>
        </p:nvSpPr>
        <p:spPr/>
        <p:txBody>
          <a:bodyPr/>
          <a:lstStyle/>
          <a:p>
            <a:fld id="{7553BCE1-90E1-49D0-AD04-DCD41DE0341D}" type="slidenum">
              <a:rPr lang="fi-FI" smtClean="0"/>
              <a:t>‹#›</a:t>
            </a:fld>
            <a:endParaRPr lang="fi-FI"/>
          </a:p>
        </p:txBody>
      </p:sp>
    </p:spTree>
    <p:extLst>
      <p:ext uri="{BB962C8B-B14F-4D97-AF65-F5344CB8AC3E}">
        <p14:creationId xmlns:p14="http://schemas.microsoft.com/office/powerpoint/2010/main" val="377850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Otsikkodia ruotsi">
    <p:bg bwMode="blackGray">
      <p:bgPr>
        <a:solidFill>
          <a:schemeClr val="bg1"/>
        </a:solidFill>
        <a:effectLst/>
      </p:bgPr>
    </p:bg>
    <p:spTree>
      <p:nvGrpSpPr>
        <p:cNvPr id="1" name=""/>
        <p:cNvGrpSpPr/>
        <p:nvPr/>
      </p:nvGrpSpPr>
      <p:grpSpPr>
        <a:xfrm>
          <a:off x="0" y="0"/>
          <a:ext cx="0" cy="0"/>
          <a:chOff x="0" y="0"/>
          <a:chExt cx="0" cy="0"/>
        </a:xfrm>
      </p:grpSpPr>
      <p:pic>
        <p:nvPicPr>
          <p:cNvPr id="12" name="Kuva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9422"/>
            <a:ext cx="12192000" cy="1798935"/>
          </a:xfrm>
          <a:prstGeom prst="rect">
            <a:avLst/>
          </a:prstGeom>
        </p:spPr>
      </p:pic>
      <p:sp>
        <p:nvSpPr>
          <p:cNvPr id="2" name="Title 1"/>
          <p:cNvSpPr>
            <a:spLocks noGrp="1"/>
          </p:cNvSpPr>
          <p:nvPr>
            <p:ph type="ctrTitle"/>
          </p:nvPr>
        </p:nvSpPr>
        <p:spPr>
          <a:xfrm>
            <a:off x="914400" y="2034000"/>
            <a:ext cx="10363200" cy="1800000"/>
          </a:xfrm>
        </p:spPr>
        <p:txBody>
          <a:bodyPr anchor="t"/>
          <a:lstStyle>
            <a:lvl1pPr algn="ctr">
              <a:defRPr sz="4000"/>
            </a:lvl1pPr>
          </a:lstStyle>
          <a:p>
            <a:r>
              <a:rPr lang="fi-FI"/>
              <a:t>Muokkaa perustyyl. napsautt.</a:t>
            </a:r>
            <a:endParaRPr lang="en-US" dirty="0"/>
          </a:p>
        </p:txBody>
      </p:sp>
      <p:sp>
        <p:nvSpPr>
          <p:cNvPr id="3" name="Subtitle 2"/>
          <p:cNvSpPr>
            <a:spLocks noGrp="1"/>
          </p:cNvSpPr>
          <p:nvPr>
            <p:ph type="subTitle" idx="1"/>
          </p:nvPr>
        </p:nvSpPr>
        <p:spPr>
          <a:xfrm>
            <a:off x="1524000" y="40320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7" name="Päivämäärän paikkamerkki 6"/>
          <p:cNvSpPr>
            <a:spLocks noGrp="1"/>
          </p:cNvSpPr>
          <p:nvPr>
            <p:ph type="dt" sz="half" idx="10"/>
          </p:nvPr>
        </p:nvSpPr>
        <p:spPr/>
        <p:txBody>
          <a:bodyPr/>
          <a:lstStyle/>
          <a:p>
            <a:fld id="{001ECB60-233F-45EA-B2BB-38180B2AAE24}" type="datetime1">
              <a:rPr lang="fi-FI" smtClean="0"/>
              <a:t>22.11.2017</a:t>
            </a:fld>
            <a:endParaRPr lang="fi-FI"/>
          </a:p>
        </p:txBody>
      </p:sp>
      <p:sp>
        <p:nvSpPr>
          <p:cNvPr id="8" name="Alatunnisteen paikkamerkki 7"/>
          <p:cNvSpPr>
            <a:spLocks noGrp="1"/>
          </p:cNvSpPr>
          <p:nvPr>
            <p:ph type="ftr" sz="quarter" idx="11"/>
          </p:nvPr>
        </p:nvSpPr>
        <p:spPr/>
        <p:txBody>
          <a:bodyPr/>
          <a:lstStyle/>
          <a:p>
            <a:r>
              <a:rPr lang="fi-FI"/>
              <a:t>[Tekijän nimi ja osasto]</a:t>
            </a:r>
          </a:p>
        </p:txBody>
      </p:sp>
      <p:sp>
        <p:nvSpPr>
          <p:cNvPr id="9" name="Dian numeron paikkamerkki 8"/>
          <p:cNvSpPr>
            <a:spLocks noGrp="1"/>
          </p:cNvSpPr>
          <p:nvPr>
            <p:ph type="sldNum" sz="quarter" idx="12"/>
          </p:nvPr>
        </p:nvSpPr>
        <p:spPr/>
        <p:txBody>
          <a:bodyPr/>
          <a:lstStyle/>
          <a:p>
            <a:fld id="{7553BCE1-90E1-49D0-AD04-DCD41DE0341D}" type="slidenum">
              <a:rPr lang="fi-FI" smtClean="0"/>
              <a:t>‹#›</a:t>
            </a:fld>
            <a:endParaRPr lang="fi-FI"/>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82" y="155611"/>
            <a:ext cx="4213077" cy="1008000"/>
          </a:xfrm>
          <a:prstGeom prst="rect">
            <a:avLst/>
          </a:prstGeom>
        </p:spPr>
      </p:pic>
    </p:spTree>
    <p:extLst>
      <p:ext uri="{BB962C8B-B14F-4D97-AF65-F5344CB8AC3E}">
        <p14:creationId xmlns:p14="http://schemas.microsoft.com/office/powerpoint/2010/main" val="300457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tsikkodia englanti">
    <p:bg bwMode="blackGray">
      <p:bgPr>
        <a:solidFill>
          <a:schemeClr val="bg1"/>
        </a:solidFill>
        <a:effectLst/>
      </p:bgPr>
    </p:bg>
    <p:spTree>
      <p:nvGrpSpPr>
        <p:cNvPr id="1" name=""/>
        <p:cNvGrpSpPr/>
        <p:nvPr/>
      </p:nvGrpSpPr>
      <p:grpSpPr>
        <a:xfrm>
          <a:off x="0" y="0"/>
          <a:ext cx="0" cy="0"/>
          <a:chOff x="0" y="0"/>
          <a:chExt cx="0" cy="0"/>
        </a:xfrm>
      </p:grpSpPr>
      <p:pic>
        <p:nvPicPr>
          <p:cNvPr id="12" name="Kuva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69422"/>
            <a:ext cx="12192000" cy="1798935"/>
          </a:xfrm>
          <a:prstGeom prst="rect">
            <a:avLst/>
          </a:prstGeom>
        </p:spPr>
      </p:pic>
      <p:sp>
        <p:nvSpPr>
          <p:cNvPr id="2" name="Title 1"/>
          <p:cNvSpPr>
            <a:spLocks noGrp="1"/>
          </p:cNvSpPr>
          <p:nvPr>
            <p:ph type="ctrTitle"/>
          </p:nvPr>
        </p:nvSpPr>
        <p:spPr>
          <a:xfrm>
            <a:off x="914400" y="2034000"/>
            <a:ext cx="10363200" cy="1800000"/>
          </a:xfrm>
        </p:spPr>
        <p:txBody>
          <a:bodyPr anchor="t"/>
          <a:lstStyle>
            <a:lvl1pPr algn="ctr">
              <a:defRPr sz="4000"/>
            </a:lvl1pPr>
          </a:lstStyle>
          <a:p>
            <a:r>
              <a:rPr lang="fi-FI"/>
              <a:t>Muokkaa perustyyl. napsautt.</a:t>
            </a:r>
            <a:endParaRPr lang="en-US" dirty="0"/>
          </a:p>
        </p:txBody>
      </p:sp>
      <p:sp>
        <p:nvSpPr>
          <p:cNvPr id="3" name="Subtitle 2"/>
          <p:cNvSpPr>
            <a:spLocks noGrp="1"/>
          </p:cNvSpPr>
          <p:nvPr>
            <p:ph type="subTitle" idx="1"/>
          </p:nvPr>
        </p:nvSpPr>
        <p:spPr>
          <a:xfrm>
            <a:off x="1524000" y="40320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7" name="Päivämäärän paikkamerkki 6"/>
          <p:cNvSpPr>
            <a:spLocks noGrp="1"/>
          </p:cNvSpPr>
          <p:nvPr>
            <p:ph type="dt" sz="half" idx="10"/>
          </p:nvPr>
        </p:nvSpPr>
        <p:spPr/>
        <p:txBody>
          <a:bodyPr/>
          <a:lstStyle/>
          <a:p>
            <a:fld id="{B3DD942E-7248-40A8-81D9-5E1ED2C64883}" type="datetime1">
              <a:rPr lang="fi-FI" smtClean="0"/>
              <a:t>22.11.2017</a:t>
            </a:fld>
            <a:endParaRPr lang="fi-FI"/>
          </a:p>
        </p:txBody>
      </p:sp>
      <p:sp>
        <p:nvSpPr>
          <p:cNvPr id="8" name="Alatunnisteen paikkamerkki 7"/>
          <p:cNvSpPr>
            <a:spLocks noGrp="1"/>
          </p:cNvSpPr>
          <p:nvPr>
            <p:ph type="ftr" sz="quarter" idx="11"/>
          </p:nvPr>
        </p:nvSpPr>
        <p:spPr/>
        <p:txBody>
          <a:bodyPr/>
          <a:lstStyle/>
          <a:p>
            <a:r>
              <a:rPr lang="fi-FI"/>
              <a:t>[Tekijän nimi ja osasto]</a:t>
            </a:r>
          </a:p>
        </p:txBody>
      </p:sp>
      <p:sp>
        <p:nvSpPr>
          <p:cNvPr id="9" name="Dian numeron paikkamerkki 8"/>
          <p:cNvSpPr>
            <a:spLocks noGrp="1"/>
          </p:cNvSpPr>
          <p:nvPr>
            <p:ph type="sldNum" sz="quarter" idx="12"/>
          </p:nvPr>
        </p:nvSpPr>
        <p:spPr/>
        <p:txBody>
          <a:bodyPr/>
          <a:lstStyle/>
          <a:p>
            <a:fld id="{7553BCE1-90E1-49D0-AD04-DCD41DE0341D}" type="slidenum">
              <a:rPr lang="fi-FI" smtClean="0"/>
              <a:t>‹#›</a:t>
            </a:fld>
            <a:endParaRPr lang="fi-FI"/>
          </a:p>
        </p:txBody>
      </p:sp>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80000"/>
            <a:ext cx="3815780" cy="956993"/>
          </a:xfrm>
          <a:prstGeom prst="rect">
            <a:avLst/>
          </a:prstGeom>
        </p:spPr>
      </p:pic>
    </p:spTree>
    <p:extLst>
      <p:ext uri="{BB962C8B-B14F-4D97-AF65-F5344CB8AC3E}">
        <p14:creationId xmlns:p14="http://schemas.microsoft.com/office/powerpoint/2010/main" val="359656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409480" y="1332000"/>
            <a:ext cx="5472000" cy="4608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92791" y="1332000"/>
            <a:ext cx="5472000" cy="4608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C21A69C8-C26C-44A5-8215-D6BD524D2862}" type="datetime1">
              <a:rPr lang="fi-FI" smtClean="0"/>
              <a:t>22.11.2017</a:t>
            </a:fld>
            <a:endParaRPr lang="fi-FI"/>
          </a:p>
        </p:txBody>
      </p:sp>
      <p:sp>
        <p:nvSpPr>
          <p:cNvPr id="6" name="Footer Placeholder 5"/>
          <p:cNvSpPr>
            <a:spLocks noGrp="1"/>
          </p:cNvSpPr>
          <p:nvPr>
            <p:ph type="ftr" sz="quarter" idx="11"/>
          </p:nvPr>
        </p:nvSpPr>
        <p:spPr/>
        <p:txBody>
          <a:bodyPr/>
          <a:lstStyle/>
          <a:p>
            <a:r>
              <a:rPr lang="fi-FI"/>
              <a:t>[Tekijän nimi ja osasto]</a:t>
            </a:r>
          </a:p>
        </p:txBody>
      </p:sp>
      <p:sp>
        <p:nvSpPr>
          <p:cNvPr id="7" name="Slide Number Placeholder 6"/>
          <p:cNvSpPr>
            <a:spLocks noGrp="1"/>
          </p:cNvSpPr>
          <p:nvPr>
            <p:ph type="sldNum" sz="quarter" idx="12"/>
          </p:nvPr>
        </p:nvSpPr>
        <p:spPr/>
        <p:txBody>
          <a:bodyPr/>
          <a:lstStyle/>
          <a:p>
            <a:fld id="{7553BCE1-90E1-49D0-AD04-DCD41DE0341D}" type="slidenum">
              <a:rPr lang="fi-FI" smtClean="0"/>
              <a:t>‹#›</a:t>
            </a:fld>
            <a:endParaRPr lang="fi-FI"/>
          </a:p>
        </p:txBody>
      </p:sp>
    </p:spTree>
    <p:extLst>
      <p:ext uri="{BB962C8B-B14F-4D97-AF65-F5344CB8AC3E}">
        <p14:creationId xmlns:p14="http://schemas.microsoft.com/office/powerpoint/2010/main" val="3169179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8000" y="1332000"/>
            <a:ext cx="5472000" cy="823912"/>
          </a:xfrm>
        </p:spPr>
        <p:txBody>
          <a:bodyPr anchor="b">
            <a:normAutofit/>
          </a:bodyPr>
          <a:lstStyle>
            <a:lvl1pPr marL="0" indent="0">
              <a:lnSpc>
                <a:spcPts val="25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408000" y="2193582"/>
            <a:ext cx="5472000" cy="3744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92775" y="1332000"/>
            <a:ext cx="5472000" cy="823912"/>
          </a:xfrm>
        </p:spPr>
        <p:txBody>
          <a:bodyPr anchor="b">
            <a:normAutofit/>
          </a:bodyPr>
          <a:lstStyle>
            <a:lvl1pPr marL="0" indent="0">
              <a:lnSpc>
                <a:spcPts val="25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92775" y="2193582"/>
            <a:ext cx="5472000" cy="3744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1FE6C44A-34AE-4871-B182-EBDBC977FD49}" type="datetime1">
              <a:rPr lang="fi-FI" smtClean="0"/>
              <a:t>22.11.2017</a:t>
            </a:fld>
            <a:endParaRPr lang="fi-FI"/>
          </a:p>
        </p:txBody>
      </p:sp>
      <p:sp>
        <p:nvSpPr>
          <p:cNvPr id="8" name="Footer Placeholder 7"/>
          <p:cNvSpPr>
            <a:spLocks noGrp="1"/>
          </p:cNvSpPr>
          <p:nvPr>
            <p:ph type="ftr" sz="quarter" idx="11"/>
          </p:nvPr>
        </p:nvSpPr>
        <p:spPr/>
        <p:txBody>
          <a:bodyPr/>
          <a:lstStyle/>
          <a:p>
            <a:r>
              <a:rPr lang="fi-FI"/>
              <a:t>[Tekijän nimi ja osasto]</a:t>
            </a:r>
          </a:p>
        </p:txBody>
      </p:sp>
      <p:sp>
        <p:nvSpPr>
          <p:cNvPr id="9" name="Slide Number Placeholder 8"/>
          <p:cNvSpPr>
            <a:spLocks noGrp="1"/>
          </p:cNvSpPr>
          <p:nvPr>
            <p:ph type="sldNum" sz="quarter" idx="12"/>
          </p:nvPr>
        </p:nvSpPr>
        <p:spPr/>
        <p:txBody>
          <a:bodyPr/>
          <a:lstStyle/>
          <a:p>
            <a:fld id="{7553BCE1-90E1-49D0-AD04-DCD41DE0341D}" type="slidenum">
              <a:rPr lang="fi-FI" smtClean="0"/>
              <a:t>‹#›</a:t>
            </a:fld>
            <a:endParaRPr lang="fi-FI"/>
          </a:p>
        </p:txBody>
      </p:sp>
      <p:sp>
        <p:nvSpPr>
          <p:cNvPr id="10" name="Otsikko 9"/>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2726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A0D6AE33-4C9F-4229-B80C-39568B101D29}" type="datetime1">
              <a:rPr lang="fi-FI" smtClean="0"/>
              <a:t>22.11.2017</a:t>
            </a:fld>
            <a:endParaRPr lang="fi-FI"/>
          </a:p>
        </p:txBody>
      </p:sp>
      <p:sp>
        <p:nvSpPr>
          <p:cNvPr id="4" name="Footer Placeholder 3"/>
          <p:cNvSpPr>
            <a:spLocks noGrp="1"/>
          </p:cNvSpPr>
          <p:nvPr>
            <p:ph type="ftr" sz="quarter" idx="11"/>
          </p:nvPr>
        </p:nvSpPr>
        <p:spPr/>
        <p:txBody>
          <a:bodyPr/>
          <a:lstStyle/>
          <a:p>
            <a:r>
              <a:rPr lang="fi-FI"/>
              <a:t>[Tekijän nimi ja osasto]</a:t>
            </a:r>
          </a:p>
        </p:txBody>
      </p:sp>
      <p:sp>
        <p:nvSpPr>
          <p:cNvPr id="5" name="Slide Number Placeholder 4"/>
          <p:cNvSpPr>
            <a:spLocks noGrp="1"/>
          </p:cNvSpPr>
          <p:nvPr>
            <p:ph type="sldNum" sz="quarter" idx="12"/>
          </p:nvPr>
        </p:nvSpPr>
        <p:spPr/>
        <p:txBody>
          <a:bodyPr/>
          <a:lstStyle/>
          <a:p>
            <a:fld id="{7553BCE1-90E1-49D0-AD04-DCD41DE0341D}" type="slidenum">
              <a:rPr lang="fi-FI" smtClean="0"/>
              <a:t>‹#›</a:t>
            </a:fld>
            <a:endParaRPr lang="fi-FI"/>
          </a:p>
        </p:txBody>
      </p:sp>
    </p:spTree>
    <p:extLst>
      <p:ext uri="{BB962C8B-B14F-4D97-AF65-F5344CB8AC3E}">
        <p14:creationId xmlns:p14="http://schemas.microsoft.com/office/powerpoint/2010/main" val="336959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648A2-594A-49D8-B2C4-415AA4D5C006}" type="datetime1">
              <a:rPr lang="fi-FI" smtClean="0"/>
              <a:t>22.11.2017</a:t>
            </a:fld>
            <a:endParaRPr lang="fi-FI"/>
          </a:p>
        </p:txBody>
      </p:sp>
      <p:sp>
        <p:nvSpPr>
          <p:cNvPr id="3" name="Footer Placeholder 2"/>
          <p:cNvSpPr>
            <a:spLocks noGrp="1"/>
          </p:cNvSpPr>
          <p:nvPr>
            <p:ph type="ftr" sz="quarter" idx="11"/>
          </p:nvPr>
        </p:nvSpPr>
        <p:spPr/>
        <p:txBody>
          <a:bodyPr/>
          <a:lstStyle/>
          <a:p>
            <a:r>
              <a:rPr lang="fi-FI"/>
              <a:t>[Tekijän nimi ja osasto]</a:t>
            </a:r>
          </a:p>
        </p:txBody>
      </p:sp>
      <p:sp>
        <p:nvSpPr>
          <p:cNvPr id="4" name="Slide Number Placeholder 3"/>
          <p:cNvSpPr>
            <a:spLocks noGrp="1"/>
          </p:cNvSpPr>
          <p:nvPr>
            <p:ph type="sldNum" sz="quarter" idx="12"/>
          </p:nvPr>
        </p:nvSpPr>
        <p:spPr/>
        <p:txBody>
          <a:bodyPr/>
          <a:lstStyle/>
          <a:p>
            <a:fld id="{7553BCE1-90E1-49D0-AD04-DCD41DE0341D}" type="slidenum">
              <a:rPr lang="fi-FI" smtClean="0"/>
              <a:t>‹#›</a:t>
            </a:fld>
            <a:endParaRPr lang="fi-FI"/>
          </a:p>
        </p:txBody>
      </p:sp>
    </p:spTree>
    <p:extLst>
      <p:ext uri="{BB962C8B-B14F-4D97-AF65-F5344CB8AC3E}">
        <p14:creationId xmlns:p14="http://schemas.microsoft.com/office/powerpoint/2010/main" val="398533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1"/>
        </a:solidFill>
        <a:effectLst/>
      </p:bgPr>
    </p:bg>
    <p:spTree>
      <p:nvGrpSpPr>
        <p:cNvPr id="1" name=""/>
        <p:cNvGrpSpPr/>
        <p:nvPr/>
      </p:nvGrpSpPr>
      <p:grpSpPr>
        <a:xfrm>
          <a:off x="0" y="0"/>
          <a:ext cx="0" cy="0"/>
          <a:chOff x="0" y="0"/>
          <a:chExt cx="0" cy="0"/>
        </a:xfrm>
      </p:grpSpPr>
      <p:pic>
        <p:nvPicPr>
          <p:cNvPr id="11" name="Kuva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08341"/>
            <a:ext cx="12192000" cy="1152443"/>
          </a:xfrm>
          <a:prstGeom prst="rect">
            <a:avLst/>
          </a:prstGeom>
        </p:spPr>
      </p:pic>
      <p:sp>
        <p:nvSpPr>
          <p:cNvPr id="2" name="Title Placeholder 1"/>
          <p:cNvSpPr>
            <a:spLocks noGrp="1"/>
          </p:cNvSpPr>
          <p:nvPr>
            <p:ph type="title"/>
          </p:nvPr>
        </p:nvSpPr>
        <p:spPr>
          <a:xfrm>
            <a:off x="1762628" y="234502"/>
            <a:ext cx="9984000" cy="720000"/>
          </a:xfrm>
          <a:prstGeom prst="rect">
            <a:avLst/>
          </a:prstGeom>
        </p:spPr>
        <p:txBody>
          <a:bodyPr vert="horz" lIns="0" tIns="45720" rIns="0" bIns="45720" rtlCol="0" anchor="ctr">
            <a:noAutofit/>
          </a:bodyPr>
          <a:lstStyle/>
          <a:p>
            <a:r>
              <a:rPr lang="fi-FI" dirty="0"/>
              <a:t>Muokkaa </a:t>
            </a:r>
            <a:r>
              <a:rPr lang="fi-FI" dirty="0" err="1"/>
              <a:t>perustyyl</a:t>
            </a:r>
            <a:r>
              <a:rPr lang="fi-FI" dirty="0"/>
              <a:t>. </a:t>
            </a:r>
            <a:r>
              <a:rPr lang="fi-FI" dirty="0" err="1"/>
              <a:t>napsautt</a:t>
            </a:r>
            <a:r>
              <a:rPr lang="fi-FI" dirty="0"/>
              <a:t>.</a:t>
            </a:r>
            <a:endParaRPr lang="en-US" dirty="0"/>
          </a:p>
        </p:txBody>
      </p:sp>
      <p:sp>
        <p:nvSpPr>
          <p:cNvPr id="3" name="Text Placeholder 2"/>
          <p:cNvSpPr>
            <a:spLocks noGrp="1"/>
          </p:cNvSpPr>
          <p:nvPr>
            <p:ph type="body" idx="1"/>
          </p:nvPr>
        </p:nvSpPr>
        <p:spPr>
          <a:xfrm>
            <a:off x="409473" y="1332000"/>
            <a:ext cx="11352000" cy="4608512"/>
          </a:xfrm>
          <a:prstGeom prst="rect">
            <a:avLst/>
          </a:prstGeom>
        </p:spPr>
        <p:txBody>
          <a:bodyPr vert="horz" lIns="0" tIns="45720" rIns="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endParaRPr lang="en-US" dirty="0"/>
          </a:p>
        </p:txBody>
      </p:sp>
      <p:sp>
        <p:nvSpPr>
          <p:cNvPr id="4" name="Date Placeholder 3"/>
          <p:cNvSpPr>
            <a:spLocks noGrp="1"/>
          </p:cNvSpPr>
          <p:nvPr>
            <p:ph type="dt" sz="half" idx="2"/>
          </p:nvPr>
        </p:nvSpPr>
        <p:spPr>
          <a:xfrm>
            <a:off x="8952000" y="6356352"/>
            <a:ext cx="1850112" cy="365125"/>
          </a:xfrm>
          <a:prstGeom prst="rect">
            <a:avLst/>
          </a:prstGeom>
        </p:spPr>
        <p:txBody>
          <a:bodyPr vert="horz" lIns="91440" tIns="45720" rIns="91440" bIns="45720" rtlCol="0" anchor="ctr"/>
          <a:lstStyle>
            <a:lvl1pPr algn="l">
              <a:defRPr sz="1000">
                <a:solidFill>
                  <a:schemeClr val="bg1"/>
                </a:solidFill>
              </a:defRPr>
            </a:lvl1pPr>
          </a:lstStyle>
          <a:p>
            <a:fld id="{588CE0FA-FB03-4449-86C2-28533CBB51AF}" type="datetime1">
              <a:rPr lang="fi-FI" smtClean="0"/>
              <a:t>22.11.2017</a:t>
            </a:fld>
            <a:endParaRPr lang="fi-FI"/>
          </a:p>
        </p:txBody>
      </p:sp>
      <p:sp>
        <p:nvSpPr>
          <p:cNvPr id="5" name="Footer Placeholder 4"/>
          <p:cNvSpPr>
            <a:spLocks noGrp="1"/>
          </p:cNvSpPr>
          <p:nvPr>
            <p:ph type="ftr" sz="quarter" idx="3"/>
          </p:nvPr>
        </p:nvSpPr>
        <p:spPr>
          <a:xfrm>
            <a:off x="408000" y="6356352"/>
            <a:ext cx="8476800" cy="365125"/>
          </a:xfrm>
          <a:prstGeom prst="rect">
            <a:avLst/>
          </a:prstGeom>
        </p:spPr>
        <p:txBody>
          <a:bodyPr vert="horz" lIns="0" tIns="45720" rIns="91440" bIns="45720" rtlCol="0" anchor="ctr"/>
          <a:lstStyle>
            <a:lvl1pPr algn="l">
              <a:defRPr sz="1000">
                <a:solidFill>
                  <a:schemeClr val="bg1"/>
                </a:solidFill>
              </a:defRPr>
            </a:lvl1pPr>
          </a:lstStyle>
          <a:p>
            <a:r>
              <a:rPr lang="fi-FI"/>
              <a:t>[Tekijän nimi ja osasto]</a:t>
            </a:r>
          </a:p>
        </p:txBody>
      </p:sp>
      <p:sp>
        <p:nvSpPr>
          <p:cNvPr id="6" name="Slide Number Placeholder 5"/>
          <p:cNvSpPr>
            <a:spLocks noGrp="1"/>
          </p:cNvSpPr>
          <p:nvPr>
            <p:ph type="sldNum" sz="quarter" idx="4"/>
          </p:nvPr>
        </p:nvSpPr>
        <p:spPr>
          <a:xfrm>
            <a:off x="10953600" y="6356352"/>
            <a:ext cx="528000" cy="365125"/>
          </a:xfrm>
          <a:prstGeom prst="rect">
            <a:avLst/>
          </a:prstGeom>
        </p:spPr>
        <p:txBody>
          <a:bodyPr vert="horz" lIns="91440" tIns="45720" rIns="91440" bIns="45720" rtlCol="0" anchor="ctr"/>
          <a:lstStyle>
            <a:lvl1pPr algn="r">
              <a:defRPr sz="1000">
                <a:solidFill>
                  <a:schemeClr val="bg1"/>
                </a:solidFill>
              </a:defRPr>
            </a:lvl1pPr>
          </a:lstStyle>
          <a:p>
            <a:fld id="{7553BCE1-90E1-49D0-AD04-DCD41DE0341D}" type="slidenum">
              <a:rPr lang="fi-FI" smtClean="0"/>
              <a:t>‹#›</a:t>
            </a:fld>
            <a:endParaRPr lang="fi-FI"/>
          </a:p>
        </p:txBody>
      </p:sp>
      <p:pic>
        <p:nvPicPr>
          <p:cNvPr id="7" name="Kuva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000" y="180000"/>
            <a:ext cx="944802" cy="981375"/>
          </a:xfrm>
          <a:prstGeom prst="rect">
            <a:avLst/>
          </a:prstGeom>
        </p:spPr>
      </p:pic>
    </p:spTree>
    <p:extLst>
      <p:ext uri="{BB962C8B-B14F-4D97-AF65-F5344CB8AC3E}">
        <p14:creationId xmlns:p14="http://schemas.microsoft.com/office/powerpoint/2010/main" val="21533296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52000" indent="-252000" algn="l" defTabSz="914400" rtl="0" eaLnBrk="1" latinLnBrk="0" hangingPunct="1">
        <a:lnSpc>
          <a:spcPct val="100000"/>
        </a:lnSpc>
        <a:spcBef>
          <a:spcPts val="0"/>
        </a:spcBef>
        <a:buFont typeface="Wingdings" panose="05000000000000000000" pitchFamily="2" charset="2"/>
        <a:buChar char="§"/>
        <a:defRPr sz="2400" kern="1200">
          <a:solidFill>
            <a:schemeClr val="tx2"/>
          </a:solidFill>
          <a:latin typeface="+mn-lt"/>
          <a:ea typeface="+mn-ea"/>
          <a:cs typeface="+mn-cs"/>
        </a:defRPr>
      </a:lvl1pPr>
      <a:lvl2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2"/>
          </a:solidFill>
          <a:latin typeface="+mn-lt"/>
          <a:ea typeface="+mn-ea"/>
          <a:cs typeface="+mn-cs"/>
        </a:defRPr>
      </a:lvl2pPr>
      <a:lvl3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2"/>
          </a:solidFill>
          <a:latin typeface="+mn-lt"/>
          <a:ea typeface="+mn-ea"/>
          <a:cs typeface="+mn-cs"/>
        </a:defRPr>
      </a:lvl3pPr>
      <a:lvl4pPr marL="1008000" indent="-252000" algn="l" defTabSz="914400" rtl="0" eaLnBrk="1" latinLnBrk="0" hangingPunct="1">
        <a:lnSpc>
          <a:spcPct val="100000"/>
        </a:lnSpc>
        <a:spcBef>
          <a:spcPts val="300"/>
        </a:spcBef>
        <a:buFont typeface="Calibri" panose="020F0502020204030204" pitchFamily="34" charset="0"/>
        <a:buChar char="–"/>
        <a:defRPr sz="2000" kern="1200">
          <a:solidFill>
            <a:schemeClr val="tx2"/>
          </a:solidFill>
          <a:latin typeface="+mn-lt"/>
          <a:ea typeface="+mn-ea"/>
          <a:cs typeface="+mn-cs"/>
        </a:defRPr>
      </a:lvl4pPr>
      <a:lvl5pPr marL="1260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2"/>
          </a:solidFill>
          <a:latin typeface="+mn-lt"/>
          <a:ea typeface="+mn-ea"/>
          <a:cs typeface="+mn-cs"/>
        </a:defRPr>
      </a:lvl5pPr>
      <a:lvl6pPr marL="1512000" indent="-252000" algn="l" defTabSz="914400" rtl="0" eaLnBrk="1" latinLnBrk="0" hangingPunct="1">
        <a:lnSpc>
          <a:spcPct val="100000"/>
        </a:lnSpc>
        <a:spcBef>
          <a:spcPts val="300"/>
        </a:spcBef>
        <a:buFont typeface="Calibri" panose="020F0502020204030204" pitchFamily="34" charset="0"/>
        <a:buChar char="–"/>
        <a:defRPr sz="2000" kern="1200">
          <a:solidFill>
            <a:schemeClr val="tx2"/>
          </a:solidFill>
          <a:latin typeface="+mn-lt"/>
          <a:ea typeface="+mn-ea"/>
          <a:cs typeface="+mn-cs"/>
        </a:defRPr>
      </a:lvl6pPr>
      <a:lvl7pPr marL="1764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2"/>
          </a:solidFill>
          <a:latin typeface="+mn-lt"/>
          <a:ea typeface="+mn-ea"/>
          <a:cs typeface="+mn-cs"/>
        </a:defRPr>
      </a:lvl7pPr>
      <a:lvl8pPr marL="2016000" indent="-252000" algn="l" defTabSz="914400" rtl="0" eaLnBrk="1" latinLnBrk="0" hangingPunct="1">
        <a:lnSpc>
          <a:spcPct val="100000"/>
        </a:lnSpc>
        <a:spcBef>
          <a:spcPts val="300"/>
        </a:spcBef>
        <a:buFont typeface="Calibri" panose="020F0502020204030204" pitchFamily="34" charset="0"/>
        <a:buChar char="–"/>
        <a:defRPr sz="2000" kern="1200">
          <a:solidFill>
            <a:schemeClr val="tx2"/>
          </a:solidFill>
          <a:latin typeface="+mn-lt"/>
          <a:ea typeface="+mn-ea"/>
          <a:cs typeface="+mn-cs"/>
        </a:defRPr>
      </a:lvl8pPr>
      <a:lvl9pPr marL="2268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s://www.eduskunta.fi/SV/vaski/HallituksenEsitys/Sidor/RP_238+2016.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tsi.org/deliver/etsi_en/301500_301599/301549/01.01.02_60/en_301549v010102p.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vm.fi/sv/tillganglighetsdirektiv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http://minedu.fi/sv/publikationen?pubid=URN:ISBN:978-952-263-469-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B331F1-4D03-4557-9BEC-5EF6690CA008}"/>
              </a:ext>
            </a:extLst>
          </p:cNvPr>
          <p:cNvSpPr>
            <a:spLocks noGrp="1"/>
          </p:cNvSpPr>
          <p:nvPr>
            <p:ph type="ctrTitle"/>
          </p:nvPr>
        </p:nvSpPr>
        <p:spPr/>
        <p:txBody>
          <a:bodyPr/>
          <a:lstStyle/>
          <a:p>
            <a:r>
              <a:rPr lang="sv-SE" dirty="0"/>
              <a:t>Strategi och lag om ökad tillgänglighet</a:t>
            </a:r>
          </a:p>
        </p:txBody>
      </p:sp>
      <p:sp>
        <p:nvSpPr>
          <p:cNvPr id="3" name="Alaotsikko 2">
            <a:extLst>
              <a:ext uri="{FF2B5EF4-FFF2-40B4-BE49-F238E27FC236}">
                <a16:creationId xmlns:a16="http://schemas.microsoft.com/office/drawing/2014/main" id="{8FD08EFA-A6A8-4240-AC18-3C61A42F0CB8}"/>
              </a:ext>
            </a:extLst>
          </p:cNvPr>
          <p:cNvSpPr>
            <a:spLocks noGrp="1"/>
          </p:cNvSpPr>
          <p:nvPr>
            <p:ph type="subTitle" idx="1"/>
          </p:nvPr>
        </p:nvSpPr>
        <p:spPr>
          <a:xfrm>
            <a:off x="1524000" y="3223108"/>
            <a:ext cx="9144000" cy="1655762"/>
          </a:xfrm>
        </p:spPr>
        <p:txBody>
          <a:bodyPr/>
          <a:lstStyle/>
          <a:p>
            <a:r>
              <a:rPr lang="sv-SE" dirty="0"/>
              <a:t>Tillgänglighetsutbildning för allmänna bibliotek</a:t>
            </a:r>
          </a:p>
          <a:p>
            <a:r>
              <a:rPr lang="sv-SE" dirty="0"/>
              <a:t>Tölö bibliotek</a:t>
            </a:r>
          </a:p>
          <a:p>
            <a:r>
              <a:rPr lang="sv-SE" dirty="0"/>
              <a:t>23.11.2017</a:t>
            </a:r>
          </a:p>
          <a:p>
            <a:r>
              <a:rPr lang="sv-SE" dirty="0"/>
              <a:t>Susanne Ahlroth</a:t>
            </a:r>
          </a:p>
        </p:txBody>
      </p:sp>
    </p:spTree>
    <p:extLst>
      <p:ext uri="{BB962C8B-B14F-4D97-AF65-F5344CB8AC3E}">
        <p14:creationId xmlns:p14="http://schemas.microsoft.com/office/powerpoint/2010/main" val="335821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A220D290-C3CC-4DBA-B3C4-1C90654B2AFD}"/>
              </a:ext>
            </a:extLst>
          </p:cNvPr>
          <p:cNvPicPr>
            <a:picLocks noChangeAspect="1"/>
          </p:cNvPicPr>
          <p:nvPr/>
        </p:nvPicPr>
        <p:blipFill>
          <a:blip r:embed="rId2"/>
          <a:stretch>
            <a:fillRect/>
          </a:stretch>
        </p:blipFill>
        <p:spPr>
          <a:xfrm>
            <a:off x="515321" y="0"/>
            <a:ext cx="11161357" cy="6858000"/>
          </a:xfrm>
          <a:prstGeom prst="rect">
            <a:avLst/>
          </a:prstGeom>
        </p:spPr>
      </p:pic>
    </p:spTree>
    <p:extLst>
      <p:ext uri="{BB962C8B-B14F-4D97-AF65-F5344CB8AC3E}">
        <p14:creationId xmlns:p14="http://schemas.microsoft.com/office/powerpoint/2010/main" val="68102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F4B34-E3BA-44D3-9261-CC6FCF448B27}"/>
              </a:ext>
            </a:extLst>
          </p:cNvPr>
          <p:cNvSpPr>
            <a:spLocks noGrp="1"/>
          </p:cNvSpPr>
          <p:nvPr>
            <p:ph type="title"/>
          </p:nvPr>
        </p:nvSpPr>
        <p:spPr/>
        <p:txBody>
          <a:bodyPr/>
          <a:lstStyle/>
          <a:p>
            <a:r>
              <a:rPr lang="sv-SE" dirty="0"/>
              <a:t>Lag om allmänna bibliotek</a:t>
            </a:r>
          </a:p>
        </p:txBody>
      </p:sp>
      <p:sp>
        <p:nvSpPr>
          <p:cNvPr id="3" name="Sisällön paikkamerkki 2">
            <a:extLst>
              <a:ext uri="{FF2B5EF4-FFF2-40B4-BE49-F238E27FC236}">
                <a16:creationId xmlns:a16="http://schemas.microsoft.com/office/drawing/2014/main" id="{412BAF87-3F18-4F5A-B15F-96B5B11127D7}"/>
              </a:ext>
            </a:extLst>
          </p:cNvPr>
          <p:cNvSpPr>
            <a:spLocks noGrp="1"/>
          </p:cNvSpPr>
          <p:nvPr>
            <p:ph idx="1"/>
          </p:nvPr>
        </p:nvSpPr>
        <p:spPr>
          <a:xfrm>
            <a:off x="394628" y="1274849"/>
            <a:ext cx="11352000" cy="4830675"/>
          </a:xfrm>
        </p:spPr>
        <p:txBody>
          <a:bodyPr/>
          <a:lstStyle/>
          <a:p>
            <a:pPr marL="0" indent="0">
              <a:buNone/>
            </a:pPr>
            <a:r>
              <a:rPr lang="sv-SE" dirty="0"/>
              <a:t>2 § </a:t>
            </a:r>
            <a:r>
              <a:rPr lang="sv-SE" i="1" dirty="0"/>
              <a:t>Lagens syfte</a:t>
            </a:r>
          </a:p>
          <a:p>
            <a:pPr marL="0" indent="0">
              <a:buNone/>
            </a:pPr>
            <a:r>
              <a:rPr lang="sv-SE" sz="1800" dirty="0"/>
              <a:t>Syftet med denna lag är att främja</a:t>
            </a:r>
          </a:p>
          <a:p>
            <a:pPr marL="0" indent="0">
              <a:buNone/>
            </a:pPr>
            <a:r>
              <a:rPr lang="sv-SE" sz="1800" dirty="0"/>
              <a:t>1) befolkningens likvärdiga möjligheter till bildning och kultur,</a:t>
            </a:r>
          </a:p>
          <a:p>
            <a:pPr marL="0" indent="0">
              <a:buNone/>
            </a:pPr>
            <a:r>
              <a:rPr lang="sv-SE" sz="1800" dirty="0"/>
              <a:t>2) tillgången till och användningen av information,</a:t>
            </a:r>
          </a:p>
          <a:p>
            <a:pPr marL="0" indent="0">
              <a:buNone/>
            </a:pPr>
            <a:r>
              <a:rPr lang="sv-SE" sz="1800" dirty="0"/>
              <a:t>3) läskulturen och en mångsidig läskunnighet,</a:t>
            </a:r>
          </a:p>
          <a:p>
            <a:pPr marL="0" indent="0">
              <a:buNone/>
            </a:pPr>
            <a:r>
              <a:rPr lang="sv-SE" sz="1800" dirty="0"/>
              <a:t>4) möjligheterna till livslångt lärande och utveckling av kompetensen,</a:t>
            </a:r>
          </a:p>
          <a:p>
            <a:pPr marL="0" indent="0">
              <a:buNone/>
            </a:pPr>
            <a:r>
              <a:rPr lang="sv-SE" sz="1800" dirty="0"/>
              <a:t>5) ett aktivt medborgarskap, demokrati och yttrandefrihet.</a:t>
            </a:r>
          </a:p>
          <a:p>
            <a:pPr marL="0" indent="0">
              <a:buNone/>
            </a:pPr>
            <a:r>
              <a:rPr lang="sv-SE" sz="1800" dirty="0"/>
              <a:t>Verksamheten för att uppnå syftet ska bygga på gemenskap, pluralism och kulturell mångfald.</a:t>
            </a:r>
          </a:p>
          <a:p>
            <a:pPr marL="0" indent="0">
              <a:buNone/>
            </a:pPr>
            <a:r>
              <a:rPr lang="sv-SE" sz="1800" dirty="0">
                <a:latin typeface="Book Antiqua" panose="02040602050305030304" pitchFamily="18" charset="0"/>
              </a:rPr>
              <a:t>	</a:t>
            </a:r>
          </a:p>
          <a:p>
            <a:pPr marL="0" indent="0">
              <a:buNone/>
            </a:pPr>
            <a:r>
              <a:rPr lang="sv-SE" sz="1800" dirty="0">
                <a:latin typeface="Book Antiqua" panose="02040602050305030304" pitchFamily="18" charset="0"/>
              </a:rPr>
              <a:t>	…främjar befolkningens möjligheter att på eget initiativ delta i kultur- och näringslivet och det övriga 	samhällslivet…främjar yttrandefriheten genom att stödja tillgången till öppen och tillförlitlig 	information…ska vara en för alla tillgänglig och öppen plats…att utveckla sig själv oavsett 	medellöshet…inkludering av alla människor och grupper samt deras deltagande…respekt för 	olikheter och främjande av dialog…jämlikhet och jämställdhet utgångspunkter för verksamheten vid 	de allmänna biblioteken.</a:t>
            </a:r>
          </a:p>
          <a:p>
            <a:pPr marL="0" indent="0">
              <a:buNone/>
            </a:pPr>
            <a:endParaRPr lang="sv-SE" sz="1800" dirty="0"/>
          </a:p>
          <a:p>
            <a:pPr marL="0" indent="0">
              <a:buNone/>
            </a:pPr>
            <a:r>
              <a:rPr lang="sv-SE" sz="1800" dirty="0"/>
              <a:t>Ur detaljmotiveringen i </a:t>
            </a:r>
            <a:r>
              <a:rPr lang="sv-SE" sz="1800" dirty="0">
                <a:hlinkClick r:id="rId2"/>
              </a:rPr>
              <a:t>RP 238/2016 </a:t>
            </a:r>
            <a:r>
              <a:rPr lang="sv-SE" sz="1800" dirty="0" err="1">
                <a:hlinkClick r:id="rId2"/>
              </a:rPr>
              <a:t>rd</a:t>
            </a:r>
            <a:endParaRPr lang="sv-SE" sz="1800" dirty="0"/>
          </a:p>
        </p:txBody>
      </p:sp>
      <p:sp>
        <p:nvSpPr>
          <p:cNvPr id="7" name="Pyöristetty kuvaselitesuorakulmio 3">
            <a:extLst>
              <a:ext uri="{FF2B5EF4-FFF2-40B4-BE49-F238E27FC236}">
                <a16:creationId xmlns:a16="http://schemas.microsoft.com/office/drawing/2014/main" id="{DFD552F1-1FD6-4169-B931-036051D82A0C}"/>
              </a:ext>
            </a:extLst>
          </p:cNvPr>
          <p:cNvSpPr/>
          <p:nvPr/>
        </p:nvSpPr>
        <p:spPr bwMode="auto">
          <a:xfrm>
            <a:off x="1123950" y="3835074"/>
            <a:ext cx="10759150" cy="1794202"/>
          </a:xfrm>
          <a:prstGeom prst="wedgeRoundRectCallout">
            <a:avLst>
              <a:gd name="adj1" fmla="val 3230"/>
              <a:gd name="adj2" fmla="val -83724"/>
              <a:gd name="adj3" fmla="val 1666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12021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D5C7F95-66AE-484F-926E-643470070125}"/>
              </a:ext>
            </a:extLst>
          </p:cNvPr>
          <p:cNvSpPr>
            <a:spLocks noGrp="1"/>
          </p:cNvSpPr>
          <p:nvPr>
            <p:ph idx="1"/>
          </p:nvPr>
        </p:nvSpPr>
        <p:spPr/>
        <p:txBody>
          <a:bodyPr/>
          <a:lstStyle/>
          <a:p>
            <a:pPr marL="0" indent="0">
              <a:buNone/>
            </a:pPr>
            <a:r>
              <a:rPr lang="sv-SE" dirty="0"/>
              <a:t>5 § </a:t>
            </a:r>
            <a:r>
              <a:rPr lang="sv-SE" i="1" dirty="0"/>
              <a:t>Kommunens uppgifter</a:t>
            </a:r>
          </a:p>
          <a:p>
            <a:pPr marL="0" indent="0">
              <a:buNone/>
            </a:pPr>
            <a:r>
              <a:rPr lang="sv-SE" dirty="0"/>
              <a:t>…Kommunen ska höra sina invånare i viktiga beslut som gäller de allmänna biblioteken inom ramen för sin skyldighet enligt 27 § i kommunallagen (365/1995) att se till att invånarna har möjligheter att delta och påverka.</a:t>
            </a:r>
          </a:p>
          <a:p>
            <a:pPr marL="0" indent="0">
              <a:buNone/>
            </a:pPr>
            <a:endParaRPr lang="sv-SE" dirty="0"/>
          </a:p>
          <a:p>
            <a:pPr marL="0" indent="0">
              <a:buNone/>
            </a:pPr>
            <a:endParaRPr lang="sv-SE" dirty="0"/>
          </a:p>
          <a:p>
            <a:pPr marL="0" indent="0">
              <a:buNone/>
            </a:pPr>
            <a:r>
              <a:rPr lang="sv-SE" dirty="0"/>
              <a:t>		</a:t>
            </a:r>
          </a:p>
          <a:p>
            <a:pPr marL="0" indent="0">
              <a:buNone/>
            </a:pPr>
            <a:r>
              <a:rPr lang="sv-SE" sz="1800" dirty="0">
                <a:latin typeface="Book Antiqua" panose="02040602050305030304" pitchFamily="18" charset="0"/>
              </a:rPr>
              <a:t>		Från och med 2017 enligt 22 § i kommunallagen (410/2015)</a:t>
            </a:r>
          </a:p>
          <a:p>
            <a:pPr marL="0" indent="0">
              <a:buNone/>
            </a:pPr>
            <a:r>
              <a:rPr lang="sv-SE" dirty="0"/>
              <a:t>	</a:t>
            </a:r>
          </a:p>
        </p:txBody>
      </p:sp>
      <p:sp>
        <p:nvSpPr>
          <p:cNvPr id="7" name="Otsikko 1">
            <a:extLst>
              <a:ext uri="{FF2B5EF4-FFF2-40B4-BE49-F238E27FC236}">
                <a16:creationId xmlns:a16="http://schemas.microsoft.com/office/drawing/2014/main" id="{E82277BF-0076-4289-8C7E-EE790E69E97B}"/>
              </a:ext>
            </a:extLst>
          </p:cNvPr>
          <p:cNvSpPr>
            <a:spLocks noGrp="1"/>
          </p:cNvSpPr>
          <p:nvPr>
            <p:ph type="title"/>
          </p:nvPr>
        </p:nvSpPr>
        <p:spPr/>
        <p:txBody>
          <a:bodyPr/>
          <a:lstStyle/>
          <a:p>
            <a:r>
              <a:rPr lang="sv-SE" dirty="0"/>
              <a:t>Lag om allmänna bibliotek</a:t>
            </a:r>
          </a:p>
        </p:txBody>
      </p:sp>
      <p:sp>
        <p:nvSpPr>
          <p:cNvPr id="8" name="Pyöristetty kuvaselitesuorakulmio 3">
            <a:extLst>
              <a:ext uri="{FF2B5EF4-FFF2-40B4-BE49-F238E27FC236}">
                <a16:creationId xmlns:a16="http://schemas.microsoft.com/office/drawing/2014/main" id="{1DB9049F-5CE1-440F-A97B-0C02879E4BF5}"/>
              </a:ext>
            </a:extLst>
          </p:cNvPr>
          <p:cNvSpPr/>
          <p:nvPr/>
        </p:nvSpPr>
        <p:spPr bwMode="auto">
          <a:xfrm>
            <a:off x="1728310" y="3642024"/>
            <a:ext cx="8034816" cy="879801"/>
          </a:xfrm>
          <a:prstGeom prst="wedgeRoundRectCallout">
            <a:avLst>
              <a:gd name="adj1" fmla="val 38644"/>
              <a:gd name="adj2" fmla="val -160591"/>
              <a:gd name="adj3" fmla="val 1666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117058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7A0C81C-F8C6-438D-AD91-47E008B409DF}"/>
              </a:ext>
            </a:extLst>
          </p:cNvPr>
          <p:cNvSpPr>
            <a:spLocks noGrp="1"/>
          </p:cNvSpPr>
          <p:nvPr>
            <p:ph idx="1"/>
          </p:nvPr>
        </p:nvSpPr>
        <p:spPr>
          <a:xfrm>
            <a:off x="394628" y="1074824"/>
            <a:ext cx="11352000" cy="5078325"/>
          </a:xfrm>
        </p:spPr>
        <p:txBody>
          <a:bodyPr/>
          <a:lstStyle/>
          <a:p>
            <a:pPr marL="0" indent="0">
              <a:buNone/>
            </a:pPr>
            <a:r>
              <a:rPr lang="sv-SE" sz="2000" dirty="0"/>
              <a:t>6 § </a:t>
            </a:r>
            <a:r>
              <a:rPr lang="sv-SE" sz="2000" i="1" dirty="0"/>
              <a:t>De allmänna bibliotekens uppgifter</a:t>
            </a:r>
          </a:p>
          <a:p>
            <a:pPr marL="0" indent="0">
              <a:buNone/>
            </a:pPr>
            <a:r>
              <a:rPr lang="sv-SE" sz="2000" dirty="0"/>
              <a:t>Ett allmänt bibliotek har till uppgift att</a:t>
            </a:r>
          </a:p>
          <a:p>
            <a:pPr marL="0" indent="0">
              <a:buNone/>
            </a:pPr>
            <a:r>
              <a:rPr lang="sv-SE" sz="2000" dirty="0"/>
              <a:t>1) erbjuda tillgång till material, information och kulturellt innehåll,</a:t>
            </a:r>
          </a:p>
          <a:p>
            <a:pPr marL="0" indent="0">
              <a:buNone/>
            </a:pPr>
            <a:r>
              <a:rPr lang="sv-SE" sz="2000" dirty="0"/>
              <a:t>2) tillhandahålla en mångsidig och tidsenlig samling,</a:t>
            </a:r>
          </a:p>
          <a:p>
            <a:pPr marL="0" indent="0">
              <a:buNone/>
            </a:pPr>
            <a:r>
              <a:rPr lang="sv-SE" sz="2000" dirty="0"/>
              <a:t>3) främja läsning och litteratur,</a:t>
            </a:r>
          </a:p>
          <a:p>
            <a:pPr marL="0" indent="0">
              <a:buNone/>
            </a:pPr>
            <a:r>
              <a:rPr lang="sv-SE" sz="2000" dirty="0"/>
              <a:t>4) tillhandahålla informationstjänster, handledning och stöd vid inhämtning och användning</a:t>
            </a:r>
          </a:p>
          <a:p>
            <a:pPr marL="0" indent="0">
              <a:buNone/>
            </a:pPr>
            <a:r>
              <a:rPr lang="sv-SE" sz="2000" dirty="0"/>
              <a:t>av information och för att främja en mångsidig läskunnighet,</a:t>
            </a:r>
          </a:p>
          <a:p>
            <a:pPr marL="0" indent="0">
              <a:buNone/>
            </a:pPr>
            <a:r>
              <a:rPr lang="sv-SE" sz="2000" dirty="0"/>
              <a:t>5) erbjuda lokaler för lärande, fritidsintressen, arbete och medborgarverksamhet,</a:t>
            </a:r>
          </a:p>
          <a:p>
            <a:pPr marL="0" indent="0">
              <a:buNone/>
            </a:pPr>
            <a:r>
              <a:rPr lang="sv-SE" sz="2000" dirty="0"/>
              <a:t>6) främja en samhällelig och kulturell dialog.</a:t>
            </a:r>
          </a:p>
          <a:p>
            <a:pPr marL="0" indent="0">
              <a:buNone/>
            </a:pPr>
            <a:r>
              <a:rPr lang="sv-SE" sz="2000" dirty="0"/>
              <a:t>…För att ett allmänt bibliotek ska kunna sköta de uppgifter som avses i 1 mom. ska det ha ändamålsenliga lokaler, modern utrustning samt en tillräcklig och kunnig personal.</a:t>
            </a:r>
          </a:p>
          <a:p>
            <a:pPr marL="0" indent="0">
              <a:buNone/>
            </a:pPr>
            <a:endParaRPr lang="sv-SE" sz="1800" dirty="0"/>
          </a:p>
          <a:p>
            <a:pPr marL="0" indent="0">
              <a:buNone/>
            </a:pPr>
            <a:r>
              <a:rPr lang="sv-SE" sz="1800" dirty="0"/>
              <a:t>     	</a:t>
            </a:r>
          </a:p>
          <a:p>
            <a:pPr marL="0" indent="0">
              <a:buNone/>
            </a:pPr>
            <a:r>
              <a:rPr lang="sv-SE" sz="1800" dirty="0">
                <a:latin typeface="Book Antiqua" panose="02040602050305030304" pitchFamily="18" charset="0"/>
              </a:rPr>
              <a:t>	…</a:t>
            </a:r>
            <a:r>
              <a:rPr lang="sv-SE" sz="1400" dirty="0">
                <a:latin typeface="Book Antiqua" panose="02040602050305030304" pitchFamily="18" charset="0"/>
              </a:rPr>
              <a:t>Ett allmänt bibliotek ska skaffa material, information och kulturellt innehåll…och göra dem fritt tillgängliga…har till uppgift att      	tillhandahålla biblioteksanvändarna handledning i användningen av olika material…hur man tar emot och producerar olika slags  	medieinnehåll samt hur man använder informations- och kommunikationsteknik…ska vara en för alla öppen och mångsidig arbets- 	och lärandemiljö…bestämmelser om lokalers tillgänglighet finns i markanvändnings- och bygglagen (132/1999).</a:t>
            </a:r>
            <a:endParaRPr lang="sv-SE" sz="1400" dirty="0"/>
          </a:p>
          <a:p>
            <a:pPr marL="0" indent="0">
              <a:buNone/>
            </a:pPr>
            <a:r>
              <a:rPr lang="sv-SE" sz="1800" dirty="0"/>
              <a:t>	</a:t>
            </a:r>
          </a:p>
        </p:txBody>
      </p:sp>
      <p:sp>
        <p:nvSpPr>
          <p:cNvPr id="7" name="Otsikko 1">
            <a:extLst>
              <a:ext uri="{FF2B5EF4-FFF2-40B4-BE49-F238E27FC236}">
                <a16:creationId xmlns:a16="http://schemas.microsoft.com/office/drawing/2014/main" id="{D5E47119-C6C6-4B9B-AFEF-35D0144D6FE1}"/>
              </a:ext>
            </a:extLst>
          </p:cNvPr>
          <p:cNvSpPr>
            <a:spLocks noGrp="1"/>
          </p:cNvSpPr>
          <p:nvPr>
            <p:ph type="title"/>
          </p:nvPr>
        </p:nvSpPr>
        <p:spPr/>
        <p:txBody>
          <a:bodyPr/>
          <a:lstStyle/>
          <a:p>
            <a:r>
              <a:rPr lang="sv-SE" dirty="0"/>
              <a:t>Lag om allmänna bibliotek</a:t>
            </a:r>
          </a:p>
        </p:txBody>
      </p:sp>
      <p:sp>
        <p:nvSpPr>
          <p:cNvPr id="8" name="Pyöristetty kuvaselitesuorakulmio 3">
            <a:extLst>
              <a:ext uri="{FF2B5EF4-FFF2-40B4-BE49-F238E27FC236}">
                <a16:creationId xmlns:a16="http://schemas.microsoft.com/office/drawing/2014/main" id="{8B09DD36-0D6E-41CF-A5A7-9A908F74F9AB}"/>
              </a:ext>
            </a:extLst>
          </p:cNvPr>
          <p:cNvSpPr/>
          <p:nvPr/>
        </p:nvSpPr>
        <p:spPr bwMode="auto">
          <a:xfrm>
            <a:off x="1076325" y="4886325"/>
            <a:ext cx="10772775" cy="1152525"/>
          </a:xfrm>
          <a:prstGeom prst="wedgeRoundRectCallout">
            <a:avLst>
              <a:gd name="adj1" fmla="val -39948"/>
              <a:gd name="adj2" fmla="val -85040"/>
              <a:gd name="adj3" fmla="val 1666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303763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50B1F6C-9942-475C-A9AD-F240D90BDA98}"/>
              </a:ext>
            </a:extLst>
          </p:cNvPr>
          <p:cNvSpPr>
            <a:spLocks noGrp="1"/>
          </p:cNvSpPr>
          <p:nvPr>
            <p:ph idx="1"/>
          </p:nvPr>
        </p:nvSpPr>
        <p:spPr>
          <a:xfrm>
            <a:off x="409473" y="1332000"/>
            <a:ext cx="11352000" cy="4608000"/>
          </a:xfrm>
        </p:spPr>
        <p:txBody>
          <a:bodyPr/>
          <a:lstStyle/>
          <a:p>
            <a:pPr marL="0" indent="0">
              <a:buNone/>
            </a:pPr>
            <a:r>
              <a:rPr lang="sv-SE" dirty="0"/>
              <a:t>10 § </a:t>
            </a:r>
            <a:r>
              <a:rPr lang="sv-SE" i="1" dirty="0"/>
              <a:t>Ordnande av verksamheten vid allmänna bibliotek</a:t>
            </a:r>
          </a:p>
          <a:p>
            <a:pPr marL="0" indent="0">
              <a:buNone/>
            </a:pPr>
            <a:r>
              <a:rPr lang="sv-SE" sz="2000" dirty="0"/>
              <a:t>Ett allmänt bibliotek ska kunna användas av och vara tillgängligt för alla.</a:t>
            </a:r>
          </a:p>
          <a:p>
            <a:pPr marL="0" indent="0">
              <a:buNone/>
            </a:pPr>
            <a:r>
              <a:rPr lang="sv-SE" sz="2000" dirty="0"/>
              <a:t>I tvåspråkiga kommuner ska det vid ordnande av verksamheten vid allmänna bibliotek säkerställas att vardera språkgruppens behov beaktas på lika grunder. I kommuner inom samernas hembygdsområde ska det säkerställas att de samiska och finska befolkningsgruppernas behov beaktas på lika grunder.</a:t>
            </a:r>
          </a:p>
          <a:p>
            <a:pPr marL="0" indent="0">
              <a:buNone/>
            </a:pPr>
            <a:r>
              <a:rPr lang="sv-SE" sz="2000" dirty="0"/>
              <a:t>Utöver vad som föreskrivs i 1 och 2 mom. ska också lokala språkgruppers behov beaktas vid ordnandet av verksamheten</a:t>
            </a:r>
            <a:r>
              <a:rPr lang="sv-SE" dirty="0"/>
              <a:t>.</a:t>
            </a:r>
          </a:p>
          <a:p>
            <a:pPr marL="0" indent="0">
              <a:buNone/>
            </a:pPr>
            <a:endParaRPr lang="sv-SE" dirty="0"/>
          </a:p>
          <a:p>
            <a:pPr marL="0" indent="0">
              <a:buNone/>
            </a:pPr>
            <a:r>
              <a:rPr lang="sv-SE" sz="1600" dirty="0">
                <a:latin typeface="Book Antiqua" panose="02040602050305030304" pitchFamily="18" charset="0"/>
              </a:rPr>
              <a:t>	</a:t>
            </a:r>
          </a:p>
          <a:p>
            <a:pPr marL="0" indent="0">
              <a:buNone/>
            </a:pPr>
            <a:r>
              <a:rPr lang="sv-SE" sz="1600" dirty="0">
                <a:latin typeface="Book Antiqua" panose="02040602050305030304" pitchFamily="18" charset="0"/>
              </a:rPr>
              <a:t>	Ett allmänt bibliotek ska kunna användas av och vara tillgängligt för barn, unga, vuxna, äldre och grupper med 	särskilda behov…är en </a:t>
            </a:r>
            <a:r>
              <a:rPr lang="sv-SE" sz="1600" dirty="0" err="1">
                <a:latin typeface="Book Antiqua" panose="02040602050305030304" pitchFamily="18" charset="0"/>
              </a:rPr>
              <a:t>närtjänst</a:t>
            </a:r>
            <a:r>
              <a:rPr lang="sv-SE" sz="1600" dirty="0">
                <a:latin typeface="Book Antiqua" panose="02040602050305030304" pitchFamily="18" charset="0"/>
              </a:rPr>
              <a:t> och det ska ha tillräckliga öppettider…främjandet av jämlikheten och grupper 	med särskilda behov, särskilt personer med läshinder, ska beaktas…också lokala språkgruppers behov 	beaktas…innebär t.ex. att svenskspråkigas behov ska beaktas i enspråkiga kommuner.</a:t>
            </a:r>
          </a:p>
        </p:txBody>
      </p:sp>
      <p:sp>
        <p:nvSpPr>
          <p:cNvPr id="4" name="Otsikko 1">
            <a:extLst>
              <a:ext uri="{FF2B5EF4-FFF2-40B4-BE49-F238E27FC236}">
                <a16:creationId xmlns:a16="http://schemas.microsoft.com/office/drawing/2014/main" id="{8A04D9D8-5627-4F94-98F5-13E34D2EE6A0}"/>
              </a:ext>
            </a:extLst>
          </p:cNvPr>
          <p:cNvSpPr>
            <a:spLocks noGrp="1"/>
          </p:cNvSpPr>
          <p:nvPr>
            <p:ph type="title"/>
          </p:nvPr>
        </p:nvSpPr>
        <p:spPr/>
        <p:txBody>
          <a:bodyPr/>
          <a:lstStyle/>
          <a:p>
            <a:r>
              <a:rPr lang="sv-SE" dirty="0"/>
              <a:t>Lag om allmänna bibliotek</a:t>
            </a:r>
          </a:p>
        </p:txBody>
      </p:sp>
      <p:sp>
        <p:nvSpPr>
          <p:cNvPr id="5" name="Pyöristetty kuvaselitesuorakulmio 3">
            <a:extLst>
              <a:ext uri="{FF2B5EF4-FFF2-40B4-BE49-F238E27FC236}">
                <a16:creationId xmlns:a16="http://schemas.microsoft.com/office/drawing/2014/main" id="{B22B92EC-AB88-4E6A-83DE-617F15651DE1}"/>
              </a:ext>
            </a:extLst>
          </p:cNvPr>
          <p:cNvSpPr/>
          <p:nvPr/>
        </p:nvSpPr>
        <p:spPr bwMode="auto">
          <a:xfrm>
            <a:off x="1195945" y="4438650"/>
            <a:ext cx="10565528" cy="1190625"/>
          </a:xfrm>
          <a:prstGeom prst="wedgeRoundRectCallout">
            <a:avLst>
              <a:gd name="adj1" fmla="val -37495"/>
              <a:gd name="adj2" fmla="val -79466"/>
              <a:gd name="adj3" fmla="val 1666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77508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DBC0E12-8A74-4CBF-8132-00061616743E}"/>
              </a:ext>
            </a:extLst>
          </p:cNvPr>
          <p:cNvSpPr>
            <a:spLocks noGrp="1"/>
          </p:cNvSpPr>
          <p:nvPr>
            <p:ph idx="1"/>
          </p:nvPr>
        </p:nvSpPr>
        <p:spPr/>
        <p:txBody>
          <a:bodyPr/>
          <a:lstStyle/>
          <a:p>
            <a:pPr marL="0" indent="0">
              <a:buNone/>
            </a:pPr>
            <a:r>
              <a:rPr lang="sv-SE" dirty="0"/>
              <a:t>11 § </a:t>
            </a:r>
            <a:r>
              <a:rPr lang="sv-SE" i="1" dirty="0"/>
              <a:t>Samarbete</a:t>
            </a:r>
          </a:p>
          <a:p>
            <a:pPr marL="0" indent="0">
              <a:buNone/>
            </a:pPr>
            <a:r>
              <a:rPr lang="sv-SE" dirty="0"/>
              <a:t>Ett allmänt bibliotek ska verka och utveckla sin verksamhet i samarbete med andra allmänna </a:t>
            </a:r>
            <a:r>
              <a:rPr lang="nn-NO" dirty="0"/>
              <a:t>bibliotek, Nationalbiblioteket, Depåbiblioteket, Biblioteket för synskadade samt </a:t>
            </a:r>
            <a:r>
              <a:rPr lang="sv-SE" dirty="0"/>
              <a:t>andra högskolebibliotek, bibliotek vid läroanstalter och specialbibliotek.</a:t>
            </a:r>
          </a:p>
        </p:txBody>
      </p:sp>
      <p:sp>
        <p:nvSpPr>
          <p:cNvPr id="4" name="Otsikko 1">
            <a:extLst>
              <a:ext uri="{FF2B5EF4-FFF2-40B4-BE49-F238E27FC236}">
                <a16:creationId xmlns:a16="http://schemas.microsoft.com/office/drawing/2014/main" id="{238C5D5B-3716-42CB-9050-EEB903E78DCB}"/>
              </a:ext>
            </a:extLst>
          </p:cNvPr>
          <p:cNvSpPr>
            <a:spLocks noGrp="1"/>
          </p:cNvSpPr>
          <p:nvPr>
            <p:ph type="title"/>
          </p:nvPr>
        </p:nvSpPr>
        <p:spPr/>
        <p:txBody>
          <a:bodyPr/>
          <a:lstStyle/>
          <a:p>
            <a:r>
              <a:rPr lang="sv-SE" dirty="0"/>
              <a:t>Lag om allmänna bibliotek</a:t>
            </a:r>
          </a:p>
        </p:txBody>
      </p:sp>
    </p:spTree>
    <p:extLst>
      <p:ext uri="{BB962C8B-B14F-4D97-AF65-F5344CB8AC3E}">
        <p14:creationId xmlns:p14="http://schemas.microsoft.com/office/powerpoint/2010/main" val="3621301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D6670-080A-4BB9-9DDE-1F429EA55F4D}"/>
              </a:ext>
            </a:extLst>
          </p:cNvPr>
          <p:cNvSpPr>
            <a:spLocks noGrp="1"/>
          </p:cNvSpPr>
          <p:nvPr>
            <p:ph type="title"/>
          </p:nvPr>
        </p:nvSpPr>
        <p:spPr/>
        <p:txBody>
          <a:bodyPr/>
          <a:lstStyle/>
          <a:p>
            <a:r>
              <a:rPr lang="sv-SE" dirty="0"/>
              <a:t>Tillgänglighetsdirektivet</a:t>
            </a:r>
          </a:p>
        </p:txBody>
      </p:sp>
      <p:sp>
        <p:nvSpPr>
          <p:cNvPr id="3" name="Sisällön paikkamerkki 2">
            <a:extLst>
              <a:ext uri="{FF2B5EF4-FFF2-40B4-BE49-F238E27FC236}">
                <a16:creationId xmlns:a16="http://schemas.microsoft.com/office/drawing/2014/main" id="{2AA79210-3BE9-4945-A5B0-F8D08690618D}"/>
              </a:ext>
            </a:extLst>
          </p:cNvPr>
          <p:cNvSpPr>
            <a:spLocks noGrp="1"/>
          </p:cNvSpPr>
          <p:nvPr>
            <p:ph idx="1"/>
          </p:nvPr>
        </p:nvSpPr>
        <p:spPr/>
        <p:txBody>
          <a:bodyPr/>
          <a:lstStyle/>
          <a:p>
            <a:r>
              <a:rPr lang="sv-SE" dirty="0"/>
              <a:t>Europaparlamentets och rådets direktiv (2016/2012) om tillgänglighet avseende offentliga myndigheters webbplatser och mobila applikationer</a:t>
            </a:r>
          </a:p>
          <a:p>
            <a:r>
              <a:rPr lang="sv-SE" dirty="0"/>
              <a:t>Trädde i kraft 22.12.2016</a:t>
            </a:r>
          </a:p>
          <a:p>
            <a:r>
              <a:rPr lang="sv-SE" dirty="0"/>
              <a:t>Syftet att garantera jämställdheten i ett digitalt samhälle. Målet är att:</a:t>
            </a:r>
          </a:p>
          <a:p>
            <a:pPr lvl="1"/>
            <a:r>
              <a:rPr lang="sv-SE" dirty="0"/>
              <a:t>främja vars och ens möjligheter att agera fullvärdigt i ett digitalt samhälle</a:t>
            </a:r>
          </a:p>
          <a:p>
            <a:pPr lvl="1"/>
            <a:r>
              <a:rPr lang="sv-SE" dirty="0"/>
              <a:t>skapa enhetliga minimikrav för tillgängligheten hos offentliga myndigheters webbtjänster</a:t>
            </a:r>
          </a:p>
          <a:p>
            <a:pPr lvl="1"/>
            <a:r>
              <a:rPr lang="sv-SE" dirty="0"/>
              <a:t>förbättra den digitala servicens kvalitet</a:t>
            </a:r>
          </a:p>
        </p:txBody>
      </p:sp>
    </p:spTree>
    <p:extLst>
      <p:ext uri="{BB962C8B-B14F-4D97-AF65-F5344CB8AC3E}">
        <p14:creationId xmlns:p14="http://schemas.microsoft.com/office/powerpoint/2010/main" val="354356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156CE4-D6EA-46EA-B76C-BC782B7CC5ED}"/>
              </a:ext>
            </a:extLst>
          </p:cNvPr>
          <p:cNvSpPr>
            <a:spLocks noGrp="1"/>
          </p:cNvSpPr>
          <p:nvPr>
            <p:ph type="title"/>
          </p:nvPr>
        </p:nvSpPr>
        <p:spPr/>
        <p:txBody>
          <a:bodyPr/>
          <a:lstStyle/>
          <a:p>
            <a:r>
              <a:rPr lang="sv-SE" dirty="0"/>
              <a:t>Tillgänglighetsdirektivet</a:t>
            </a:r>
          </a:p>
        </p:txBody>
      </p:sp>
      <p:sp>
        <p:nvSpPr>
          <p:cNvPr id="3" name="Sisällön paikkamerkki 2">
            <a:extLst>
              <a:ext uri="{FF2B5EF4-FFF2-40B4-BE49-F238E27FC236}">
                <a16:creationId xmlns:a16="http://schemas.microsoft.com/office/drawing/2014/main" id="{9B2B56E2-E602-4652-896D-7C1B524927B9}"/>
              </a:ext>
            </a:extLst>
          </p:cNvPr>
          <p:cNvSpPr>
            <a:spLocks noGrp="1"/>
          </p:cNvSpPr>
          <p:nvPr>
            <p:ph idx="1"/>
          </p:nvPr>
        </p:nvSpPr>
        <p:spPr/>
        <p:txBody>
          <a:bodyPr/>
          <a:lstStyle/>
          <a:p>
            <a:r>
              <a:rPr lang="sv-SE" dirty="0"/>
              <a:t>En tillgänglig webbtjänst ska enligt direktivet uppfylla tekniska krav enligt den europeiska standarden </a:t>
            </a:r>
            <a:r>
              <a:rPr lang="sv-SE" dirty="0">
                <a:hlinkClick r:id="rId2"/>
              </a:rPr>
              <a:t>EN 301 549 v1.1.2 (2015-04)</a:t>
            </a:r>
            <a:endParaRPr lang="sv-SE" dirty="0"/>
          </a:p>
          <a:p>
            <a:r>
              <a:rPr lang="sv-SE" dirty="0"/>
              <a:t>Kraven gäller åtgärder som förbättrar webbtjänsternas</a:t>
            </a:r>
          </a:p>
          <a:p>
            <a:pPr lvl="1"/>
            <a:r>
              <a:rPr lang="sv-SE" dirty="0"/>
              <a:t>upptäckbarhet</a:t>
            </a:r>
          </a:p>
          <a:p>
            <a:pPr lvl="1"/>
            <a:r>
              <a:rPr lang="sv-SE" dirty="0"/>
              <a:t>hanterbarhet</a:t>
            </a:r>
          </a:p>
          <a:p>
            <a:pPr lvl="1"/>
            <a:r>
              <a:rPr lang="sv-SE" dirty="0"/>
              <a:t>begriplighet</a:t>
            </a:r>
          </a:p>
          <a:p>
            <a:pPr lvl="1"/>
            <a:r>
              <a:rPr lang="sv-SE" dirty="0"/>
              <a:t>funktionssäkerhet</a:t>
            </a:r>
          </a:p>
          <a:p>
            <a:r>
              <a:rPr lang="sv-SE" dirty="0"/>
              <a:t>En tillsynsmyndighet ska övervaka att direktivet följs och göra stickprov av webbplatser och mobilapplikationer</a:t>
            </a:r>
          </a:p>
          <a:p>
            <a:pPr lvl="1"/>
            <a:endParaRPr lang="sv-SE" dirty="0"/>
          </a:p>
          <a:p>
            <a:pPr lvl="1"/>
            <a:endParaRPr lang="sv-SE" dirty="0"/>
          </a:p>
          <a:p>
            <a:endParaRPr lang="sv-SE" dirty="0"/>
          </a:p>
        </p:txBody>
      </p:sp>
    </p:spTree>
    <p:extLst>
      <p:ext uri="{BB962C8B-B14F-4D97-AF65-F5344CB8AC3E}">
        <p14:creationId xmlns:p14="http://schemas.microsoft.com/office/powerpoint/2010/main" val="329688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4131F3-D370-4B12-BF47-7752243ECF3F}"/>
              </a:ext>
            </a:extLst>
          </p:cNvPr>
          <p:cNvSpPr>
            <a:spLocks noGrp="1"/>
          </p:cNvSpPr>
          <p:nvPr>
            <p:ph type="title"/>
          </p:nvPr>
        </p:nvSpPr>
        <p:spPr/>
        <p:txBody>
          <a:bodyPr/>
          <a:lstStyle/>
          <a:p>
            <a:r>
              <a:rPr lang="sv-SE" dirty="0"/>
              <a:t>Tillgänglighetsdirektivet</a:t>
            </a:r>
          </a:p>
        </p:txBody>
      </p:sp>
      <p:sp>
        <p:nvSpPr>
          <p:cNvPr id="3" name="Sisällön paikkamerkki 2">
            <a:extLst>
              <a:ext uri="{FF2B5EF4-FFF2-40B4-BE49-F238E27FC236}">
                <a16:creationId xmlns:a16="http://schemas.microsoft.com/office/drawing/2014/main" id="{7FBA4656-D461-4201-A107-5F49874BB2A2}"/>
              </a:ext>
            </a:extLst>
          </p:cNvPr>
          <p:cNvSpPr>
            <a:spLocks noGrp="1"/>
          </p:cNvSpPr>
          <p:nvPr>
            <p:ph idx="1"/>
          </p:nvPr>
        </p:nvSpPr>
        <p:spPr/>
        <p:txBody>
          <a:bodyPr/>
          <a:lstStyle/>
          <a:p>
            <a:r>
              <a:rPr lang="sv-SE" dirty="0"/>
              <a:t>Det nationella ikraftträdandet kräver vissa lagstiftningsändringar och beslut. Ska vara klara före 23.9.2018</a:t>
            </a:r>
          </a:p>
          <a:p>
            <a:r>
              <a:rPr lang="sv-SE" dirty="0"/>
              <a:t>Kraven i direktivet tillämpas så att</a:t>
            </a:r>
          </a:p>
          <a:p>
            <a:pPr lvl="1"/>
            <a:r>
              <a:rPr lang="sv-SE" dirty="0"/>
              <a:t>webbtjänster som publiceras efter 23.9.2018 ska överensstämma med direktivet senast 23.9.2019</a:t>
            </a:r>
          </a:p>
          <a:p>
            <a:pPr lvl="1"/>
            <a:r>
              <a:rPr lang="sv-SE" dirty="0"/>
              <a:t>webbtjänster som publicerats före 23.9.2018 ska överensstämma med direktivet senast 23.8.2020</a:t>
            </a:r>
          </a:p>
          <a:p>
            <a:pPr marL="0" indent="0">
              <a:buNone/>
            </a:pPr>
            <a:endParaRPr lang="sv-SE" dirty="0"/>
          </a:p>
        </p:txBody>
      </p:sp>
    </p:spTree>
    <p:extLst>
      <p:ext uri="{BB962C8B-B14F-4D97-AF65-F5344CB8AC3E}">
        <p14:creationId xmlns:p14="http://schemas.microsoft.com/office/powerpoint/2010/main" val="192651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ABA9B7-3726-4C16-A518-8973A836261D}"/>
              </a:ext>
            </a:extLst>
          </p:cNvPr>
          <p:cNvSpPr>
            <a:spLocks noGrp="1"/>
          </p:cNvSpPr>
          <p:nvPr>
            <p:ph type="title"/>
          </p:nvPr>
        </p:nvSpPr>
        <p:spPr/>
        <p:txBody>
          <a:bodyPr/>
          <a:lstStyle/>
          <a:p>
            <a:r>
              <a:rPr lang="sv-SE" dirty="0"/>
              <a:t>Tillgänglighetsdirektivet</a:t>
            </a:r>
          </a:p>
        </p:txBody>
      </p:sp>
      <p:sp>
        <p:nvSpPr>
          <p:cNvPr id="3" name="Sisällön paikkamerkki 2">
            <a:extLst>
              <a:ext uri="{FF2B5EF4-FFF2-40B4-BE49-F238E27FC236}">
                <a16:creationId xmlns:a16="http://schemas.microsoft.com/office/drawing/2014/main" id="{0E7DDC5D-6EF7-416B-9D7E-DF39B3DFDF16}"/>
              </a:ext>
            </a:extLst>
          </p:cNvPr>
          <p:cNvSpPr>
            <a:spLocks noGrp="1"/>
          </p:cNvSpPr>
          <p:nvPr>
            <p:ph idx="1"/>
          </p:nvPr>
        </p:nvSpPr>
        <p:spPr/>
        <p:txBody>
          <a:bodyPr/>
          <a:lstStyle/>
          <a:p>
            <a:r>
              <a:rPr lang="sv-SE" dirty="0"/>
              <a:t>Tillgängligheten är en väsentlig del av </a:t>
            </a:r>
            <a:r>
              <a:rPr lang="sv-SE" b="1" dirty="0"/>
              <a:t>planera för alla</a:t>
            </a:r>
            <a:r>
              <a:rPr lang="sv-SE" dirty="0"/>
              <a:t>-principen</a:t>
            </a:r>
          </a:p>
          <a:p>
            <a:r>
              <a:rPr lang="sv-SE" dirty="0"/>
              <a:t>Målet att garantera </a:t>
            </a:r>
            <a:r>
              <a:rPr lang="sv-SE" b="1" dirty="0"/>
              <a:t>alla</a:t>
            </a:r>
            <a:r>
              <a:rPr lang="sv-SE" dirty="0"/>
              <a:t> användare likvärdiga möjligheter att använda tjänster oberoende av hörsel- eller synförmåga, motoriska svårigheter eller andra funktionshinder</a:t>
            </a:r>
          </a:p>
          <a:p>
            <a:r>
              <a:rPr lang="sv-SE" dirty="0"/>
              <a:t>Bör tas i beaktande redan i planeringsskedet</a:t>
            </a:r>
          </a:p>
          <a:p>
            <a:r>
              <a:rPr lang="sv-SE" dirty="0"/>
              <a:t>Webbtjänsternas tillgänglighet spelar en väsentlig roll med tanke på digitaliseringen av den offentliga förvaltningens tjänster och webbtjänsternas kvalitet. </a:t>
            </a:r>
            <a:r>
              <a:rPr lang="sv-SE" b="1" dirty="0"/>
              <a:t>Alla</a:t>
            </a:r>
            <a:r>
              <a:rPr lang="sv-SE" dirty="0"/>
              <a:t> har nytta av att tjänsterna planeras så tillgängliga som möjligt</a:t>
            </a:r>
          </a:p>
          <a:p>
            <a:r>
              <a:rPr lang="sv-SE" dirty="0"/>
              <a:t>Information på Finansministeriets webbsida: </a:t>
            </a:r>
            <a:r>
              <a:rPr lang="sv-SE" dirty="0">
                <a:hlinkClick r:id="rId2"/>
              </a:rPr>
              <a:t>http://vm.fi/sv/tillganglighetsdirektivet</a:t>
            </a:r>
            <a:endParaRPr lang="sv-SE" dirty="0"/>
          </a:p>
          <a:p>
            <a:pPr marL="0" indent="0">
              <a:buNone/>
            </a:pPr>
            <a:endParaRPr lang="sv-SE" dirty="0"/>
          </a:p>
        </p:txBody>
      </p:sp>
    </p:spTree>
    <p:extLst>
      <p:ext uri="{BB962C8B-B14F-4D97-AF65-F5344CB8AC3E}">
        <p14:creationId xmlns:p14="http://schemas.microsoft.com/office/powerpoint/2010/main" val="59108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E0883C-1AAC-4E97-B84E-1C2C408C724F}"/>
              </a:ext>
            </a:extLst>
          </p:cNvPr>
          <p:cNvSpPr>
            <a:spLocks noGrp="1"/>
          </p:cNvSpPr>
          <p:nvPr>
            <p:ph type="title"/>
          </p:nvPr>
        </p:nvSpPr>
        <p:spPr/>
        <p:txBody>
          <a:bodyPr/>
          <a:lstStyle/>
          <a:p>
            <a:r>
              <a:rPr lang="sv-SE" dirty="0"/>
              <a:t>Statens uppgifter inom kulturpolitiken</a:t>
            </a:r>
          </a:p>
        </p:txBody>
      </p:sp>
      <p:sp>
        <p:nvSpPr>
          <p:cNvPr id="3" name="Sisällön paikkamerkki 2">
            <a:extLst>
              <a:ext uri="{FF2B5EF4-FFF2-40B4-BE49-F238E27FC236}">
                <a16:creationId xmlns:a16="http://schemas.microsoft.com/office/drawing/2014/main" id="{C38349D2-5671-4062-AA98-7FE5F7D52FA0}"/>
              </a:ext>
            </a:extLst>
          </p:cNvPr>
          <p:cNvSpPr>
            <a:spLocks noGrp="1"/>
          </p:cNvSpPr>
          <p:nvPr>
            <p:ph idx="1"/>
          </p:nvPr>
        </p:nvSpPr>
        <p:spPr/>
        <p:txBody>
          <a:bodyPr/>
          <a:lstStyle/>
          <a:p>
            <a:r>
              <a:rPr lang="sv-SE" dirty="0"/>
              <a:t>Utgångspunkt: medborgarnas </a:t>
            </a:r>
            <a:r>
              <a:rPr lang="sv-SE" b="1" dirty="0"/>
              <a:t>grundläggande</a:t>
            </a:r>
            <a:r>
              <a:rPr lang="sv-SE" dirty="0"/>
              <a:t> och </a:t>
            </a:r>
            <a:r>
              <a:rPr lang="sv-SE" b="1" dirty="0"/>
              <a:t>kulturella rättigheter</a:t>
            </a:r>
          </a:p>
          <a:p>
            <a:r>
              <a:rPr lang="sv-SE" dirty="0"/>
              <a:t>I </a:t>
            </a:r>
            <a:r>
              <a:rPr lang="sv-SE" b="1" dirty="0"/>
              <a:t>grundlagen</a:t>
            </a:r>
            <a:r>
              <a:rPr lang="sv-SE" dirty="0"/>
              <a:t> tryggas vars och ens rätt att utveckla sig själv, konstens frihet samt rätten till eget språk och egen kultur</a:t>
            </a:r>
          </a:p>
          <a:p>
            <a:r>
              <a:rPr lang="sv-SE" dirty="0"/>
              <a:t>Skapar förutsättningar att tillgodose rättigheterna genom att upprätthålla och stöda </a:t>
            </a:r>
            <a:r>
              <a:rPr lang="sv-SE" b="1" dirty="0"/>
              <a:t>biblioteksväsendet</a:t>
            </a:r>
            <a:r>
              <a:rPr lang="sv-SE" dirty="0"/>
              <a:t> och kulturinstitutionerna samt genom bidrag och på andra sätt möjliggöra konstnärlig och kulturell verksamhet</a:t>
            </a:r>
          </a:p>
          <a:p>
            <a:r>
              <a:rPr lang="sv-SE" dirty="0"/>
              <a:t>Uppgifter och mål: att främja </a:t>
            </a:r>
            <a:r>
              <a:rPr lang="sv-SE" b="1" dirty="0"/>
              <a:t>kreativitet</a:t>
            </a:r>
            <a:r>
              <a:rPr lang="sv-SE" dirty="0"/>
              <a:t>, </a:t>
            </a:r>
            <a:r>
              <a:rPr lang="sv-SE" b="1" dirty="0"/>
              <a:t>mångfald</a:t>
            </a:r>
            <a:r>
              <a:rPr lang="sv-SE" dirty="0"/>
              <a:t> och </a:t>
            </a:r>
            <a:r>
              <a:rPr lang="sv-SE" b="1" dirty="0"/>
              <a:t>delaktighet</a:t>
            </a:r>
            <a:r>
              <a:rPr lang="sv-SE" dirty="0"/>
              <a:t> i samhället</a:t>
            </a:r>
          </a:p>
          <a:p>
            <a:r>
              <a:rPr lang="sv-SE" dirty="0"/>
              <a:t>När de kulturella rättigheterna tillgodoses och människor är delaktiga i sin närmiljö och hela samhället ökar medverkan i kulturen, vilket för sin del </a:t>
            </a:r>
            <a:r>
              <a:rPr lang="sv-SE" b="1" dirty="0"/>
              <a:t>stärker demokratin</a:t>
            </a:r>
          </a:p>
          <a:p>
            <a:r>
              <a:rPr lang="sv-SE" dirty="0"/>
              <a:t>Kulturen inverkar i hög grad på samhället och medborgarnas </a:t>
            </a:r>
            <a:r>
              <a:rPr lang="sv-SE" b="1" dirty="0"/>
              <a:t>välbefinnande</a:t>
            </a:r>
          </a:p>
        </p:txBody>
      </p:sp>
    </p:spTree>
    <p:extLst>
      <p:ext uri="{BB962C8B-B14F-4D97-AF65-F5344CB8AC3E}">
        <p14:creationId xmlns:p14="http://schemas.microsoft.com/office/powerpoint/2010/main" val="408866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377A39A-8043-459F-9C10-C0BC4305DF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600" y="2084448"/>
            <a:ext cx="6370028" cy="4246685"/>
          </a:xfrm>
          <a:prstGeom prst="rect">
            <a:avLst/>
          </a:prstGeom>
        </p:spPr>
      </p:pic>
      <p:sp>
        <p:nvSpPr>
          <p:cNvPr id="3" name="Sisällön paikkamerkki 2">
            <a:extLst>
              <a:ext uri="{FF2B5EF4-FFF2-40B4-BE49-F238E27FC236}">
                <a16:creationId xmlns:a16="http://schemas.microsoft.com/office/drawing/2014/main" id="{51281D54-C274-49B6-9F66-2E6D100BD314}"/>
              </a:ext>
            </a:extLst>
          </p:cNvPr>
          <p:cNvSpPr>
            <a:spLocks noGrp="1"/>
          </p:cNvSpPr>
          <p:nvPr>
            <p:ph idx="4294967295"/>
          </p:nvPr>
        </p:nvSpPr>
        <p:spPr>
          <a:xfrm>
            <a:off x="105508" y="0"/>
            <a:ext cx="11352213" cy="4608512"/>
          </a:xfrm>
        </p:spPr>
        <p:txBody>
          <a:bodyPr/>
          <a:lstStyle/>
          <a:p>
            <a:endParaRPr lang="sv-SE" sz="1050" dirty="0"/>
          </a:p>
          <a:p>
            <a:pPr marL="0" indent="0" algn="ctr">
              <a:buNone/>
            </a:pPr>
            <a:endParaRPr lang="sv-SE" dirty="0"/>
          </a:p>
          <a:p>
            <a:pPr marL="0" indent="0" algn="ctr">
              <a:buNone/>
            </a:pPr>
            <a:r>
              <a:rPr lang="sv-SE" dirty="0"/>
              <a:t>Tack!</a:t>
            </a:r>
          </a:p>
          <a:p>
            <a:pPr marL="0" indent="0" algn="ctr">
              <a:buNone/>
            </a:pPr>
            <a:r>
              <a:rPr lang="sv-SE" sz="1600" dirty="0"/>
              <a:t>Susanne Ahlroth</a:t>
            </a:r>
          </a:p>
          <a:p>
            <a:pPr marL="0" indent="0" algn="ctr">
              <a:buNone/>
            </a:pPr>
            <a:r>
              <a:rPr lang="sv-SE" sz="1600" dirty="0"/>
              <a:t>Regionförvaltningsverket i Västra och Inre Finland</a:t>
            </a:r>
          </a:p>
          <a:p>
            <a:pPr marL="0" indent="0" algn="ctr">
              <a:buNone/>
            </a:pPr>
            <a:r>
              <a:rPr lang="sv-SE" sz="1600" dirty="0"/>
              <a:t>	Svenska enheten för bildningsväsendet</a:t>
            </a:r>
          </a:p>
          <a:p>
            <a:pPr marL="0" indent="0" algn="ctr">
              <a:buNone/>
            </a:pPr>
            <a:r>
              <a:rPr lang="sv-SE" sz="1600" dirty="0"/>
              <a:t>susanne.ahlroth@avi.fi</a:t>
            </a:r>
          </a:p>
        </p:txBody>
      </p:sp>
    </p:spTree>
    <p:extLst>
      <p:ext uri="{BB962C8B-B14F-4D97-AF65-F5344CB8AC3E}">
        <p14:creationId xmlns:p14="http://schemas.microsoft.com/office/powerpoint/2010/main" val="15158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536AE76-1F6D-4F07-92D6-FA6B46062677}"/>
              </a:ext>
            </a:extLst>
          </p:cNvPr>
          <p:cNvPicPr>
            <a:picLocks noChangeAspect="1"/>
          </p:cNvPicPr>
          <p:nvPr/>
        </p:nvPicPr>
        <p:blipFill>
          <a:blip r:embed="rId2"/>
          <a:stretch>
            <a:fillRect/>
          </a:stretch>
        </p:blipFill>
        <p:spPr>
          <a:xfrm>
            <a:off x="2030666" y="-79130"/>
            <a:ext cx="8140884" cy="7007468"/>
          </a:xfrm>
          <a:prstGeom prst="rect">
            <a:avLst/>
          </a:prstGeom>
        </p:spPr>
      </p:pic>
    </p:spTree>
    <p:extLst>
      <p:ext uri="{BB962C8B-B14F-4D97-AF65-F5344CB8AC3E}">
        <p14:creationId xmlns:p14="http://schemas.microsoft.com/office/powerpoint/2010/main" val="870622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62627" y="234502"/>
            <a:ext cx="10274041" cy="720000"/>
          </a:xfrm>
        </p:spPr>
        <p:txBody>
          <a:bodyPr/>
          <a:lstStyle/>
          <a:p>
            <a:r>
              <a:rPr lang="fi-FI" dirty="0" err="1"/>
              <a:t>Undervisnings</a:t>
            </a:r>
            <a:r>
              <a:rPr lang="fi-FI" dirty="0"/>
              <a:t>-</a:t>
            </a:r>
            <a:r>
              <a:rPr lang="fi-FI" sz="2400" dirty="0"/>
              <a:t> </a:t>
            </a:r>
            <a:r>
              <a:rPr lang="fi-FI" dirty="0" err="1"/>
              <a:t>och</a:t>
            </a:r>
            <a:r>
              <a:rPr lang="fi-FI" dirty="0"/>
              <a:t> </a:t>
            </a:r>
            <a:r>
              <a:rPr lang="fi-FI" dirty="0" err="1"/>
              <a:t>kulturministeriets</a:t>
            </a:r>
            <a:r>
              <a:rPr lang="fi-FI" dirty="0"/>
              <a:t> </a:t>
            </a:r>
            <a:r>
              <a:rPr lang="fi-FI" dirty="0" err="1"/>
              <a:t>kulturpolitiska</a:t>
            </a:r>
            <a:r>
              <a:rPr lang="fi-FI" dirty="0"/>
              <a:t> strategi 2025</a:t>
            </a:r>
          </a:p>
        </p:txBody>
      </p:sp>
      <p:sp>
        <p:nvSpPr>
          <p:cNvPr id="3" name="Sisällön paikkamerkki 2"/>
          <p:cNvSpPr>
            <a:spLocks noGrp="1"/>
          </p:cNvSpPr>
          <p:nvPr>
            <p:ph idx="1"/>
          </p:nvPr>
        </p:nvSpPr>
        <p:spPr/>
        <p:txBody>
          <a:bodyPr/>
          <a:lstStyle/>
          <a:p>
            <a:r>
              <a:rPr lang="fi-FI" dirty="0" err="1"/>
              <a:t>Ger</a:t>
            </a:r>
            <a:r>
              <a:rPr lang="fi-FI" dirty="0"/>
              <a:t> </a:t>
            </a:r>
            <a:r>
              <a:rPr lang="fi-FI" b="1" dirty="0" err="1"/>
              <a:t>ramar</a:t>
            </a:r>
            <a:r>
              <a:rPr lang="fi-FI" dirty="0"/>
              <a:t> </a:t>
            </a:r>
            <a:r>
              <a:rPr lang="fi-FI" dirty="0" err="1"/>
              <a:t>och</a:t>
            </a:r>
            <a:r>
              <a:rPr lang="fi-FI" dirty="0"/>
              <a:t> </a:t>
            </a:r>
            <a:r>
              <a:rPr lang="fi-FI" b="1" dirty="0" err="1"/>
              <a:t>riktlinjer</a:t>
            </a:r>
            <a:r>
              <a:rPr lang="fi-FI" dirty="0"/>
              <a:t> för </a:t>
            </a:r>
            <a:r>
              <a:rPr lang="fi-FI" dirty="0" err="1"/>
              <a:t>ministeriets</a:t>
            </a:r>
            <a:r>
              <a:rPr lang="fi-FI" dirty="0"/>
              <a:t> </a:t>
            </a:r>
            <a:r>
              <a:rPr lang="fi-FI" b="1" dirty="0" err="1"/>
              <a:t>utvecklings</a:t>
            </a:r>
            <a:r>
              <a:rPr lang="fi-FI" b="1" dirty="0"/>
              <a:t>-</a:t>
            </a:r>
            <a:r>
              <a:rPr lang="fi-FI" dirty="0"/>
              <a:t> </a:t>
            </a:r>
            <a:r>
              <a:rPr lang="fi-FI" dirty="0" err="1"/>
              <a:t>och</a:t>
            </a:r>
            <a:r>
              <a:rPr lang="fi-FI" dirty="0"/>
              <a:t> </a:t>
            </a:r>
            <a:r>
              <a:rPr lang="fi-FI" b="1" dirty="0" err="1"/>
              <a:t>styrningsarbete</a:t>
            </a:r>
            <a:endParaRPr lang="fi-FI" b="1" dirty="0"/>
          </a:p>
          <a:p>
            <a:r>
              <a:rPr lang="fi-FI" b="1" dirty="0" err="1"/>
              <a:t>Strukturerar</a:t>
            </a:r>
            <a:r>
              <a:rPr lang="fi-FI" dirty="0"/>
              <a:t> </a:t>
            </a:r>
            <a:r>
              <a:rPr lang="fi-FI" dirty="0" err="1"/>
              <a:t>ministeriets</a:t>
            </a:r>
            <a:r>
              <a:rPr lang="fi-FI" dirty="0"/>
              <a:t> </a:t>
            </a:r>
            <a:r>
              <a:rPr lang="fi-FI" dirty="0" err="1"/>
              <a:t>egna</a:t>
            </a:r>
            <a:r>
              <a:rPr lang="fi-FI" dirty="0"/>
              <a:t> </a:t>
            </a:r>
            <a:r>
              <a:rPr lang="fi-FI" b="1" dirty="0" err="1"/>
              <a:t>mål</a:t>
            </a:r>
            <a:r>
              <a:rPr lang="fi-FI" dirty="0"/>
              <a:t> </a:t>
            </a:r>
            <a:r>
              <a:rPr lang="fi-FI" dirty="0" err="1"/>
              <a:t>och</a:t>
            </a:r>
            <a:r>
              <a:rPr lang="fi-FI" dirty="0"/>
              <a:t> </a:t>
            </a:r>
            <a:r>
              <a:rPr lang="fi-FI" b="1" dirty="0" err="1"/>
              <a:t>åtgärder</a:t>
            </a:r>
            <a:r>
              <a:rPr lang="fi-FI" dirty="0"/>
              <a:t> (</a:t>
            </a:r>
            <a:r>
              <a:rPr lang="fi-FI" dirty="0" err="1"/>
              <a:t>budgetberedning</a:t>
            </a:r>
            <a:r>
              <a:rPr lang="fi-FI" dirty="0"/>
              <a:t>, </a:t>
            </a:r>
            <a:r>
              <a:rPr lang="fi-FI" dirty="0" err="1"/>
              <a:t>statlig</a:t>
            </a:r>
            <a:r>
              <a:rPr lang="fi-FI" dirty="0"/>
              <a:t> </a:t>
            </a:r>
            <a:r>
              <a:rPr lang="fi-FI" dirty="0" err="1"/>
              <a:t>finansiering</a:t>
            </a:r>
            <a:r>
              <a:rPr lang="fi-FI" dirty="0"/>
              <a:t>)</a:t>
            </a:r>
          </a:p>
          <a:p>
            <a:r>
              <a:rPr lang="fi-FI" dirty="0" err="1"/>
              <a:t>Är</a:t>
            </a:r>
            <a:r>
              <a:rPr lang="fi-FI" dirty="0"/>
              <a:t> ett </a:t>
            </a:r>
            <a:r>
              <a:rPr lang="fi-FI" b="1" dirty="0" err="1"/>
              <a:t>verktyg</a:t>
            </a:r>
            <a:r>
              <a:rPr lang="fi-FI" dirty="0"/>
              <a:t> </a:t>
            </a:r>
            <a:r>
              <a:rPr lang="fi-FI" dirty="0" err="1"/>
              <a:t>som</a:t>
            </a:r>
            <a:r>
              <a:rPr lang="fi-FI" dirty="0"/>
              <a:t> </a:t>
            </a:r>
            <a:r>
              <a:rPr lang="fi-FI" dirty="0" err="1"/>
              <a:t>ger</a:t>
            </a:r>
            <a:r>
              <a:rPr lang="fi-FI" dirty="0"/>
              <a:t> </a:t>
            </a:r>
            <a:r>
              <a:rPr lang="fi-FI" dirty="0" err="1"/>
              <a:t>aktörerna</a:t>
            </a:r>
            <a:r>
              <a:rPr lang="fi-FI" dirty="0"/>
              <a:t> </a:t>
            </a:r>
            <a:r>
              <a:rPr lang="fi-FI" dirty="0" err="1"/>
              <a:t>inom</a:t>
            </a:r>
            <a:r>
              <a:rPr lang="fi-FI" dirty="0"/>
              <a:t> </a:t>
            </a:r>
            <a:r>
              <a:rPr lang="fi-FI" dirty="0" err="1"/>
              <a:t>kulturområdet</a:t>
            </a:r>
            <a:r>
              <a:rPr lang="fi-FI" dirty="0"/>
              <a:t> </a:t>
            </a:r>
            <a:r>
              <a:rPr lang="fi-FI" b="1" dirty="0" err="1"/>
              <a:t>information</a:t>
            </a:r>
            <a:r>
              <a:rPr lang="fi-FI" dirty="0"/>
              <a:t> </a:t>
            </a:r>
            <a:r>
              <a:rPr lang="fi-FI" dirty="0" err="1"/>
              <a:t>om</a:t>
            </a:r>
            <a:r>
              <a:rPr lang="fi-FI" dirty="0"/>
              <a:t> </a:t>
            </a:r>
            <a:r>
              <a:rPr lang="fi-FI" dirty="0" err="1"/>
              <a:t>ministeriets</a:t>
            </a:r>
            <a:r>
              <a:rPr lang="fi-FI" dirty="0"/>
              <a:t> </a:t>
            </a:r>
            <a:r>
              <a:rPr lang="fi-FI" b="1" dirty="0" err="1"/>
              <a:t>långsiktiga</a:t>
            </a:r>
            <a:r>
              <a:rPr lang="fi-FI" dirty="0"/>
              <a:t> </a:t>
            </a:r>
            <a:r>
              <a:rPr lang="fi-FI" dirty="0" err="1"/>
              <a:t>tänkesätt</a:t>
            </a:r>
            <a:endParaRPr lang="fi-FI" dirty="0"/>
          </a:p>
          <a:p>
            <a:r>
              <a:rPr lang="fi-FI" dirty="0" err="1"/>
              <a:t>Hjälper</a:t>
            </a:r>
            <a:r>
              <a:rPr lang="fi-FI" dirty="0"/>
              <a:t> </a:t>
            </a:r>
            <a:r>
              <a:rPr lang="fi-FI" dirty="0" err="1"/>
              <a:t>andra</a:t>
            </a:r>
            <a:r>
              <a:rPr lang="fi-FI" dirty="0"/>
              <a:t> </a:t>
            </a:r>
            <a:r>
              <a:rPr lang="fi-FI" b="1" dirty="0" err="1"/>
              <a:t>utveckla</a:t>
            </a:r>
            <a:r>
              <a:rPr lang="fi-FI" dirty="0"/>
              <a:t> </a:t>
            </a:r>
            <a:r>
              <a:rPr lang="fi-FI" dirty="0" err="1"/>
              <a:t>sin</a:t>
            </a:r>
            <a:r>
              <a:rPr lang="fi-FI" dirty="0"/>
              <a:t> </a:t>
            </a:r>
            <a:r>
              <a:rPr lang="fi-FI" b="1" dirty="0" err="1"/>
              <a:t>verksamhet</a:t>
            </a:r>
            <a:r>
              <a:rPr lang="fi-FI" dirty="0"/>
              <a:t> </a:t>
            </a:r>
            <a:r>
              <a:rPr lang="fi-FI" dirty="0" err="1"/>
              <a:t>tillsammans</a:t>
            </a:r>
            <a:r>
              <a:rPr lang="fi-FI" dirty="0"/>
              <a:t> </a:t>
            </a:r>
            <a:r>
              <a:rPr lang="fi-FI" dirty="0" err="1"/>
              <a:t>med</a:t>
            </a:r>
            <a:r>
              <a:rPr lang="fi-FI" dirty="0"/>
              <a:t> </a:t>
            </a:r>
            <a:r>
              <a:rPr lang="fi-FI" dirty="0" err="1"/>
              <a:t>ministeriet</a:t>
            </a:r>
            <a:r>
              <a:rPr lang="fi-FI" dirty="0"/>
              <a:t> </a:t>
            </a:r>
            <a:r>
              <a:rPr lang="fi-FI" dirty="0" err="1"/>
              <a:t>enligt</a:t>
            </a:r>
            <a:r>
              <a:rPr lang="fi-FI" dirty="0"/>
              <a:t> </a:t>
            </a:r>
            <a:r>
              <a:rPr lang="fi-FI" b="1" dirty="0" err="1"/>
              <a:t>gemensamma</a:t>
            </a:r>
            <a:r>
              <a:rPr lang="fi-FI" dirty="0"/>
              <a:t>, </a:t>
            </a:r>
            <a:r>
              <a:rPr lang="fi-FI" b="1" dirty="0" err="1"/>
              <a:t>övergripande</a:t>
            </a:r>
            <a:r>
              <a:rPr lang="fi-FI" dirty="0"/>
              <a:t> </a:t>
            </a:r>
            <a:r>
              <a:rPr lang="fi-FI" b="1" dirty="0" err="1"/>
              <a:t>riktlinjer</a:t>
            </a:r>
            <a:endParaRPr lang="fi-FI" b="1" dirty="0"/>
          </a:p>
          <a:p>
            <a:r>
              <a:rPr lang="fi-FI" dirty="0" err="1"/>
              <a:t>Motsvarar</a:t>
            </a:r>
            <a:r>
              <a:rPr lang="fi-FI" dirty="0"/>
              <a:t> </a:t>
            </a:r>
            <a:r>
              <a:rPr lang="fi-FI" dirty="0" err="1"/>
              <a:t>riktlinjerna</a:t>
            </a:r>
            <a:r>
              <a:rPr lang="fi-FI" dirty="0"/>
              <a:t> i </a:t>
            </a:r>
            <a:r>
              <a:rPr lang="fi-FI" dirty="0" err="1"/>
              <a:t>regeringsprogrammet</a:t>
            </a:r>
            <a:r>
              <a:rPr lang="fi-FI" dirty="0"/>
              <a:t> </a:t>
            </a:r>
            <a:r>
              <a:rPr lang="fi-FI" dirty="0" err="1"/>
              <a:t>men</a:t>
            </a:r>
            <a:r>
              <a:rPr lang="fi-FI" dirty="0"/>
              <a:t> </a:t>
            </a:r>
            <a:r>
              <a:rPr lang="fi-FI" dirty="0" err="1"/>
              <a:t>är</a:t>
            </a:r>
            <a:r>
              <a:rPr lang="fi-FI" dirty="0"/>
              <a:t> </a:t>
            </a:r>
            <a:r>
              <a:rPr lang="fi-FI" dirty="0" err="1"/>
              <a:t>bredare</a:t>
            </a:r>
            <a:r>
              <a:rPr lang="fi-FI" dirty="0"/>
              <a:t> </a:t>
            </a:r>
            <a:r>
              <a:rPr lang="fi-FI" dirty="0" err="1"/>
              <a:t>än</a:t>
            </a:r>
            <a:r>
              <a:rPr lang="fi-FI" dirty="0"/>
              <a:t> en </a:t>
            </a:r>
            <a:r>
              <a:rPr lang="fi-FI" dirty="0" err="1"/>
              <a:t>enskild</a:t>
            </a:r>
            <a:r>
              <a:rPr lang="fi-FI" dirty="0"/>
              <a:t> </a:t>
            </a:r>
            <a:r>
              <a:rPr lang="fi-FI" dirty="0" err="1"/>
              <a:t>regerings</a:t>
            </a:r>
            <a:r>
              <a:rPr lang="fi-FI" dirty="0"/>
              <a:t> </a:t>
            </a:r>
            <a:r>
              <a:rPr lang="fi-FI" dirty="0" err="1"/>
              <a:t>program</a:t>
            </a:r>
            <a:endParaRPr lang="fi-FI" dirty="0"/>
          </a:p>
          <a:p>
            <a:endParaRPr lang="fi-FI" dirty="0"/>
          </a:p>
          <a:p>
            <a:r>
              <a:rPr lang="fi-FI" dirty="0" err="1"/>
              <a:t>Hittas</a:t>
            </a:r>
            <a:r>
              <a:rPr lang="fi-FI" dirty="0"/>
              <a:t> </a:t>
            </a:r>
            <a:r>
              <a:rPr lang="fi-FI" dirty="0" err="1"/>
              <a:t>på</a:t>
            </a:r>
            <a:r>
              <a:rPr lang="fi-FI" dirty="0"/>
              <a:t>: </a:t>
            </a:r>
            <a:r>
              <a:rPr lang="fi-FI" dirty="0">
                <a:hlinkClick r:id="rId2"/>
              </a:rPr>
              <a:t>http://minedu.fi/sv/publikationen?pubid=URN:ISBN:978-952-263-469-6</a:t>
            </a:r>
            <a:r>
              <a:rPr lang="fi-FI" dirty="0"/>
              <a:t> </a:t>
            </a:r>
          </a:p>
        </p:txBody>
      </p:sp>
    </p:spTree>
    <p:extLst>
      <p:ext uri="{BB962C8B-B14F-4D97-AF65-F5344CB8AC3E}">
        <p14:creationId xmlns:p14="http://schemas.microsoft.com/office/powerpoint/2010/main" val="137247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E9EB82-29AE-4E34-9452-3CBF1B907E40}"/>
              </a:ext>
            </a:extLst>
          </p:cNvPr>
          <p:cNvSpPr>
            <a:spLocks noGrp="1"/>
          </p:cNvSpPr>
          <p:nvPr>
            <p:ph type="title"/>
          </p:nvPr>
        </p:nvSpPr>
        <p:spPr/>
        <p:txBody>
          <a:bodyPr/>
          <a:lstStyle/>
          <a:p>
            <a:r>
              <a:rPr lang="sv-SE" dirty="0"/>
              <a:t>Förändringar i verksamhetsbetingelserna inom kultursektorn</a:t>
            </a:r>
          </a:p>
        </p:txBody>
      </p:sp>
      <p:sp>
        <p:nvSpPr>
          <p:cNvPr id="3" name="Sisällön paikkamerkki 2">
            <a:extLst>
              <a:ext uri="{FF2B5EF4-FFF2-40B4-BE49-F238E27FC236}">
                <a16:creationId xmlns:a16="http://schemas.microsoft.com/office/drawing/2014/main" id="{943B19C1-2165-4B51-8C26-1008A2668529}"/>
              </a:ext>
            </a:extLst>
          </p:cNvPr>
          <p:cNvSpPr>
            <a:spLocks noGrp="1"/>
          </p:cNvSpPr>
          <p:nvPr>
            <p:ph idx="1"/>
          </p:nvPr>
        </p:nvSpPr>
        <p:spPr/>
        <p:txBody>
          <a:bodyPr/>
          <a:lstStyle/>
          <a:p>
            <a:r>
              <a:rPr lang="sv-SE" dirty="0"/>
              <a:t>Värden, smak samt serviceförväntningarna och –behoven differentieras</a:t>
            </a:r>
          </a:p>
          <a:p>
            <a:r>
              <a:rPr lang="sv-SE" dirty="0"/>
              <a:t>Digitaliseringen framskrider – de kreativa branscherna i täten</a:t>
            </a:r>
          </a:p>
          <a:p>
            <a:r>
              <a:rPr lang="sv-SE" dirty="0"/>
              <a:t>Kulturens och mediernas utveckling länkas samman</a:t>
            </a:r>
          </a:p>
          <a:p>
            <a:r>
              <a:rPr lang="sv-SE" dirty="0"/>
              <a:t>Globaliseringen ökar konkurrensen och skapar möjligheter</a:t>
            </a:r>
          </a:p>
          <a:p>
            <a:r>
              <a:rPr lang="sv-SE" dirty="0"/>
              <a:t>Den offentliga ekonomin ställer ramvillkor</a:t>
            </a:r>
          </a:p>
          <a:p>
            <a:pPr marL="0" indent="0">
              <a:buNone/>
            </a:pPr>
            <a:endParaRPr lang="sv-SE" dirty="0"/>
          </a:p>
          <a:p>
            <a:pPr marL="0" indent="0">
              <a:buNone/>
            </a:pPr>
            <a:endParaRPr lang="sv-SE" sz="1800" dirty="0"/>
          </a:p>
          <a:p>
            <a:pPr marL="0" indent="0">
              <a:buNone/>
            </a:pPr>
            <a:r>
              <a:rPr lang="sv-SE" sz="1800" dirty="0">
                <a:latin typeface="Book Antiqua" panose="02040602050305030304" pitchFamily="18" charset="0"/>
              </a:rPr>
              <a:t>	Behovet av att beakta språkliga och kulturella minoriteter, personer med funktionsnedsättning och 	andra grupper med särskilda behov kommer att gälla också digitala tjänster och funktioner.</a:t>
            </a:r>
          </a:p>
          <a:p>
            <a:pPr marL="0" indent="0">
              <a:buNone/>
            </a:pPr>
            <a:endParaRPr lang="sv-SE" sz="1800" dirty="0">
              <a:latin typeface="Book Antiqua" panose="02040602050305030304" pitchFamily="18" charset="0"/>
            </a:endParaRPr>
          </a:p>
          <a:p>
            <a:pPr marL="0" indent="0">
              <a:buNone/>
            </a:pPr>
            <a:r>
              <a:rPr lang="sv-SE" sz="1800" dirty="0">
                <a:latin typeface="Book Antiqua" panose="02040602050305030304" pitchFamily="18" charset="0"/>
              </a:rPr>
              <a:t>	Biblioteken spelar en viktig roll när det gäller att förhindra att klyftan vidgas i fråga om medborgarnas 	digitala delaktighet. Med sin mångsidiga verksamhet främjar de delaktigheten även i övrigt och stöder 	mer än tidigare småbarnspedagogikens, skolans, de lokala gemenskapernas och bostadsområdenas 	utvecklingsmål.</a:t>
            </a:r>
          </a:p>
          <a:p>
            <a:pPr marL="0" indent="0">
              <a:buNone/>
            </a:pPr>
            <a:endParaRPr lang="sv-SE" sz="1800" dirty="0"/>
          </a:p>
        </p:txBody>
      </p:sp>
      <p:sp>
        <p:nvSpPr>
          <p:cNvPr id="13" name="Vapaamuotoinen: Muoto 12">
            <a:extLst>
              <a:ext uri="{FF2B5EF4-FFF2-40B4-BE49-F238E27FC236}">
                <a16:creationId xmlns:a16="http://schemas.microsoft.com/office/drawing/2014/main" id="{A5CEB0DF-9E3A-40A0-9F5D-9279C64020F6}"/>
              </a:ext>
            </a:extLst>
          </p:cNvPr>
          <p:cNvSpPr/>
          <p:nvPr/>
        </p:nvSpPr>
        <p:spPr>
          <a:xfrm>
            <a:off x="8562975" y="1962150"/>
            <a:ext cx="590550" cy="1428750"/>
          </a:xfrm>
          <a:custGeom>
            <a:avLst/>
            <a:gdLst>
              <a:gd name="connsiteX0" fmla="*/ 371475 w 590550"/>
              <a:gd name="connsiteY0" fmla="*/ 0 h 1428750"/>
              <a:gd name="connsiteX1" fmla="*/ 371475 w 590550"/>
              <a:gd name="connsiteY1" fmla="*/ 0 h 1428750"/>
              <a:gd name="connsiteX2" fmla="*/ 504825 w 590550"/>
              <a:gd name="connsiteY2" fmla="*/ 47625 h 1428750"/>
              <a:gd name="connsiteX3" fmla="*/ 590550 w 590550"/>
              <a:gd name="connsiteY3" fmla="*/ 57150 h 1428750"/>
              <a:gd name="connsiteX4" fmla="*/ 0 w 590550"/>
              <a:gd name="connsiteY4" fmla="*/ 1428750 h 1428750"/>
              <a:gd name="connsiteX5" fmla="*/ 581025 w 590550"/>
              <a:gd name="connsiteY5" fmla="*/ 1066800 h 1428750"/>
              <a:gd name="connsiteX6" fmla="*/ 476250 w 590550"/>
              <a:gd name="connsiteY6" fmla="*/ 1104900 h 1428750"/>
              <a:gd name="connsiteX7" fmla="*/ 381000 w 590550"/>
              <a:gd name="connsiteY7" fmla="*/ 1133475 h 1428750"/>
              <a:gd name="connsiteX8" fmla="*/ 342900 w 590550"/>
              <a:gd name="connsiteY8" fmla="*/ 1152525 h 1428750"/>
              <a:gd name="connsiteX9" fmla="*/ 314325 w 590550"/>
              <a:gd name="connsiteY9" fmla="*/ 1171575 h 1428750"/>
              <a:gd name="connsiteX10" fmla="*/ 247650 w 590550"/>
              <a:gd name="connsiteY10" fmla="*/ 1190625 h 1428750"/>
              <a:gd name="connsiteX11" fmla="*/ 219075 w 590550"/>
              <a:gd name="connsiteY11" fmla="*/ 1209675 h 1428750"/>
              <a:gd name="connsiteX12" fmla="*/ 190500 w 590550"/>
              <a:gd name="connsiteY12" fmla="*/ 1219200 h 1428750"/>
              <a:gd name="connsiteX13" fmla="*/ 171450 w 590550"/>
              <a:gd name="connsiteY13" fmla="*/ 1228725 h 1428750"/>
              <a:gd name="connsiteX14" fmla="*/ 523875 w 590550"/>
              <a:gd name="connsiteY14" fmla="*/ 942975 h 1428750"/>
              <a:gd name="connsiteX15" fmla="*/ 295275 w 590550"/>
              <a:gd name="connsiteY15" fmla="*/ 1038225 h 1428750"/>
              <a:gd name="connsiteX16" fmla="*/ 514350 w 590550"/>
              <a:gd name="connsiteY16" fmla="*/ 38100 h 1428750"/>
              <a:gd name="connsiteX17" fmla="*/ 504825 w 590550"/>
              <a:gd name="connsiteY17" fmla="*/ 142875 h 1428750"/>
              <a:gd name="connsiteX18" fmla="*/ 552450 w 590550"/>
              <a:gd name="connsiteY18" fmla="*/ 2476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0550" h="1428750">
                <a:moveTo>
                  <a:pt x="371475" y="0"/>
                </a:moveTo>
                <a:lnTo>
                  <a:pt x="371475" y="0"/>
                </a:lnTo>
                <a:cubicBezTo>
                  <a:pt x="374603" y="1173"/>
                  <a:pt x="489948" y="45500"/>
                  <a:pt x="504825" y="47625"/>
                </a:cubicBezTo>
                <a:cubicBezTo>
                  <a:pt x="577786" y="58048"/>
                  <a:pt x="549049" y="57150"/>
                  <a:pt x="590550" y="57150"/>
                </a:cubicBezTo>
                <a:lnTo>
                  <a:pt x="0" y="1428750"/>
                </a:lnTo>
                <a:lnTo>
                  <a:pt x="581025" y="1066800"/>
                </a:lnTo>
                <a:cubicBezTo>
                  <a:pt x="573684" y="1069553"/>
                  <a:pt x="501595" y="1097659"/>
                  <a:pt x="476250" y="1104900"/>
                </a:cubicBezTo>
                <a:cubicBezTo>
                  <a:pt x="444347" y="1114015"/>
                  <a:pt x="411181" y="1118385"/>
                  <a:pt x="381000" y="1133475"/>
                </a:cubicBezTo>
                <a:cubicBezTo>
                  <a:pt x="368300" y="1139825"/>
                  <a:pt x="355228" y="1145480"/>
                  <a:pt x="342900" y="1152525"/>
                </a:cubicBezTo>
                <a:cubicBezTo>
                  <a:pt x="332961" y="1158205"/>
                  <a:pt x="324847" y="1167066"/>
                  <a:pt x="314325" y="1171575"/>
                </a:cubicBezTo>
                <a:cubicBezTo>
                  <a:pt x="271599" y="1189886"/>
                  <a:pt x="284721" y="1172089"/>
                  <a:pt x="247650" y="1190625"/>
                </a:cubicBezTo>
                <a:cubicBezTo>
                  <a:pt x="237411" y="1195745"/>
                  <a:pt x="229314" y="1204555"/>
                  <a:pt x="219075" y="1209675"/>
                </a:cubicBezTo>
                <a:cubicBezTo>
                  <a:pt x="210095" y="1214165"/>
                  <a:pt x="199822" y="1215471"/>
                  <a:pt x="190500" y="1219200"/>
                </a:cubicBezTo>
                <a:cubicBezTo>
                  <a:pt x="183908" y="1221837"/>
                  <a:pt x="177800" y="1225550"/>
                  <a:pt x="171450" y="1228725"/>
                </a:cubicBezTo>
                <a:lnTo>
                  <a:pt x="523875" y="942975"/>
                </a:lnTo>
                <a:lnTo>
                  <a:pt x="295275" y="1038225"/>
                </a:lnTo>
                <a:lnTo>
                  <a:pt x="514350" y="38100"/>
                </a:lnTo>
                <a:lnTo>
                  <a:pt x="504825" y="142875"/>
                </a:lnTo>
                <a:lnTo>
                  <a:pt x="552450" y="24765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yöristetty kuvaselitesuorakulmio 3">
            <a:extLst>
              <a:ext uri="{FF2B5EF4-FFF2-40B4-BE49-F238E27FC236}">
                <a16:creationId xmlns:a16="http://schemas.microsoft.com/office/drawing/2014/main" id="{B595AC81-4DA1-4889-8580-6A21B6655B90}"/>
              </a:ext>
            </a:extLst>
          </p:cNvPr>
          <p:cNvSpPr/>
          <p:nvPr/>
        </p:nvSpPr>
        <p:spPr bwMode="auto">
          <a:xfrm>
            <a:off x="1143000" y="3768398"/>
            <a:ext cx="10759150" cy="2119615"/>
          </a:xfrm>
          <a:prstGeom prst="wedgeRoundRectCallout">
            <a:avLst>
              <a:gd name="adj1" fmla="val 3230"/>
              <a:gd name="adj2" fmla="val -83724"/>
              <a:gd name="adj3" fmla="val 16667"/>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36295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AA9DFA-00B8-47ED-BFB6-07F41B80E96A}"/>
              </a:ext>
            </a:extLst>
          </p:cNvPr>
          <p:cNvSpPr>
            <a:spLocks noGrp="1"/>
          </p:cNvSpPr>
          <p:nvPr>
            <p:ph type="title"/>
          </p:nvPr>
        </p:nvSpPr>
        <p:spPr/>
        <p:txBody>
          <a:bodyPr/>
          <a:lstStyle/>
          <a:p>
            <a:r>
              <a:rPr lang="sv-SE" dirty="0"/>
              <a:t>Kulturpolitikens målområden och mål fram till 2025</a:t>
            </a:r>
          </a:p>
        </p:txBody>
      </p:sp>
      <p:sp>
        <p:nvSpPr>
          <p:cNvPr id="3" name="Sisällön paikkamerkki 2">
            <a:extLst>
              <a:ext uri="{FF2B5EF4-FFF2-40B4-BE49-F238E27FC236}">
                <a16:creationId xmlns:a16="http://schemas.microsoft.com/office/drawing/2014/main" id="{B6CA1079-E229-4BAB-83F9-AABC1F2AF28A}"/>
              </a:ext>
            </a:extLst>
          </p:cNvPr>
          <p:cNvSpPr>
            <a:spLocks noGrp="1"/>
          </p:cNvSpPr>
          <p:nvPr>
            <p:ph idx="1"/>
          </p:nvPr>
        </p:nvSpPr>
        <p:spPr/>
        <p:txBody>
          <a:bodyPr/>
          <a:lstStyle/>
          <a:p>
            <a:pPr marL="0" indent="0">
              <a:buNone/>
            </a:pPr>
            <a:r>
              <a:rPr lang="sv-SE" dirty="0"/>
              <a:t>1. Skapande arbete och produktion</a:t>
            </a:r>
          </a:p>
          <a:p>
            <a:pPr lvl="1"/>
            <a:r>
              <a:rPr lang="sv-SE" dirty="0"/>
              <a:t>Förutsättningarna för konstnärligt och annat kreativt arbete har förbättrats och produktions- och distributionssätten har blivit mångsidigare</a:t>
            </a:r>
          </a:p>
          <a:p>
            <a:pPr marL="0" indent="0">
              <a:buNone/>
            </a:pPr>
            <a:r>
              <a:rPr lang="sv-SE" dirty="0"/>
              <a:t>2. Delaktighet och medverkan i kulturverksamhet</a:t>
            </a:r>
          </a:p>
          <a:p>
            <a:pPr lvl="1"/>
            <a:r>
              <a:rPr lang="sv-SE" dirty="0"/>
              <a:t>Människor deltar i olika kulturverksamheter i större utsträckning än tidigare och skillnaderna mellan olika befolkningsgrupper i deltagandet har blivit mindre</a:t>
            </a:r>
          </a:p>
          <a:p>
            <a:pPr marL="0" indent="0">
              <a:buNone/>
            </a:pPr>
            <a:r>
              <a:rPr lang="sv-SE" dirty="0"/>
              <a:t>3. Kulturens grund och kontinuitet</a:t>
            </a:r>
          </a:p>
          <a:p>
            <a:pPr lvl="1"/>
            <a:r>
              <a:rPr lang="sv-SE" dirty="0"/>
              <a:t>Grundvalarna för kulturen är starka och livskraftiga</a:t>
            </a:r>
          </a:p>
        </p:txBody>
      </p:sp>
    </p:spTree>
    <p:extLst>
      <p:ext uri="{BB962C8B-B14F-4D97-AF65-F5344CB8AC3E}">
        <p14:creationId xmlns:p14="http://schemas.microsoft.com/office/powerpoint/2010/main" val="95133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C684EE-7436-49C3-B944-60BEBB3DB739}"/>
              </a:ext>
            </a:extLst>
          </p:cNvPr>
          <p:cNvSpPr>
            <a:spLocks noGrp="1"/>
          </p:cNvSpPr>
          <p:nvPr>
            <p:ph type="title"/>
          </p:nvPr>
        </p:nvSpPr>
        <p:spPr/>
        <p:txBody>
          <a:bodyPr/>
          <a:lstStyle/>
          <a:p>
            <a:r>
              <a:rPr lang="sv-SE" dirty="0"/>
              <a:t>De samhälleliga verkningarna av kulturpolitiken</a:t>
            </a:r>
          </a:p>
        </p:txBody>
      </p:sp>
      <p:sp>
        <p:nvSpPr>
          <p:cNvPr id="3" name="Sisällön paikkamerkki 2">
            <a:extLst>
              <a:ext uri="{FF2B5EF4-FFF2-40B4-BE49-F238E27FC236}">
                <a16:creationId xmlns:a16="http://schemas.microsoft.com/office/drawing/2014/main" id="{2144EC16-BEF8-408F-A626-5E4291F7A8AD}"/>
              </a:ext>
            </a:extLst>
          </p:cNvPr>
          <p:cNvSpPr>
            <a:spLocks noGrp="1"/>
          </p:cNvSpPr>
          <p:nvPr>
            <p:ph idx="1"/>
          </p:nvPr>
        </p:nvSpPr>
        <p:spPr/>
        <p:txBody>
          <a:bodyPr/>
          <a:lstStyle/>
          <a:p>
            <a:pPr marL="0" indent="0">
              <a:buNone/>
            </a:pPr>
            <a:r>
              <a:rPr lang="sv-SE" dirty="0"/>
              <a:t>2. Delaktighet och medverkan i kulturlivet</a:t>
            </a:r>
          </a:p>
          <a:p>
            <a:r>
              <a:rPr lang="sv-SE" sz="1800" dirty="0"/>
              <a:t>verkställande av </a:t>
            </a:r>
            <a:r>
              <a:rPr lang="sv-SE" sz="1800" b="1" dirty="0"/>
              <a:t>aktiv medborgarsamhällelig verksamhet </a:t>
            </a:r>
            <a:r>
              <a:rPr lang="sv-SE" sz="1800" dirty="0"/>
              <a:t>och </a:t>
            </a:r>
            <a:r>
              <a:rPr lang="sv-SE" sz="1800" b="1" dirty="0"/>
              <a:t>demokrati</a:t>
            </a:r>
            <a:r>
              <a:rPr lang="sv-SE" sz="1800" dirty="0"/>
              <a:t> som hänför sig till kultursektorn och stöder den</a:t>
            </a:r>
          </a:p>
          <a:p>
            <a:r>
              <a:rPr lang="sv-SE" sz="1800" dirty="0"/>
              <a:t>olika gruppers möjlighet att upprätthålla och </a:t>
            </a:r>
            <a:r>
              <a:rPr lang="sv-SE" sz="1800" b="1" dirty="0"/>
              <a:t>utveckla sitt språk och sin kultur</a:t>
            </a:r>
          </a:p>
          <a:p>
            <a:r>
              <a:rPr lang="sv-SE" sz="1800" dirty="0"/>
              <a:t>verkställande av de </a:t>
            </a:r>
            <a:r>
              <a:rPr lang="sv-SE" sz="1800" b="1" dirty="0"/>
              <a:t>kulturella och språkliga rättigheterna</a:t>
            </a:r>
          </a:p>
          <a:p>
            <a:r>
              <a:rPr lang="sv-SE" sz="1800" dirty="0"/>
              <a:t>förverkligande av </a:t>
            </a:r>
            <a:r>
              <a:rPr lang="sv-SE" sz="1800" b="1" dirty="0"/>
              <a:t>nåbarhet, tillgänglighet och jämlikhet </a:t>
            </a:r>
            <a:r>
              <a:rPr lang="sv-SE" sz="1800" dirty="0"/>
              <a:t>inom konst- och kulturverksamheten samt i tjänster</a:t>
            </a:r>
          </a:p>
          <a:p>
            <a:pPr marL="0" indent="0">
              <a:buNone/>
            </a:pPr>
            <a:r>
              <a:rPr lang="sv-SE" sz="1800" dirty="0"/>
              <a:t>    med anknytning till denna</a:t>
            </a:r>
          </a:p>
          <a:p>
            <a:r>
              <a:rPr lang="sv-SE" sz="1800" dirty="0"/>
              <a:t>den regionala och lokala </a:t>
            </a:r>
            <a:r>
              <a:rPr lang="sv-SE" sz="1800" b="1" dirty="0"/>
              <a:t>tillgången</a:t>
            </a:r>
            <a:r>
              <a:rPr lang="sv-SE" sz="1800" dirty="0"/>
              <a:t> till kultur</a:t>
            </a:r>
          </a:p>
          <a:p>
            <a:r>
              <a:rPr lang="sv-SE" sz="1800" dirty="0"/>
              <a:t>medborgarnas, i synnerhet barns och ungdomars, kulturintresse och aktivitet på eget initiativ</a:t>
            </a:r>
          </a:p>
          <a:p>
            <a:r>
              <a:rPr lang="sv-SE" sz="1800" dirty="0"/>
              <a:t>användning av kulturutbudet och tjänsterna</a:t>
            </a:r>
          </a:p>
          <a:p>
            <a:r>
              <a:rPr lang="sv-SE" sz="1800" dirty="0"/>
              <a:t>konst- och kultursektorns användar- och publikinriktade utvecklingsverksamhet med tanke på innehåll (t.ex. kvalitet),</a:t>
            </a:r>
          </a:p>
          <a:p>
            <a:r>
              <a:rPr lang="sv-SE" sz="1800" dirty="0"/>
              <a:t>utbud (t.ex. mångfald) och tjänster (t.ex. </a:t>
            </a:r>
            <a:r>
              <a:rPr lang="sv-SE" sz="1800" b="1" dirty="0"/>
              <a:t>tillgång</a:t>
            </a:r>
            <a:r>
              <a:rPr lang="sv-SE" sz="1800" dirty="0"/>
              <a:t>/olika serviceformer)</a:t>
            </a:r>
          </a:p>
          <a:p>
            <a:r>
              <a:rPr lang="sv-SE" sz="1800" dirty="0"/>
              <a:t>konstens och kulturens inverkan på människors hälsa och välbefinnande</a:t>
            </a:r>
          </a:p>
        </p:txBody>
      </p:sp>
    </p:spTree>
    <p:extLst>
      <p:ext uri="{BB962C8B-B14F-4D97-AF65-F5344CB8AC3E}">
        <p14:creationId xmlns:p14="http://schemas.microsoft.com/office/powerpoint/2010/main" val="13910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598C1B-C6D4-48BA-9D4C-3E523A68B0A7}"/>
              </a:ext>
            </a:extLst>
          </p:cNvPr>
          <p:cNvSpPr>
            <a:spLocks noGrp="1"/>
          </p:cNvSpPr>
          <p:nvPr>
            <p:ph type="title"/>
          </p:nvPr>
        </p:nvSpPr>
        <p:spPr/>
        <p:txBody>
          <a:bodyPr/>
          <a:lstStyle/>
          <a:p>
            <a:r>
              <a:rPr lang="sv-SE" dirty="0"/>
              <a:t>Utvecklingsåtgärder för kulturpolitiken</a:t>
            </a:r>
          </a:p>
        </p:txBody>
      </p:sp>
      <p:sp>
        <p:nvSpPr>
          <p:cNvPr id="3" name="Sisällön paikkamerkki 2">
            <a:extLst>
              <a:ext uri="{FF2B5EF4-FFF2-40B4-BE49-F238E27FC236}">
                <a16:creationId xmlns:a16="http://schemas.microsoft.com/office/drawing/2014/main" id="{8E553D0D-57A4-4FCD-B7A0-7D70154447CD}"/>
              </a:ext>
            </a:extLst>
          </p:cNvPr>
          <p:cNvSpPr>
            <a:spLocks noGrp="1"/>
          </p:cNvSpPr>
          <p:nvPr>
            <p:ph idx="1"/>
          </p:nvPr>
        </p:nvSpPr>
        <p:spPr/>
        <p:txBody>
          <a:bodyPr/>
          <a:lstStyle/>
          <a:p>
            <a:pPr marL="0" indent="0">
              <a:buNone/>
            </a:pPr>
            <a:r>
              <a:rPr lang="sv-SE" dirty="0"/>
              <a:t>2. Delaktighet och medverkan i kulturlivet</a:t>
            </a:r>
          </a:p>
          <a:p>
            <a:pPr marL="0" indent="0">
              <a:buNone/>
            </a:pPr>
            <a:r>
              <a:rPr lang="sv-SE" dirty="0"/>
              <a:t>…</a:t>
            </a:r>
          </a:p>
          <a:p>
            <a:r>
              <a:rPr lang="sv-SE" sz="1800" b="1" dirty="0"/>
              <a:t>Tillgången</a:t>
            </a:r>
            <a:r>
              <a:rPr lang="sv-SE" sz="1800" dirty="0"/>
              <a:t> till information och kultur främjas, medborgarsamhället och samhällets demokratiska</a:t>
            </a:r>
          </a:p>
          <a:p>
            <a:pPr marL="0" indent="0">
              <a:buNone/>
            </a:pPr>
            <a:r>
              <a:rPr lang="sv-SE" sz="1800" dirty="0"/>
              <a:t>    utveckling stöds</a:t>
            </a:r>
          </a:p>
          <a:p>
            <a:r>
              <a:rPr lang="sv-SE" sz="1800" b="1" dirty="0"/>
              <a:t>De allmänna biblioteken </a:t>
            </a:r>
            <a:r>
              <a:rPr lang="sv-SE" sz="1800" dirty="0"/>
              <a:t>utvecklas i enlighet med målen i den nya bibliotekslagen:</a:t>
            </a:r>
          </a:p>
          <a:p>
            <a:pPr marL="0" indent="0">
              <a:buNone/>
            </a:pPr>
            <a:r>
              <a:rPr lang="sv-SE" sz="1800" dirty="0"/>
              <a:t>    bibliotekstjänsterna är även i framtiden </a:t>
            </a:r>
            <a:r>
              <a:rPr lang="sv-SE" sz="1800" b="1" dirty="0"/>
              <a:t>avgiftsfria</a:t>
            </a:r>
            <a:r>
              <a:rPr lang="sv-SE" sz="1800" dirty="0"/>
              <a:t> och de ordnas fortsättningsvis som </a:t>
            </a:r>
            <a:r>
              <a:rPr lang="sv-SE" sz="1800" b="1" dirty="0"/>
              <a:t>närservice</a:t>
            </a:r>
            <a:r>
              <a:rPr lang="sv-SE" sz="1800" dirty="0"/>
              <a:t>, biblioteken</a:t>
            </a:r>
          </a:p>
          <a:p>
            <a:pPr marL="0" indent="0">
              <a:buNone/>
            </a:pPr>
            <a:r>
              <a:rPr lang="sv-SE" sz="1800" dirty="0"/>
              <a:t>    utvecklas som </a:t>
            </a:r>
            <a:r>
              <a:rPr lang="sv-SE" sz="1800" b="1" dirty="0"/>
              <a:t>öppna rum </a:t>
            </a:r>
            <a:r>
              <a:rPr lang="sv-SE" sz="1800" dirty="0"/>
              <a:t>som stöder lärande, fritidsintressen, arbete och medborgarverksamhet samt </a:t>
            </a:r>
          </a:p>
          <a:p>
            <a:pPr marL="0" indent="0">
              <a:buNone/>
            </a:pPr>
            <a:r>
              <a:rPr lang="sv-SE" sz="1800" dirty="0"/>
              <a:t>    som aktörer som tryggar den </a:t>
            </a:r>
            <a:r>
              <a:rPr lang="sv-SE" sz="1800" b="1" dirty="0"/>
              <a:t>digitala jämlikheten</a:t>
            </a:r>
            <a:endParaRPr lang="sv-SE" sz="1800" dirty="0"/>
          </a:p>
        </p:txBody>
      </p:sp>
    </p:spTree>
    <p:extLst>
      <p:ext uri="{BB962C8B-B14F-4D97-AF65-F5344CB8AC3E}">
        <p14:creationId xmlns:p14="http://schemas.microsoft.com/office/powerpoint/2010/main" val="404734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D8C8EE2-C723-496A-AA1E-20498A29139B}"/>
              </a:ext>
            </a:extLst>
          </p:cNvPr>
          <p:cNvPicPr>
            <a:picLocks noChangeAspect="1"/>
          </p:cNvPicPr>
          <p:nvPr/>
        </p:nvPicPr>
        <p:blipFill>
          <a:blip r:embed="rId2"/>
          <a:stretch>
            <a:fillRect/>
          </a:stretch>
        </p:blipFill>
        <p:spPr>
          <a:xfrm>
            <a:off x="2008620" y="0"/>
            <a:ext cx="7750841" cy="6861581"/>
          </a:xfrm>
          <a:prstGeom prst="rect">
            <a:avLst/>
          </a:prstGeom>
        </p:spPr>
      </p:pic>
    </p:spTree>
    <p:extLst>
      <p:ext uri="{BB962C8B-B14F-4D97-AF65-F5344CB8AC3E}">
        <p14:creationId xmlns:p14="http://schemas.microsoft.com/office/powerpoint/2010/main" val="189400532"/>
      </p:ext>
    </p:extLst>
  </p:cSld>
  <p:clrMapOvr>
    <a:masterClrMapping/>
  </p:clrMapOvr>
</p:sld>
</file>

<file path=ppt/theme/theme1.xml><?xml version="1.0" encoding="utf-8"?>
<a:theme xmlns:a="http://schemas.openxmlformats.org/drawingml/2006/main" name="Aluehallintovirasto">
  <a:themeElements>
    <a:clrScheme name="Avi">
      <a:dk1>
        <a:srgbClr val="000000"/>
      </a:dk1>
      <a:lt1>
        <a:srgbClr val="FFFFFF"/>
      </a:lt1>
      <a:dk2>
        <a:srgbClr val="1F3C7E"/>
      </a:dk2>
      <a:lt2>
        <a:srgbClr val="FFF9E3"/>
      </a:lt2>
      <a:accent1>
        <a:srgbClr val="1F3C7E"/>
      </a:accent1>
      <a:accent2>
        <a:srgbClr val="00559F"/>
      </a:accent2>
      <a:accent3>
        <a:srgbClr val="8AC2E6"/>
      </a:accent3>
      <a:accent4>
        <a:srgbClr val="B2B2B2"/>
      </a:accent4>
      <a:accent5>
        <a:srgbClr val="C3C4A4"/>
      </a:accent5>
      <a:accent6>
        <a:srgbClr val="DADBC8"/>
      </a:accent6>
      <a:hlink>
        <a:srgbClr val="1F3C7E"/>
      </a:hlink>
      <a:folHlink>
        <a:srgbClr val="C3C4A4"/>
      </a:folHlink>
    </a:clrScheme>
    <a:fontScheme name="_AVI">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luehallintovirasto laajakuva 16_9-esitysmalli.potx" id="{5FF36350-AC5B-48A4-AE14-A4C5F6E2C5BD}" vid="{F498BCD7-FE5E-4BC6-A380-C44D3FBC48C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Aluehallintovirasto PowerPoint-esitysmalli</Template>
  <TotalTime>431</TotalTime>
  <Words>1144</Words>
  <Application>Microsoft Office PowerPoint</Application>
  <PresentationFormat>Laajakuva</PresentationFormat>
  <Paragraphs>141</Paragraphs>
  <Slides>20</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20</vt:i4>
      </vt:variant>
    </vt:vector>
  </HeadingPairs>
  <TitlesOfParts>
    <vt:vector size="26" baseType="lpstr">
      <vt:lpstr>ＭＳ Ｐゴシック</vt:lpstr>
      <vt:lpstr>Arial</vt:lpstr>
      <vt:lpstr>Book Antiqua</vt:lpstr>
      <vt:lpstr>Calibri</vt:lpstr>
      <vt:lpstr>Wingdings</vt:lpstr>
      <vt:lpstr>Aluehallintovirasto</vt:lpstr>
      <vt:lpstr>Strategi och lag om ökad tillgänglighet</vt:lpstr>
      <vt:lpstr>Statens uppgifter inom kulturpolitiken</vt:lpstr>
      <vt:lpstr>PowerPoint-esitys</vt:lpstr>
      <vt:lpstr>Undervisnings- och kulturministeriets kulturpolitiska strategi 2025</vt:lpstr>
      <vt:lpstr>Förändringar i verksamhetsbetingelserna inom kultursektorn</vt:lpstr>
      <vt:lpstr>Kulturpolitikens målområden och mål fram till 2025</vt:lpstr>
      <vt:lpstr>De samhälleliga verkningarna av kulturpolitiken</vt:lpstr>
      <vt:lpstr>Utvecklingsåtgärder för kulturpolitiken</vt:lpstr>
      <vt:lpstr>PowerPoint-esitys</vt:lpstr>
      <vt:lpstr>PowerPoint-esitys</vt:lpstr>
      <vt:lpstr>Lag om allmänna bibliotek</vt:lpstr>
      <vt:lpstr>Lag om allmänna bibliotek</vt:lpstr>
      <vt:lpstr>Lag om allmänna bibliotek</vt:lpstr>
      <vt:lpstr>Lag om allmänna bibliotek</vt:lpstr>
      <vt:lpstr>Lag om allmänna bibliotek</vt:lpstr>
      <vt:lpstr>Tillgänglighetsdirektivet</vt:lpstr>
      <vt:lpstr>Tillgänglighetsdirektivet</vt:lpstr>
      <vt:lpstr>Tillgänglighetsdirektivet</vt:lpstr>
      <vt:lpstr>Tillgänglighetsdirektivet</vt:lpstr>
      <vt:lpstr>PowerPoint-esitys</vt:lpstr>
    </vt:vector>
  </TitlesOfParts>
  <Company>Aluehallintovirasto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och lag om ökad tillgänglighet</dc:title>
  <dc:creator>Ahlroth Susanne</dc:creator>
  <cp:lastModifiedBy>Ahlroth Susanne</cp:lastModifiedBy>
  <cp:revision>32</cp:revision>
  <dcterms:created xsi:type="dcterms:W3CDTF">2017-11-14T12:48:12Z</dcterms:created>
  <dcterms:modified xsi:type="dcterms:W3CDTF">2017-11-22T09:35:32Z</dcterms:modified>
</cp:coreProperties>
</file>