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4" r:id="rId5"/>
    <p:sldId id="258" r:id="rId6"/>
    <p:sldId id="266" r:id="rId7"/>
    <p:sldId id="262" r:id="rId8"/>
    <p:sldId id="269" r:id="rId9"/>
    <p:sldId id="268" r:id="rId10"/>
    <p:sldId id="273" r:id="rId11"/>
    <p:sldId id="272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Suomenkielinen lasten- ja nuortenkirjallisuus </c:v>
                </c:pt>
              </c:strCache>
            </c:strRef>
          </c:tx>
          <c:dLbls>
            <c:dLbl>
              <c:idx val="0"/>
              <c:layout>
                <c:manualLayout>
                  <c:x val="-0.21604494750656167"/>
                  <c:y val="-5.26324834395699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786016331291922"/>
                  <c:y val="0.123706411698537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Taul1!$A$2:$A$7</c:f>
              <c:strCache>
                <c:ptCount val="6"/>
                <c:pt idx="0">
                  <c:v>Äänikirjat</c:v>
                </c:pt>
                <c:pt idx="1">
                  <c:v>DaisyTrio-kirjat</c:v>
                </c:pt>
                <c:pt idx="2">
                  <c:v>Pistekirjat</c:v>
                </c:pt>
                <c:pt idx="3">
                  <c:v>Koskettelukirjat</c:v>
                </c:pt>
                <c:pt idx="4">
                  <c:v>Luetaan yhdessä -kirjat</c:v>
                </c:pt>
                <c:pt idx="5">
                  <c:v>E-kirjat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3107</c:v>
                </c:pt>
                <c:pt idx="1">
                  <c:v>63</c:v>
                </c:pt>
                <c:pt idx="2">
                  <c:v>1108</c:v>
                </c:pt>
                <c:pt idx="3">
                  <c:v>888</c:v>
                </c:pt>
                <c:pt idx="4">
                  <c:v>493</c:v>
                </c:pt>
                <c:pt idx="5">
                  <c:v>161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Ruotsinkielinen lasten- ja nuortenkirjallisuus</c:v>
                </c:pt>
              </c:strCache>
            </c:strRef>
          </c:tx>
          <c:dLbls>
            <c:dLbl>
              <c:idx val="4"/>
              <c:layout>
                <c:manualLayout>
                  <c:x val="7.2998687664041996E-5"/>
                  <c:y val="9.920634920634920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Taul1!$A$2:$A$7</c:f>
              <c:strCache>
                <c:ptCount val="6"/>
                <c:pt idx="0">
                  <c:v>Äänikirjat</c:v>
                </c:pt>
                <c:pt idx="1">
                  <c:v>DaisyTrio-kirjat</c:v>
                </c:pt>
                <c:pt idx="2">
                  <c:v>Pistekirjat</c:v>
                </c:pt>
                <c:pt idx="3">
                  <c:v>Koskettelukirjat</c:v>
                </c:pt>
                <c:pt idx="4">
                  <c:v>Luetaan yhdessä -kirjat</c:v>
                </c:pt>
                <c:pt idx="5">
                  <c:v>E-kirjat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1196</c:v>
                </c:pt>
                <c:pt idx="1">
                  <c:v>96</c:v>
                </c:pt>
                <c:pt idx="2">
                  <c:v>211</c:v>
                </c:pt>
                <c:pt idx="3">
                  <c:v>111</c:v>
                </c:pt>
                <c:pt idx="4">
                  <c:v>66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1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1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69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79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41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374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4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47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050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27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5938-92A6-496F-84AB-D5D369A690C0}" type="datetimeFigureOut">
              <a:rPr lang="fi-FI" smtClean="0"/>
              <a:t>26.4.2017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0763-BEA2-4942-8C06-F4CE0190A6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43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Lukemisesteiset lapset ja nuoret kirjaston </a:t>
            </a:r>
            <a:r>
              <a:rPr lang="fi-FI" b="1" dirty="0" smtClean="0"/>
              <a:t>asiakkaina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Hyvät käytännöt / </a:t>
            </a:r>
            <a:r>
              <a:rPr lang="fi-FI" dirty="0" err="1" smtClean="0"/>
              <a:t>Celia-vastaavat</a:t>
            </a:r>
            <a:endParaRPr lang="fi-FI" dirty="0" smtClean="0"/>
          </a:p>
          <a:p>
            <a:r>
              <a:rPr lang="fi-FI" dirty="0" smtClean="0"/>
              <a:t>Tampere 26.4.2017</a:t>
            </a:r>
          </a:p>
          <a:p>
            <a:endParaRPr lang="fi-FI" sz="2000" dirty="0" smtClean="0"/>
          </a:p>
          <a:p>
            <a:r>
              <a:rPr lang="fi-FI" sz="2000" dirty="0" smtClean="0"/>
              <a:t>Petra Okkonen, pedagoginen suunnittelija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4349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Keskustele vieruskaverisi </a:t>
            </a:r>
            <a:r>
              <a:rPr lang="fi-FI" b="1" dirty="0" smtClean="0"/>
              <a:t>kanssa</a:t>
            </a:r>
            <a:br>
              <a:rPr lang="fi-FI" b="1" dirty="0" smtClean="0"/>
            </a:br>
            <a:r>
              <a:rPr lang="fi-FI" b="1" dirty="0" smtClean="0"/>
              <a:t>(tai </a:t>
            </a:r>
            <a:r>
              <a:rPr lang="fi-FI" b="1" smtClean="0"/>
              <a:t>kirjaa Post </a:t>
            </a:r>
            <a:r>
              <a:rPr lang="fi-FI" b="1" dirty="0" err="1" smtClean="0"/>
              <a:t>it-lapulle</a:t>
            </a:r>
            <a:r>
              <a:rPr lang="fi-FI" b="1" dirty="0" smtClean="0"/>
              <a:t>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Mitkä ovat </a:t>
            </a:r>
            <a:r>
              <a:rPr lang="fi-FI" dirty="0" smtClean="0"/>
              <a:t>teidän kirjaston </a:t>
            </a:r>
            <a:r>
              <a:rPr lang="fi-FI" dirty="0"/>
              <a:t>tapoja tavoittaa lapsia ja </a:t>
            </a:r>
            <a:r>
              <a:rPr lang="fi-FI" dirty="0" smtClean="0"/>
              <a:t>nuoria?</a:t>
            </a:r>
          </a:p>
          <a:p>
            <a:r>
              <a:rPr lang="fi-FI" dirty="0" smtClean="0"/>
              <a:t>Mitä </a:t>
            </a:r>
            <a:r>
              <a:rPr lang="fi-FI" dirty="0"/>
              <a:t>yhteistyötä te teette koulujen kanssa</a:t>
            </a:r>
            <a:r>
              <a:rPr lang="fi-FI" dirty="0" smtClean="0"/>
              <a:t>?</a:t>
            </a:r>
          </a:p>
          <a:p>
            <a:r>
              <a:rPr lang="fi-FI" dirty="0"/>
              <a:t>Onko teillä toimintatapoja kohdata erityisluokkalaisia</a:t>
            </a:r>
            <a:r>
              <a:rPr lang="fi-FI" dirty="0" smtClean="0"/>
              <a:t>?</a:t>
            </a:r>
          </a:p>
          <a:p>
            <a:r>
              <a:rPr lang="fi-FI" dirty="0" smtClean="0"/>
              <a:t>Mitä </a:t>
            </a:r>
            <a:r>
              <a:rPr lang="fi-FI" dirty="0" err="1" smtClean="0"/>
              <a:t>Celia</a:t>
            </a:r>
            <a:r>
              <a:rPr lang="fi-FI" dirty="0" smtClean="0"/>
              <a:t> voisi oppia juuri teidän kirjastolta lapsiin ja nuoriin liittyen?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63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Ideoita lasten ja nuorten huomioimiseksi?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Petra Okkonen</a:t>
            </a:r>
          </a:p>
          <a:p>
            <a:r>
              <a:rPr lang="fi-FI" dirty="0" err="1"/>
              <a:t>p</a:t>
            </a:r>
            <a:r>
              <a:rPr lang="fi-FI" dirty="0" err="1" smtClean="0"/>
              <a:t>etra.okkonen@celia.fi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Muutama tilastoluku</a:t>
            </a:r>
            <a:endParaRPr lang="fi-FI" b="1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Vuonna 2016 </a:t>
            </a:r>
          </a:p>
          <a:p>
            <a:r>
              <a:rPr lang="fi-FI" dirty="0" smtClean="0"/>
              <a:t>3 500 alle 18-vuotiasta asiakasta</a:t>
            </a:r>
          </a:p>
          <a:p>
            <a:pPr lvl="1"/>
            <a:r>
              <a:rPr lang="fi-FI" dirty="0" smtClean="0"/>
              <a:t>1 773 oli tehnyt yhden tai enemmän lainoja</a:t>
            </a:r>
          </a:p>
          <a:p>
            <a:pPr lvl="1"/>
            <a:r>
              <a:rPr lang="fi-FI" dirty="0" smtClean="0"/>
              <a:t>Yhteensä 29 312 lainaa</a:t>
            </a:r>
          </a:p>
          <a:p>
            <a:pPr lvl="1"/>
            <a:r>
              <a:rPr lang="fi-FI" dirty="0" smtClean="0"/>
              <a:t>Noin 80 % lainoista äänikirjoja</a:t>
            </a:r>
          </a:p>
          <a:p>
            <a:pPr lvl="1"/>
            <a:r>
              <a:rPr lang="fi-FI" dirty="0" smtClean="0"/>
              <a:t>73 % lainoista verkkolainoja (58 % vuonna 2015)</a:t>
            </a:r>
          </a:p>
          <a:p>
            <a:pPr lvl="1"/>
            <a:r>
              <a:rPr lang="fi-FI" dirty="0" smtClean="0"/>
              <a:t>58 % heitä, joilla lukivaikeus</a:t>
            </a:r>
          </a:p>
          <a:p>
            <a:r>
              <a:rPr lang="fi-FI" dirty="0" smtClean="0"/>
              <a:t>4500 myytyä oppikirjaa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50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err="1" smtClean="0"/>
              <a:t>Celia</a:t>
            </a:r>
            <a:r>
              <a:rPr lang="fi-FI" b="1" dirty="0" smtClean="0"/>
              <a:t> </a:t>
            </a:r>
            <a:r>
              <a:rPr lang="fi-FI" b="1" dirty="0"/>
              <a:t>+</a:t>
            </a:r>
            <a:r>
              <a:rPr lang="fi-FI" b="1" dirty="0" smtClean="0"/>
              <a:t> lasten ja nuorten kokoelma</a:t>
            </a:r>
            <a:br>
              <a:rPr lang="fi-FI" b="1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Lasten </a:t>
            </a:r>
            <a:r>
              <a:rPr lang="fi-FI" sz="2700" dirty="0"/>
              <a:t>ja nuorten kauno- ja tietokirjallisuus:</a:t>
            </a:r>
            <a:br>
              <a:rPr lang="fi-FI" sz="2700" dirty="0"/>
            </a:br>
            <a:r>
              <a:rPr lang="fi-FI" sz="2700" dirty="0"/>
              <a:t>noin 7 500 </a:t>
            </a:r>
            <a:r>
              <a:rPr lang="fi-FI" sz="2700" dirty="0" smtClean="0"/>
              <a:t>kpl, 14,5 </a:t>
            </a:r>
            <a:r>
              <a:rPr lang="fi-FI" sz="2700" dirty="0"/>
              <a:t>% kaikesta kirjallisuudesta</a:t>
            </a:r>
            <a:br>
              <a:rPr lang="fi-FI" sz="2700" dirty="0"/>
            </a:b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3140968"/>
            <a:ext cx="4038600" cy="2985195"/>
          </a:xfrm>
        </p:spPr>
        <p:txBody>
          <a:bodyPr>
            <a:normAutofit/>
          </a:bodyPr>
          <a:lstStyle/>
          <a:p>
            <a:pPr lvl="1"/>
            <a:r>
              <a:rPr lang="fi-FI" sz="2400" dirty="0" smtClean="0"/>
              <a:t>suomenkielinen kokoelma</a:t>
            </a:r>
          </a:p>
          <a:p>
            <a:pPr lvl="2"/>
            <a:r>
              <a:rPr lang="fi-FI" sz="2000" dirty="0" smtClean="0"/>
              <a:t>kaunokirjallisuus noin 5500 kpl</a:t>
            </a:r>
          </a:p>
          <a:p>
            <a:pPr lvl="2"/>
            <a:r>
              <a:rPr lang="fi-FI" sz="2000" dirty="0" smtClean="0"/>
              <a:t>tietokirjallisuus noin 300 kpl </a:t>
            </a:r>
          </a:p>
          <a:p>
            <a:endParaRPr lang="fi-FI" sz="28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31236"/>
              </p:ext>
            </p:extLst>
          </p:nvPr>
        </p:nvGraphicFramePr>
        <p:xfrm>
          <a:off x="4648200" y="2996952"/>
          <a:ext cx="4038600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8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err="1"/>
              <a:t>Celia</a:t>
            </a:r>
            <a:r>
              <a:rPr lang="fi-FI" b="1" dirty="0"/>
              <a:t> + lasten ja nuorten kokoelma</a:t>
            </a:r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457200" y="3140968"/>
            <a:ext cx="4038600" cy="298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i-FI" sz="2400" dirty="0"/>
              <a:t>r</a:t>
            </a:r>
            <a:r>
              <a:rPr lang="fi-FI" sz="2400" dirty="0" smtClean="0"/>
              <a:t>uotsinkielinen kokoelma</a:t>
            </a:r>
          </a:p>
          <a:p>
            <a:pPr lvl="2"/>
            <a:r>
              <a:rPr lang="fi-FI" sz="2000" dirty="0" smtClean="0"/>
              <a:t>kaunokirjallisuus noin 1600 kpl</a:t>
            </a:r>
          </a:p>
          <a:p>
            <a:pPr lvl="2"/>
            <a:r>
              <a:rPr lang="fi-FI" sz="2000" dirty="0" smtClean="0"/>
              <a:t>tietokirjallisuus noin 90 kpl </a:t>
            </a:r>
          </a:p>
          <a:p>
            <a:endParaRPr lang="fi-FI" sz="28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6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676"/>
            <a:ext cx="705678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3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Celian</a:t>
            </a:r>
            <a:r>
              <a:rPr lang="fi-FI" b="1" dirty="0" smtClean="0"/>
              <a:t> lasten </a:t>
            </a:r>
            <a:r>
              <a:rPr lang="fi-FI" b="1" dirty="0"/>
              <a:t>ja nuorten strategia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/>
              <a:t>Tavoite 1.</a:t>
            </a:r>
            <a:r>
              <a:rPr lang="fi-FI" dirty="0"/>
              <a:t> Yhteistyön tehostaminen ja tiivistäminen lasten ja nuorten parissa toimivien tahojen kanssa</a:t>
            </a:r>
          </a:p>
          <a:p>
            <a:pPr lvl="1"/>
            <a:r>
              <a:rPr lang="fi-FI" dirty="0"/>
              <a:t>Koulut, </a:t>
            </a:r>
            <a:r>
              <a:rPr lang="fi-FI" dirty="0" smtClean="0"/>
              <a:t>opettajat</a:t>
            </a:r>
          </a:p>
          <a:p>
            <a:pPr lvl="1"/>
            <a:r>
              <a:rPr lang="fi-FI" dirty="0" smtClean="0"/>
              <a:t>Kirjastojen </a:t>
            </a:r>
            <a:r>
              <a:rPr lang="fi-FI" dirty="0"/>
              <a:t>lasten ja nuorten osastojen henkilökunta </a:t>
            </a:r>
          </a:p>
          <a:p>
            <a:pPr lvl="1"/>
            <a:r>
              <a:rPr lang="fi-FI" dirty="0" smtClean="0"/>
              <a:t>Lukujärjestöt ja muut </a:t>
            </a:r>
            <a:r>
              <a:rPr lang="fi-FI" dirty="0"/>
              <a:t>tahot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Tavoite 2.</a:t>
            </a:r>
            <a:r>
              <a:rPr lang="fi-FI" dirty="0"/>
              <a:t> Lasten ja nuorten tuotteiden ja palveluiden kehittämisessä huomioidaan kohderyhmän erityispiirteet ja kiinnostuksen </a:t>
            </a:r>
            <a:r>
              <a:rPr lang="fi-FI" dirty="0" smtClean="0"/>
              <a:t>kohteet</a:t>
            </a:r>
            <a:endParaRPr lang="fi-FI" dirty="0"/>
          </a:p>
          <a:p>
            <a:pPr lvl="1"/>
            <a:r>
              <a:rPr lang="fi-FI" dirty="0"/>
              <a:t>Palveluiden ja palvelumallien kehittämistä tehdään yhdessä lasten ja nuorten kanssa</a:t>
            </a:r>
          </a:p>
          <a:p>
            <a:pPr lvl="1"/>
            <a:r>
              <a:rPr lang="fi-FI" dirty="0" smtClean="0"/>
              <a:t>Kirjastojen </a:t>
            </a:r>
            <a:r>
              <a:rPr lang="fi-FI" dirty="0"/>
              <a:t>kanssa järjestetyt tapahtumat</a:t>
            </a:r>
          </a:p>
          <a:p>
            <a:pPr lvl="1"/>
            <a:r>
              <a:rPr lang="fi-FI" dirty="0" err="1"/>
              <a:t>Some</a:t>
            </a:r>
            <a:r>
              <a:rPr lang="fi-FI" dirty="0"/>
              <a:t> ja muu viestintä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Tavoite 3.</a:t>
            </a:r>
            <a:r>
              <a:rPr lang="fi-FI" dirty="0"/>
              <a:t> Lapsia ja nuoria innostetaan lukemaan tuomalla kirjoja esiin heitä kiinnostavalla tavalla ja heidän näkökulmasta</a:t>
            </a:r>
          </a:p>
          <a:p>
            <a:pPr lvl="1"/>
            <a:r>
              <a:rPr lang="fi-FI" dirty="0" err="1"/>
              <a:t>Mobiilisovelluksen</a:t>
            </a:r>
            <a:r>
              <a:rPr lang="fi-FI" dirty="0"/>
              <a:t> ja verkkopalveluiden kehittäminen</a:t>
            </a:r>
          </a:p>
          <a:p>
            <a:pPr lvl="1"/>
            <a:r>
              <a:rPr lang="fi-FI" dirty="0"/>
              <a:t>Yhteistyö kustantajien kanssa</a:t>
            </a:r>
          </a:p>
          <a:p>
            <a:pPr lvl="1"/>
            <a:r>
              <a:rPr lang="fi-FI" dirty="0"/>
              <a:t>Kirjakokoelman </a:t>
            </a:r>
            <a:r>
              <a:rPr lang="fi-FI"/>
              <a:t>nosto </a:t>
            </a:r>
            <a:r>
              <a:rPr lang="fi-FI" smtClean="0"/>
              <a:t>kohdennetusti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82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Miten </a:t>
            </a:r>
            <a:r>
              <a:rPr lang="fi-FI" b="1" dirty="0" err="1" smtClean="0"/>
              <a:t>Celiassa</a:t>
            </a:r>
            <a:r>
              <a:rPr lang="fi-FI" b="1" dirty="0" smtClean="0"/>
              <a:t> on huomioitu lapset ja nuoret?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Toimintamalli kirjastoille: hylly ja testi tunnistaa lukemisen eri tapoja</a:t>
            </a:r>
          </a:p>
          <a:p>
            <a:r>
              <a:rPr lang="fi-FI" dirty="0" smtClean="0"/>
              <a:t>Erityisluokkien vinkkauspaketti ja ohjeet</a:t>
            </a:r>
          </a:p>
          <a:p>
            <a:r>
              <a:rPr lang="fi-FI" dirty="0" smtClean="0"/>
              <a:t>Yhteistyö koulujen ja opettajien kanssa: käsikirja opetushenkilöstölle</a:t>
            </a:r>
          </a:p>
          <a:p>
            <a:r>
              <a:rPr lang="fi-FI" dirty="0" err="1" smtClean="0"/>
              <a:t>Whatsapp-vinkit</a:t>
            </a:r>
            <a:endParaRPr lang="fi-FI" dirty="0" smtClean="0"/>
          </a:p>
          <a:p>
            <a:r>
              <a:rPr lang="fi-FI" dirty="0" smtClean="0"/>
              <a:t>Kirjavinkit </a:t>
            </a:r>
            <a:r>
              <a:rPr lang="fi-FI" dirty="0" err="1" smtClean="0"/>
              <a:t>Celianetiin</a:t>
            </a:r>
            <a:endParaRPr lang="fi-FI" dirty="0" smtClean="0"/>
          </a:p>
          <a:p>
            <a:r>
              <a:rPr lang="fi-FI" dirty="0" smtClean="0"/>
              <a:t>Koulukirjastoyhteistyön kokeilu</a:t>
            </a:r>
          </a:p>
          <a:p>
            <a:r>
              <a:rPr lang="fi-FI" dirty="0" err="1" smtClean="0"/>
              <a:t>Celia-palkinto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660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Hylly lasten ja nuorten osastoille</a:t>
            </a:r>
            <a:endParaRPr lang="fi-FI" b="1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200" y="2348706"/>
            <a:ext cx="4038600" cy="3028950"/>
          </a:xfrm>
        </p:spPr>
      </p:pic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8236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Myös näitä luvassa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i-FI" sz="2600" dirty="0" smtClean="0"/>
              <a:t>Seminaari lasten ja nuorten parissa toimiville </a:t>
            </a:r>
            <a:r>
              <a:rPr lang="fi-FI" sz="2600" dirty="0" err="1" smtClean="0"/>
              <a:t>kirjastolaisille</a:t>
            </a:r>
            <a:r>
              <a:rPr lang="fi-FI" sz="2600" dirty="0" smtClean="0"/>
              <a:t> syksyllä</a:t>
            </a:r>
            <a:endParaRPr lang="fi-FI" sz="2600" dirty="0"/>
          </a:p>
          <a:p>
            <a:r>
              <a:rPr lang="fi-FI" sz="2600" dirty="0" smtClean="0"/>
              <a:t>Opettajien </a:t>
            </a:r>
            <a:r>
              <a:rPr lang="fi-FI" sz="2600" dirty="0"/>
              <a:t>verkosto</a:t>
            </a:r>
          </a:p>
          <a:p>
            <a:pPr lvl="0"/>
            <a:r>
              <a:rPr lang="fi-FI" sz="2600" dirty="0"/>
              <a:t>Lasten ja nuorten tavoittaminen ja passiivisten käyttäjien aktivoiminen</a:t>
            </a:r>
          </a:p>
          <a:p>
            <a:pPr lvl="0"/>
            <a:r>
              <a:rPr lang="fi-FI" sz="2600" dirty="0">
                <a:solidFill>
                  <a:srgbClr val="000000"/>
                </a:solidFill>
              </a:rPr>
              <a:t>Lasten ja nuorten siirtäminen äänikirjapalvelun käyttäjiksi</a:t>
            </a:r>
            <a:endParaRPr lang="fi-FI" sz="2600" dirty="0"/>
          </a:p>
          <a:p>
            <a:pPr lvl="0"/>
            <a:r>
              <a:rPr lang="fi-FI" sz="2600" dirty="0"/>
              <a:t>Tuotteiden kehittäminen, mm. </a:t>
            </a:r>
            <a:r>
              <a:rPr lang="fi-FI" sz="2600" dirty="0" err="1" smtClean="0"/>
              <a:t>DaisyTrio</a:t>
            </a:r>
            <a:r>
              <a:rPr lang="fi-FI" sz="2600" dirty="0" smtClean="0"/>
              <a:t>, pistematematiikka-materiaali</a:t>
            </a:r>
            <a:endParaRPr lang="fi-FI" sz="2600" dirty="0"/>
          </a:p>
          <a:p>
            <a:pPr lvl="0"/>
            <a:r>
              <a:rPr lang="fi-FI" sz="2600" dirty="0" smtClean="0"/>
              <a:t>Verkkopalveluiden kehittäminen: Haku ja lainaus </a:t>
            </a:r>
            <a:r>
              <a:rPr lang="fi-FI" sz="2600" dirty="0" err="1" smtClean="0"/>
              <a:t>Pratsam</a:t>
            </a:r>
            <a:r>
              <a:rPr lang="fi-FI" sz="2600" dirty="0" smtClean="0"/>
              <a:t> </a:t>
            </a:r>
            <a:r>
              <a:rPr lang="fi-FI" sz="2600" dirty="0"/>
              <a:t>Reader -</a:t>
            </a:r>
            <a:r>
              <a:rPr lang="fi-FI" sz="2600" dirty="0" smtClean="0"/>
              <a:t>sovellukseen</a:t>
            </a: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2929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326</Words>
  <Application>Microsoft Office PowerPoint</Application>
  <PresentationFormat>Näytössä katseltava diaesitys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Lukemisesteiset lapset ja nuoret kirjaston asiakkaina</vt:lpstr>
      <vt:lpstr>Muutama tilastoluku</vt:lpstr>
      <vt:lpstr> Celia + lasten ja nuorten kokoelma  Lasten ja nuorten kauno- ja tietokirjallisuus: noin 7 500 kpl, 14,5 % kaikesta kirjallisuudesta </vt:lpstr>
      <vt:lpstr>Celia + lasten ja nuorten kokoelma</vt:lpstr>
      <vt:lpstr>PowerPoint-esitys</vt:lpstr>
      <vt:lpstr>Celian lasten ja nuorten strategia</vt:lpstr>
      <vt:lpstr>Miten Celiassa on huomioitu lapset ja nuoret?</vt:lpstr>
      <vt:lpstr>Hylly lasten ja nuorten osastoille</vt:lpstr>
      <vt:lpstr>Myös näitä luvassa</vt:lpstr>
      <vt:lpstr>Keskustele vieruskaverisi kanssa (tai kirjaa Post it-lapulle)</vt:lpstr>
      <vt:lpstr>Ideoita lasten ja nuorten huomioimiseksi?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Okkonen Petra (CELIA)</dc:creator>
  <cp:lastModifiedBy>Okkonen Petra (CELIA)</cp:lastModifiedBy>
  <cp:revision>27</cp:revision>
  <dcterms:created xsi:type="dcterms:W3CDTF">2017-04-24T06:55:48Z</dcterms:created>
  <dcterms:modified xsi:type="dcterms:W3CDTF">2017-04-26T07:48:10Z</dcterms:modified>
</cp:coreProperties>
</file>