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82" r:id="rId6"/>
    <p:sldId id="26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9144000" cy="5715000" type="screen16x10"/>
  <p:notesSz cx="6797675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92" d="100"/>
          <a:sy n="92" d="100"/>
        </p:scale>
        <p:origin x="-2184" y="-83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7820D-1600-4C87-8E16-5465A6115C70}" type="datetimeFigureOut">
              <a:rPr lang="fi-FI" smtClean="0"/>
              <a:t>21.2.2017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739775"/>
            <a:ext cx="59245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DBED2-885E-417D-AD17-017B9E86BA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27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Tuotanto\Celia\Celian visuaalinen ilme\Pattern\celia-taustakuvio-hiili-smaragdi50p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2" t="42543" r="28168" b="26207"/>
          <a:stretch/>
        </p:blipFill>
        <p:spPr bwMode="auto">
          <a:xfrm>
            <a:off x="0" y="-1"/>
            <a:ext cx="9144000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488810" y="2234614"/>
            <a:ext cx="7772400" cy="1562199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88810" y="4036340"/>
            <a:ext cx="7776864" cy="1200133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Alaotsikko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588224" y="337220"/>
            <a:ext cx="2133600" cy="304271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D9450BAA-C9DD-4AEE-B893-7A007E82D42D}" type="datetime1">
              <a:rPr lang="fi-FI" smtClean="0"/>
              <a:pPr/>
              <a:t>21.2.2017</a:t>
            </a:fld>
            <a:endParaRPr lang="fi-FI" dirty="0"/>
          </a:p>
        </p:txBody>
      </p:sp>
      <p:sp>
        <p:nvSpPr>
          <p:cNvPr id="24" name="Dian numeron paikkamerkki 23"/>
          <p:cNvSpPr>
            <a:spLocks noGrp="1"/>
          </p:cNvSpPr>
          <p:nvPr>
            <p:ph type="sldNum" sz="quarter" idx="12"/>
          </p:nvPr>
        </p:nvSpPr>
        <p:spPr>
          <a:xfrm>
            <a:off x="6696000" y="5256000"/>
            <a:ext cx="2133600" cy="304271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7BBD890-9714-47BC-B6FE-73CFFC699143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27" name="Picture 3" descr="Celian logo, jossa vihreällä taustalla on valkoinen iso C-kirjain ja sen alla teksti Celia." title="Celian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-3204"/>
            <a:ext cx="1080120" cy="152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96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360000"/>
            <a:ext cx="7128792" cy="1260482"/>
          </a:xfrm>
        </p:spPr>
        <p:txBody>
          <a:bodyPr anchor="t">
            <a:noAutofit/>
          </a:bodyPr>
          <a:lstStyle>
            <a:lvl1pPr algn="l">
              <a:defRPr sz="4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21396"/>
            <a:ext cx="8208912" cy="3384376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ian numeron paikkamerkki 23"/>
          <p:cNvSpPr>
            <a:spLocks noGrp="1"/>
          </p:cNvSpPr>
          <p:nvPr>
            <p:ph type="sldNum" sz="quarter" idx="12"/>
          </p:nvPr>
        </p:nvSpPr>
        <p:spPr>
          <a:xfrm>
            <a:off x="6696000" y="5256000"/>
            <a:ext cx="2133600" cy="304271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87BBD890-9714-47BC-B6FE-73CFFC699143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3" descr="Celian logo, jossa vihreällä taustalla on valkoinen iso C-kirjain ja sen alla teksti Celia." title="Celian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-3203"/>
            <a:ext cx="750837" cy="106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56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768000" y="1489348"/>
            <a:ext cx="2376000" cy="378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2" name="Dian numeron paikkamerkki 23"/>
          <p:cNvSpPr>
            <a:spLocks noGrp="1"/>
          </p:cNvSpPr>
          <p:nvPr>
            <p:ph type="sldNum" sz="quarter" idx="12"/>
          </p:nvPr>
        </p:nvSpPr>
        <p:spPr>
          <a:xfrm>
            <a:off x="6696000" y="5256000"/>
            <a:ext cx="2133600" cy="304271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87BBD890-9714-47BC-B6FE-73CFFC699143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6" name="Otsikko 1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1260482"/>
          </a:xfrm>
        </p:spPr>
        <p:txBody>
          <a:bodyPr anchor="t">
            <a:noAutofit/>
          </a:bodyPr>
          <a:lstStyle>
            <a:lvl1pPr algn="l">
              <a:defRPr sz="4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Sisällön paikkamerkki 2"/>
          <p:cNvSpPr>
            <a:spLocks noGrp="1"/>
          </p:cNvSpPr>
          <p:nvPr>
            <p:ph idx="13"/>
          </p:nvPr>
        </p:nvSpPr>
        <p:spPr>
          <a:xfrm>
            <a:off x="467544" y="1921396"/>
            <a:ext cx="5976664" cy="3312368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pic>
        <p:nvPicPr>
          <p:cNvPr id="18" name="Picture 3" descr="Celian logo, jossa vihreällä taustalla on valkoinen iso C-kirjain ja sen alla teksti Celia." title="Celian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-3203"/>
            <a:ext cx="750837" cy="106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36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Tuotanto\Celia\Celian visuaalinen ilme\Pattern\celia-taustakuvio-hiili-smaragdi50p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7" t="35313" r="34583" b="33438"/>
          <a:stretch/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tsikko 1"/>
          <p:cNvSpPr>
            <a:spLocks noGrp="1"/>
          </p:cNvSpPr>
          <p:nvPr>
            <p:ph type="ctrTitle" hasCustomPrompt="1"/>
          </p:nvPr>
        </p:nvSpPr>
        <p:spPr>
          <a:xfrm>
            <a:off x="467544" y="481236"/>
            <a:ext cx="7772400" cy="1562199"/>
          </a:xfrm>
        </p:spPr>
        <p:txBody>
          <a:bodyPr anchor="t">
            <a:noAutofit/>
          </a:bodyPr>
          <a:lstStyle>
            <a:lvl1pPr algn="l">
              <a:defRPr sz="4400" b="1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Väliotsikkodia</a:t>
            </a:r>
            <a:endParaRPr lang="fi-FI" dirty="0"/>
          </a:p>
        </p:txBody>
      </p:sp>
      <p:sp>
        <p:nvSpPr>
          <p:cNvPr id="10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67544" y="1263191"/>
            <a:ext cx="7776864" cy="1200133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alaotsikko</a:t>
            </a:r>
            <a:endParaRPr lang="fi-FI" dirty="0"/>
          </a:p>
        </p:txBody>
      </p:sp>
      <p:sp>
        <p:nvSpPr>
          <p:cNvPr id="14" name="Dian numeron paikkamerkki 23"/>
          <p:cNvSpPr>
            <a:spLocks noGrp="1"/>
          </p:cNvSpPr>
          <p:nvPr>
            <p:ph type="sldNum" sz="quarter" idx="12"/>
          </p:nvPr>
        </p:nvSpPr>
        <p:spPr>
          <a:xfrm>
            <a:off x="6696000" y="525600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r"/>
            <a:fld id="{87BBD890-9714-47BC-B6FE-73CFFC699143}" type="slidenum">
              <a:rPr lang="fi-FI" smtClean="0"/>
              <a:pPr algn="r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87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Tuotanto\Celia\Celian visuaalinen ilme\Pattern\celia-taustakuvio-hiili-smaragdi50p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" t="23606" r="45437" b="45144"/>
          <a:stretch/>
        </p:blipFill>
        <p:spPr bwMode="auto">
          <a:xfrm>
            <a:off x="0" y="-1"/>
            <a:ext cx="9144000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alkoinen C-kirjain, joka on osa Celian logoa" title="Celian log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6" t="18602" r="19431" b="37969"/>
          <a:stretch/>
        </p:blipFill>
        <p:spPr bwMode="auto">
          <a:xfrm>
            <a:off x="4234559" y="4585692"/>
            <a:ext cx="674881" cy="69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00304" y="4072956"/>
            <a:ext cx="3577540" cy="1200133"/>
          </a:xfrm>
        </p:spPr>
        <p:txBody>
          <a:bodyPr anchor="b">
            <a:normAutofit/>
          </a:bodyPr>
          <a:lstStyle>
            <a:lvl1pPr marL="0" indent="0" algn="l">
              <a:buNone/>
              <a:defRPr sz="11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Yhteystiedot (nimi lihavoituna)</a:t>
            </a:r>
          </a:p>
        </p:txBody>
      </p:sp>
    </p:spTree>
    <p:extLst>
      <p:ext uri="{BB962C8B-B14F-4D97-AF65-F5344CB8AC3E}">
        <p14:creationId xmlns:p14="http://schemas.microsoft.com/office/powerpoint/2010/main" val="224116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199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8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elina.kilpio@celia.f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tage.celianet.fi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lintukoto.net/muut/henkilotunnus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Kokeile uutta </a:t>
            </a:r>
            <a:r>
              <a:rPr lang="fi-FI" dirty="0" err="1" smtClean="0"/>
              <a:t>Celianetiä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testiympäristössä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0BAA-C9DD-4AEE-B893-7A007E82D42D}" type="datetime1">
              <a:rPr lang="fi-FI" smtClean="0"/>
              <a:pPr/>
              <a:t>21.2.2017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037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1129348"/>
          </a:xfrm>
        </p:spPr>
        <p:txBody>
          <a:bodyPr/>
          <a:lstStyle/>
          <a:p>
            <a:pPr marL="457200" indent="-457200"/>
            <a:r>
              <a:rPr lang="fi-FI" sz="3200" dirty="0" smtClean="0"/>
              <a:t>6. </a:t>
            </a:r>
            <a:r>
              <a:rPr lang="fi-FI" sz="3200" dirty="0"/>
              <a:t>Katso </a:t>
            </a:r>
            <a:r>
              <a:rPr lang="fi-FI" sz="3200" dirty="0" smtClean="0"/>
              <a:t>Asiakaslista ja muokkaa tietoja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2065412"/>
            <a:ext cx="4536504" cy="3168352"/>
          </a:xfrm>
        </p:spPr>
        <p:txBody>
          <a:bodyPr>
            <a:normAutofit/>
          </a:bodyPr>
          <a:lstStyle/>
          <a:p>
            <a:r>
              <a:rPr lang="fi-FI" dirty="0" smtClean="0"/>
              <a:t>Avaa Asiakaslista. </a:t>
            </a:r>
            <a:endParaRPr lang="fi-FI" dirty="0"/>
          </a:p>
          <a:p>
            <a:endParaRPr lang="fi-FI" dirty="0"/>
          </a:p>
          <a:p>
            <a:pPr lvl="0"/>
            <a:r>
              <a:rPr lang="fi-FI" dirty="0" smtClean="0"/>
              <a:t>Rekisteröimäsi asiakas näkyy nyt listalla. 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Valitsemalla Muokkaa voit muokata asiakkaan tietoja.</a:t>
            </a:r>
          </a:p>
          <a:p>
            <a:pPr lvl="0"/>
            <a:endParaRPr lang="fi-FI" dirty="0"/>
          </a:p>
          <a:p>
            <a:pPr marL="0" lvl="0" indent="0">
              <a:buNone/>
            </a:pPr>
            <a:endParaRPr lang="fi-FI" dirty="0" smtClean="0"/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7170" name="Picture 2" descr="C:\Users\elinak\Desktop\asikasli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52587"/>
            <a:ext cx="27432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64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1129348"/>
          </a:xfrm>
        </p:spPr>
        <p:txBody>
          <a:bodyPr/>
          <a:lstStyle/>
          <a:p>
            <a:pPr marL="457200" indent="-457200"/>
            <a:r>
              <a:rPr lang="fi-FI" sz="3200" dirty="0"/>
              <a:t>7</a:t>
            </a:r>
            <a:r>
              <a:rPr lang="fi-FI" sz="3200" dirty="0" smtClean="0"/>
              <a:t>. </a:t>
            </a:r>
            <a:r>
              <a:rPr lang="fi-FI" sz="3200" dirty="0"/>
              <a:t>Muokkaa toisessa kirjastossa olevan asiakkaan </a:t>
            </a:r>
            <a:r>
              <a:rPr lang="fi-FI" sz="3200" dirty="0" smtClean="0"/>
              <a:t>tietoja 1.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2137420"/>
            <a:ext cx="8280920" cy="3096344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 smtClean="0"/>
              <a:t>120131-972W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210554-966N</a:t>
            </a:r>
          </a:p>
          <a:p>
            <a:pPr marL="0" indent="0">
              <a:buNone/>
            </a:pPr>
            <a:r>
              <a:rPr lang="fi-FI" dirty="0"/>
              <a:t>181002A978R</a:t>
            </a:r>
          </a:p>
          <a:p>
            <a:pPr marL="0" indent="0">
              <a:buNone/>
            </a:pPr>
            <a:r>
              <a:rPr lang="fi-FI" dirty="0"/>
              <a:t>091174-9768</a:t>
            </a:r>
          </a:p>
          <a:p>
            <a:pPr marL="0" indent="0">
              <a:buNone/>
            </a:pPr>
            <a:r>
              <a:rPr lang="fi-FI" dirty="0"/>
              <a:t>140149-9161</a:t>
            </a:r>
          </a:p>
          <a:p>
            <a:pPr marL="0" indent="0">
              <a:buNone/>
            </a:pPr>
            <a:r>
              <a:rPr lang="fi-FI" dirty="0"/>
              <a:t>260782-998S</a:t>
            </a:r>
          </a:p>
          <a:p>
            <a:pPr marL="0" indent="0">
              <a:buNone/>
            </a:pPr>
            <a:r>
              <a:rPr lang="fi-FI" dirty="0"/>
              <a:t>060464-952A</a:t>
            </a:r>
          </a:p>
          <a:p>
            <a:pPr marL="0" indent="0">
              <a:buNone/>
            </a:pPr>
            <a:r>
              <a:rPr lang="fi-FI" dirty="0"/>
              <a:t>301075-9746</a:t>
            </a:r>
          </a:p>
          <a:p>
            <a:pPr marL="0" indent="0">
              <a:buNone/>
            </a:pPr>
            <a:r>
              <a:rPr lang="fi-FI" dirty="0"/>
              <a:t>080888-996E</a:t>
            </a:r>
          </a:p>
          <a:p>
            <a:pPr marL="0" indent="0">
              <a:buNone/>
            </a:pPr>
            <a:r>
              <a:rPr lang="fi-FI" dirty="0"/>
              <a:t>140287-972E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120131-969T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210554-955A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021000A997H</a:t>
            </a:r>
          </a:p>
          <a:p>
            <a:pPr marL="0" indent="0">
              <a:buNone/>
            </a:pPr>
            <a:r>
              <a:rPr lang="fi-FI" dirty="0"/>
              <a:t>091178-9758</a:t>
            </a:r>
          </a:p>
          <a:p>
            <a:pPr marL="0" indent="0">
              <a:buNone/>
            </a:pPr>
            <a:r>
              <a:rPr lang="fi-FI" dirty="0"/>
              <a:t>141247-9051</a:t>
            </a:r>
          </a:p>
          <a:p>
            <a:pPr marL="0" indent="0">
              <a:buNone/>
            </a:pPr>
            <a:r>
              <a:rPr lang="fi-FI" dirty="0"/>
              <a:t>060764-987V</a:t>
            </a:r>
          </a:p>
          <a:p>
            <a:pPr marL="0" indent="0">
              <a:buNone/>
            </a:pPr>
            <a:r>
              <a:rPr lang="fi-FI" dirty="0"/>
              <a:t>060856-9713</a:t>
            </a:r>
          </a:p>
          <a:p>
            <a:pPr marL="0" indent="0">
              <a:buNone/>
            </a:pPr>
            <a:r>
              <a:rPr lang="fi-FI" dirty="0"/>
              <a:t>300171-959D</a:t>
            </a:r>
          </a:p>
          <a:p>
            <a:pPr marL="0" indent="0">
              <a:buNone/>
            </a:pPr>
            <a:r>
              <a:rPr lang="fi-FI" dirty="0"/>
              <a:t>081182-999D</a:t>
            </a:r>
          </a:p>
          <a:p>
            <a:pPr marL="0" indent="0">
              <a:buNone/>
            </a:pPr>
            <a:r>
              <a:rPr lang="fi-FI" dirty="0" smtClean="0"/>
              <a:t>130297-979L</a:t>
            </a:r>
          </a:p>
          <a:p>
            <a:pPr marL="0" indent="0">
              <a:buNone/>
            </a:pPr>
            <a:r>
              <a:rPr lang="fi-FI" dirty="0" smtClean="0"/>
              <a:t>160299-937P 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130297-940B </a:t>
            </a:r>
          </a:p>
          <a:p>
            <a:pPr marL="0" lvl="0" indent="0">
              <a:buNone/>
            </a:pPr>
            <a:endParaRPr lang="fi-FI" dirty="0" smtClean="0"/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6" name="Sisällön paikkamerkki 4"/>
          <p:cNvSpPr txBox="1">
            <a:spLocks/>
          </p:cNvSpPr>
          <p:nvPr/>
        </p:nvSpPr>
        <p:spPr>
          <a:xfrm>
            <a:off x="467544" y="1551039"/>
            <a:ext cx="8280920" cy="360040"/>
          </a:xfrm>
          <a:prstGeom prst="rect">
            <a:avLst/>
          </a:prstGeom>
        </p:spPr>
        <p:txBody>
          <a:bodyPr vert="horz" lIns="91440" tIns="45720" rIns="91440" bIns="45720" numCol="1" rtlCol="0" anchor="t" anchorCtr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Kokeile, olisiko joku näistä </a:t>
            </a:r>
            <a:r>
              <a:rPr lang="fi-FI" dirty="0" err="1" smtClean="0"/>
              <a:t>hetuista</a:t>
            </a:r>
            <a:r>
              <a:rPr lang="fi-FI" dirty="0" smtClean="0"/>
              <a:t> vielä siirtämättä oman pääkäyttäjäsi kirjastoon: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sz="23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025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1129348"/>
          </a:xfrm>
        </p:spPr>
        <p:txBody>
          <a:bodyPr/>
          <a:lstStyle/>
          <a:p>
            <a:pPr marL="457200" indent="-457200"/>
            <a:r>
              <a:rPr lang="fi-FI" sz="3200" dirty="0"/>
              <a:t>7</a:t>
            </a:r>
            <a:r>
              <a:rPr lang="fi-FI" sz="3200" dirty="0" smtClean="0"/>
              <a:t>. </a:t>
            </a:r>
            <a:r>
              <a:rPr lang="fi-FI" sz="3200" dirty="0"/>
              <a:t>Muokkaa toisessa kirjastossa olevan asiakkaan </a:t>
            </a:r>
            <a:r>
              <a:rPr lang="fi-FI" sz="3200" dirty="0" smtClean="0"/>
              <a:t>tietoja 2. 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777380"/>
            <a:ext cx="4464496" cy="3456384"/>
          </a:xfrm>
        </p:spPr>
        <p:txBody>
          <a:bodyPr>
            <a:normAutofit/>
          </a:bodyPr>
          <a:lstStyle/>
          <a:p>
            <a:r>
              <a:rPr lang="fi-FI" dirty="0" smtClean="0"/>
              <a:t>Kun haet asiakkaan tietoja, kirjoita </a:t>
            </a:r>
            <a:r>
              <a:rPr lang="fi-FI" dirty="0" err="1" smtClean="0"/>
              <a:t>hetu</a:t>
            </a:r>
            <a:r>
              <a:rPr lang="fi-FI" dirty="0" smtClean="0"/>
              <a:t> </a:t>
            </a:r>
            <a:r>
              <a:rPr lang="fi-FI" i="1" dirty="0" smtClean="0"/>
              <a:t>Hae asiakasta </a:t>
            </a:r>
            <a:r>
              <a:rPr lang="fi-FI" dirty="0" smtClean="0"/>
              <a:t>–kohdan kenttään.</a:t>
            </a:r>
          </a:p>
          <a:p>
            <a:r>
              <a:rPr lang="fi-FI" dirty="0" smtClean="0"/>
              <a:t>Jos on toisen kirjaston asiakas, saat kuvan mukaisen tiedon. </a:t>
            </a:r>
          </a:p>
          <a:p>
            <a:r>
              <a:rPr lang="fi-FI" dirty="0" smtClean="0"/>
              <a:t>Et voi muokata asiakkaan tietoja liittämättä häntä kirjastoosi.</a:t>
            </a:r>
          </a:p>
          <a:p>
            <a:r>
              <a:rPr lang="fi-FI" dirty="0" smtClean="0"/>
              <a:t>Valitse </a:t>
            </a:r>
            <a:r>
              <a:rPr lang="fi-FI" i="1" dirty="0" smtClean="0"/>
              <a:t>Liitä oman kirjastoni asiakkaaksi</a:t>
            </a:r>
            <a:r>
              <a:rPr lang="fi-FI" dirty="0" smtClean="0"/>
              <a:t>.</a:t>
            </a:r>
            <a:endParaRPr lang="fi-FI" dirty="0"/>
          </a:p>
          <a:p>
            <a:pPr marL="0" lvl="0" indent="0">
              <a:buNone/>
            </a:pPr>
            <a:endParaRPr lang="fi-FI" dirty="0" smtClean="0"/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8194" name="Picture 2" descr="C:\Users\elinak\Desktop\siir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05372"/>
            <a:ext cx="3857625" cy="27813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99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1129348"/>
          </a:xfrm>
        </p:spPr>
        <p:txBody>
          <a:bodyPr/>
          <a:lstStyle/>
          <a:p>
            <a:pPr marL="457200" indent="-457200"/>
            <a:r>
              <a:rPr lang="fi-FI" sz="3200" dirty="0"/>
              <a:t>7</a:t>
            </a:r>
            <a:r>
              <a:rPr lang="fi-FI" sz="3200" dirty="0" smtClean="0"/>
              <a:t>. </a:t>
            </a:r>
            <a:r>
              <a:rPr lang="fi-FI" sz="3200" dirty="0"/>
              <a:t>Muokkaa toisessa kirjastossa olevan asiakkaan </a:t>
            </a:r>
            <a:r>
              <a:rPr lang="fi-FI" sz="3200" dirty="0" smtClean="0"/>
              <a:t>tietoja 3. 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777380"/>
            <a:ext cx="4464496" cy="3456384"/>
          </a:xfrm>
        </p:spPr>
        <p:txBody>
          <a:bodyPr>
            <a:normAutofit/>
          </a:bodyPr>
          <a:lstStyle/>
          <a:p>
            <a:r>
              <a:rPr lang="fi-FI" dirty="0" smtClean="0"/>
              <a:t>Sinua pyydetään vielä vahvistamaan, että haluat siirtää asiakkaan oman kirjastoosi.</a:t>
            </a:r>
          </a:p>
          <a:p>
            <a:r>
              <a:rPr lang="fi-FI" dirty="0" smtClean="0"/>
              <a:t>Vastaa Kyllä.</a:t>
            </a:r>
          </a:p>
          <a:p>
            <a:r>
              <a:rPr lang="fi-FI" dirty="0" smtClean="0"/>
              <a:t>Toiseen kirjastoon ei mene tietoa, että tämä asiakas sieltä poistui.</a:t>
            </a:r>
          </a:p>
          <a:p>
            <a:r>
              <a:rPr lang="fi-FI" dirty="0" smtClean="0"/>
              <a:t>Hae asiakas nyt kirjastosi asiakaslistalta ja valitse </a:t>
            </a:r>
            <a:r>
              <a:rPr lang="fi-FI" i="1" dirty="0" smtClean="0"/>
              <a:t>Muokkaa</a:t>
            </a:r>
            <a:r>
              <a:rPr lang="fi-FI" dirty="0" smtClean="0"/>
              <a:t>, jos muokkaat tietoja.</a:t>
            </a:r>
            <a:endParaRPr lang="fi-FI" dirty="0"/>
          </a:p>
          <a:p>
            <a:pPr marL="0" lvl="0" indent="0">
              <a:buNone/>
            </a:pPr>
            <a:endParaRPr lang="fi-FI" dirty="0" smtClean="0"/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9218" name="Picture 2" descr="C:\Users\elinak\Desktop\vahvist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57400"/>
            <a:ext cx="31146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8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 smtClean="0"/>
              <a:t>8. </a:t>
            </a:r>
            <a:r>
              <a:rPr lang="fi-FI" sz="3200" dirty="0"/>
              <a:t>Lue ohjeita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201316"/>
            <a:ext cx="7848872" cy="4032448"/>
          </a:xfrm>
        </p:spPr>
        <p:txBody>
          <a:bodyPr>
            <a:normAutofit/>
          </a:bodyPr>
          <a:lstStyle/>
          <a:p>
            <a:r>
              <a:rPr lang="fi-FI" dirty="0" smtClean="0"/>
              <a:t>Tutustu yläreunan otsikoihin.</a:t>
            </a:r>
          </a:p>
          <a:p>
            <a:r>
              <a:rPr lang="fi-FI" dirty="0" smtClean="0"/>
              <a:t>Vain kirjastoille näkyvät </a:t>
            </a:r>
            <a:r>
              <a:rPr lang="fi-FI" i="1" dirty="0" smtClean="0"/>
              <a:t>Kirjaston ohjeet </a:t>
            </a:r>
            <a:r>
              <a:rPr lang="fi-FI" dirty="0" smtClean="0"/>
              <a:t>ja </a:t>
            </a:r>
            <a:r>
              <a:rPr lang="fi-FI" i="1" dirty="0" smtClean="0"/>
              <a:t>Hae asiakasta</a:t>
            </a:r>
            <a:r>
              <a:rPr lang="fi-FI" dirty="0" smtClean="0"/>
              <a:t>. Kaikki muut otsikot ovat yhteisiä asiakkaiden kanssa.</a:t>
            </a:r>
          </a:p>
          <a:p>
            <a:r>
              <a:rPr lang="fi-FI" dirty="0" smtClean="0"/>
              <a:t>Katso kirjautumiskohdasta myös Omat tiedot ja Asetukset.</a:t>
            </a:r>
            <a:endParaRPr lang="fi-FI" dirty="0"/>
          </a:p>
          <a:p>
            <a:pPr marL="0" lvl="0" indent="0">
              <a:buNone/>
            </a:pPr>
            <a:endParaRPr lang="fi-FI" dirty="0" smtClean="0"/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10242" name="Picture 2" descr="C:\Users\elinak\Desktop\ohj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18" y="3145532"/>
            <a:ext cx="6810375" cy="16478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00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/>
              <a:t>9</a:t>
            </a:r>
            <a:r>
              <a:rPr lang="fi-FI" sz="3200" dirty="0" smtClean="0"/>
              <a:t>. </a:t>
            </a:r>
            <a:r>
              <a:rPr lang="fi-FI" sz="3200" dirty="0"/>
              <a:t>Hae </a:t>
            </a:r>
            <a:r>
              <a:rPr lang="fi-FI" sz="3200" dirty="0" smtClean="0"/>
              <a:t>ja lainaa kirja 1.</a:t>
            </a: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201315"/>
            <a:ext cx="8496944" cy="4339183"/>
          </a:xfrm>
        </p:spPr>
        <p:txBody>
          <a:bodyPr>
            <a:normAutofit/>
          </a:bodyPr>
          <a:lstStyle/>
          <a:p>
            <a:r>
              <a:rPr lang="fi-FI" dirty="0" smtClean="0"/>
              <a:t>Valitse otsikko </a:t>
            </a:r>
            <a:r>
              <a:rPr lang="fi-FI" i="1" dirty="0" smtClean="0"/>
              <a:t>Hae kirjaa, </a:t>
            </a:r>
            <a:r>
              <a:rPr lang="fi-FI" dirty="0" smtClean="0"/>
              <a:t>jos mielessäsi on joku kirja tai</a:t>
            </a:r>
            <a:r>
              <a:rPr lang="fi-FI" i="1" dirty="0" smtClean="0"/>
              <a:t> Kirjavinkit</a:t>
            </a:r>
            <a:r>
              <a:rPr lang="fi-FI" dirty="0" smtClean="0"/>
              <a:t>, jos vain etsit jotakin.</a:t>
            </a:r>
          </a:p>
          <a:p>
            <a:r>
              <a:rPr lang="fi-FI" dirty="0" err="1" smtClean="0"/>
              <a:t>Huom</a:t>
            </a:r>
            <a:r>
              <a:rPr lang="fi-FI" dirty="0" smtClean="0"/>
              <a:t>! Testiympäristössä ei ole aivan uusimpia kirjoja.</a:t>
            </a:r>
          </a:p>
          <a:p>
            <a:r>
              <a:rPr lang="fi-FI" dirty="0" smtClean="0"/>
              <a:t>Haun katkaisumerkki on *</a:t>
            </a:r>
          </a:p>
          <a:p>
            <a:r>
              <a:rPr lang="fi-FI" dirty="0" smtClean="0"/>
              <a:t>Voit vielä rajata hakua tai painaa vain </a:t>
            </a:r>
            <a:r>
              <a:rPr lang="fi-FI" i="1" dirty="0" smtClean="0"/>
              <a:t>Lainaa</a:t>
            </a:r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11266" name="Picture 2" descr="C:\Users\elinak\Desktop\haekir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73524"/>
            <a:ext cx="6029325" cy="24669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17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/>
              <a:t>9</a:t>
            </a:r>
            <a:r>
              <a:rPr lang="fi-FI" sz="3200" dirty="0" smtClean="0"/>
              <a:t>. </a:t>
            </a:r>
            <a:r>
              <a:rPr lang="fi-FI" sz="3200" dirty="0"/>
              <a:t>Hae </a:t>
            </a:r>
            <a:r>
              <a:rPr lang="fi-FI" sz="3200" dirty="0" smtClean="0"/>
              <a:t>ja lainaa kirja 2.</a:t>
            </a: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201315"/>
            <a:ext cx="8496944" cy="4339183"/>
          </a:xfrm>
        </p:spPr>
        <p:txBody>
          <a:bodyPr>
            <a:normAutofit/>
          </a:bodyPr>
          <a:lstStyle/>
          <a:p>
            <a:r>
              <a:rPr lang="fi-FI" dirty="0" smtClean="0"/>
              <a:t>Valitse lainaustapa.</a:t>
            </a:r>
            <a:endParaRPr lang="fi-FI" i="1" dirty="0" smtClean="0"/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12290" name="Picture 2" descr="C:\Users\elinak\Desktop\laina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9388"/>
            <a:ext cx="578167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1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/>
              <a:t>9</a:t>
            </a:r>
            <a:r>
              <a:rPr lang="fi-FI" sz="3200" dirty="0" smtClean="0"/>
              <a:t>. </a:t>
            </a:r>
            <a:r>
              <a:rPr lang="fi-FI" sz="3200" dirty="0"/>
              <a:t>Hae </a:t>
            </a:r>
            <a:r>
              <a:rPr lang="fi-FI" sz="3200" dirty="0" smtClean="0"/>
              <a:t>ja lainaa kirja 3.</a:t>
            </a: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985293"/>
            <a:ext cx="8496944" cy="4555206"/>
          </a:xfrm>
        </p:spPr>
        <p:txBody>
          <a:bodyPr>
            <a:normAutofit/>
          </a:bodyPr>
          <a:lstStyle/>
          <a:p>
            <a:r>
              <a:rPr lang="fi-FI" dirty="0" smtClean="0"/>
              <a:t>Lainaamisen jälkeen siirryt suoraan </a:t>
            </a:r>
            <a:r>
              <a:rPr lang="fi-FI" i="1" dirty="0" smtClean="0"/>
              <a:t>Omat lainat </a:t>
            </a:r>
            <a:r>
              <a:rPr lang="fi-FI" dirty="0" smtClean="0"/>
              <a:t>–sivulle.</a:t>
            </a:r>
          </a:p>
          <a:p>
            <a:r>
              <a:rPr lang="fi-FI" dirty="0" smtClean="0"/>
              <a:t>Päivitä sivua (F5) saadaksesi kirjan valmiiksi esim. </a:t>
            </a:r>
            <a:r>
              <a:rPr lang="fi-FI" dirty="0" err="1" smtClean="0"/>
              <a:t>Celianetissä</a:t>
            </a:r>
            <a:r>
              <a:rPr lang="fi-FI" dirty="0" smtClean="0"/>
              <a:t> kuunneltavaksi.</a:t>
            </a:r>
          </a:p>
          <a:p>
            <a:r>
              <a:rPr lang="fi-FI" dirty="0" smtClean="0"/>
              <a:t>HUOM! Kirjan siirto </a:t>
            </a:r>
            <a:r>
              <a:rPr lang="fi-FI" dirty="0" err="1" smtClean="0"/>
              <a:t>Pratsam</a:t>
            </a:r>
            <a:r>
              <a:rPr lang="fi-FI" dirty="0" smtClean="0"/>
              <a:t> Reader –sovellukselle ei toimi testiympäristössä.</a:t>
            </a:r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13314" name="Picture 2" descr="C:\Users\elinak\Desktop\omatlain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81313"/>
            <a:ext cx="488632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76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 smtClean="0"/>
              <a:t>10. Kuuntele tai poista kirja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985293"/>
            <a:ext cx="8496944" cy="4555206"/>
          </a:xfrm>
        </p:spPr>
        <p:txBody>
          <a:bodyPr>
            <a:normAutofit/>
          </a:bodyPr>
          <a:lstStyle/>
          <a:p>
            <a:r>
              <a:rPr lang="fi-FI" dirty="0" smtClean="0"/>
              <a:t>Avaa Kuuntele, jos lainasit kirjan </a:t>
            </a:r>
            <a:r>
              <a:rPr lang="fi-FI" dirty="0" err="1" smtClean="0"/>
              <a:t>Celianetissä</a:t>
            </a:r>
            <a:r>
              <a:rPr lang="fi-FI" dirty="0" smtClean="0"/>
              <a:t> kuunneltavaksi.</a:t>
            </a:r>
          </a:p>
          <a:p>
            <a:r>
              <a:rPr lang="fi-FI" dirty="0" smtClean="0"/>
              <a:t>Jos et kuuntele, avaa Muuta laina-aikaa.</a:t>
            </a:r>
          </a:p>
          <a:p>
            <a:r>
              <a:rPr lang="fi-FI" dirty="0" smtClean="0"/>
              <a:t>Valitse Poista laina.</a:t>
            </a:r>
          </a:p>
          <a:p>
            <a:r>
              <a:rPr lang="fi-FI" b="1" dirty="0" smtClean="0"/>
              <a:t>Poista lainaamasi kirjat mahdollisimman pian</a:t>
            </a:r>
            <a:r>
              <a:rPr lang="fi-FI" dirty="0" smtClean="0"/>
              <a:t>, jotta pikku testiarkistomme ei täyty yli äyräiden.</a:t>
            </a:r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14338" name="Picture 2" descr="C:\Users\elinak\Desktop\posi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73524"/>
            <a:ext cx="4562475" cy="23431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0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 smtClean="0"/>
              <a:t>11. Tee omia kokeiluja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273323"/>
            <a:ext cx="8496944" cy="4267175"/>
          </a:xfrm>
        </p:spPr>
        <p:txBody>
          <a:bodyPr>
            <a:normAutofit/>
          </a:bodyPr>
          <a:lstStyle/>
          <a:p>
            <a:r>
              <a:rPr lang="fi-FI" dirty="0" smtClean="0"/>
              <a:t>Jatka nyt kokeiluja mielesi mukaan.</a:t>
            </a:r>
          </a:p>
          <a:p>
            <a:endParaRPr lang="fi-FI" dirty="0"/>
          </a:p>
          <a:p>
            <a:r>
              <a:rPr lang="fi-FI" dirty="0" smtClean="0"/>
              <a:t>Parannusehdotuksia voi laittaa </a:t>
            </a:r>
            <a:r>
              <a:rPr lang="fi-FI" dirty="0" err="1" smtClean="0"/>
              <a:t>Celiaan</a:t>
            </a:r>
            <a:r>
              <a:rPr lang="fi-FI" dirty="0" smtClean="0"/>
              <a:t> </a:t>
            </a:r>
            <a:r>
              <a:rPr lang="fi-FI" dirty="0" err="1" smtClean="0">
                <a:hlinkClick r:id="rId2"/>
              </a:rPr>
              <a:t>elina.kilpio@celia.fi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Onnistuneita kokeiluhetkiä!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443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25292"/>
          </a:xfrm>
        </p:spPr>
        <p:txBody>
          <a:bodyPr/>
          <a:lstStyle/>
          <a:p>
            <a:r>
              <a:rPr lang="fi-FI" sz="3200" dirty="0" smtClean="0"/>
              <a:t>Aiheet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345332"/>
            <a:ext cx="7632848" cy="388843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Yleistä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Avaa sivu ja kirjaudu sisään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Luo itsellesi omat tunnukset</a:t>
            </a:r>
            <a:endParaRPr lang="fi-FI" sz="2400" dirty="0"/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Kirjaudu omilla tunnuksillasi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Rekisteröi uusi asiakas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Katso Asiakaslista ja muokkaa tietoja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Muokkaa toisessa kirjastossa olevan asiakkaan tietoja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Lue ohjeita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Hae ja lainaa kirja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Kuuntele tai poista kirja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Tee omia kokeiluja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12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841316"/>
          </a:xfrm>
        </p:spPr>
        <p:txBody>
          <a:bodyPr/>
          <a:lstStyle/>
          <a:p>
            <a:pPr marL="457200" indent="-457200"/>
            <a:r>
              <a:rPr lang="fi-FI" sz="3200" dirty="0" smtClean="0"/>
              <a:t>1. Yleistä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913284"/>
            <a:ext cx="8064896" cy="4320480"/>
          </a:xfrm>
        </p:spPr>
        <p:txBody>
          <a:bodyPr>
            <a:normAutofit fontScale="92500" lnSpcReduction="20000"/>
          </a:bodyPr>
          <a:lstStyle/>
          <a:p>
            <a:endParaRPr lang="fi-FI" dirty="0" smtClean="0"/>
          </a:p>
          <a:p>
            <a:pPr lvl="0"/>
            <a:r>
              <a:rPr lang="fi-FI" dirty="0" smtClean="0"/>
              <a:t>Yleisempää tietoa muutoksista saat </a:t>
            </a:r>
            <a:r>
              <a:rPr lang="fi-FI" dirty="0" err="1" smtClean="0"/>
              <a:t>ppt-esityksestä</a:t>
            </a:r>
            <a:r>
              <a:rPr lang="fi-FI" dirty="0" smtClean="0"/>
              <a:t> Uusi </a:t>
            </a:r>
            <a:r>
              <a:rPr lang="fi-FI" dirty="0" err="1" smtClean="0"/>
              <a:t>Celianet</a:t>
            </a:r>
            <a:r>
              <a:rPr lang="fi-FI" dirty="0" smtClean="0"/>
              <a:t>, tässä on vain ohjeet kokeiluun.</a:t>
            </a:r>
          </a:p>
          <a:p>
            <a:pPr lvl="0"/>
            <a:endParaRPr lang="fi-FI" dirty="0" smtClean="0"/>
          </a:p>
          <a:p>
            <a:pPr lvl="0"/>
            <a:r>
              <a:rPr lang="fi-FI" dirty="0" smtClean="0"/>
              <a:t>Ennen uuden </a:t>
            </a:r>
            <a:r>
              <a:rPr lang="fi-FI" dirty="0" err="1" smtClean="0"/>
              <a:t>Celianetin</a:t>
            </a:r>
            <a:r>
              <a:rPr lang="fi-FI" dirty="0" smtClean="0"/>
              <a:t> käyttöönottoa voit kokeilla toimintoja testiympäristössä.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Testiympäristöstä ei välity mitään lopulliseen uuteen </a:t>
            </a:r>
            <a:r>
              <a:rPr lang="fi-FI" dirty="0" err="1" smtClean="0"/>
              <a:t>Celianetiin</a:t>
            </a:r>
            <a:r>
              <a:rPr lang="fi-FI" dirty="0" smtClean="0"/>
              <a:t>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Etene tämän ohjeen mukaan.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Voit vapaasti lisäillä ja lisätä asiakkaita, poistella lainoja yms.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Palautteita voi lähettää suoraan </a:t>
            </a:r>
            <a:r>
              <a:rPr lang="fi-FI" dirty="0" err="1" smtClean="0"/>
              <a:t>elina.kilpio@celia.fi</a:t>
            </a:r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105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25292"/>
          </a:xfrm>
        </p:spPr>
        <p:txBody>
          <a:bodyPr/>
          <a:lstStyle/>
          <a:p>
            <a:pPr marL="457200" indent="-457200"/>
            <a:r>
              <a:rPr lang="fi-FI" sz="3200" dirty="0"/>
              <a:t>2</a:t>
            </a:r>
            <a:r>
              <a:rPr lang="fi-FI" sz="3200" dirty="0" smtClean="0"/>
              <a:t>. Avaa </a:t>
            </a:r>
            <a:r>
              <a:rPr lang="fi-FI" sz="3200" dirty="0"/>
              <a:t>sivu ja kirjaudu sisään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129308"/>
            <a:ext cx="8064896" cy="4104456"/>
          </a:xfrm>
        </p:spPr>
        <p:txBody>
          <a:bodyPr>
            <a:normAutofit/>
          </a:bodyPr>
          <a:lstStyle/>
          <a:p>
            <a:pPr lvl="0"/>
            <a:r>
              <a:rPr lang="fi-FI" sz="1400" dirty="0" smtClean="0"/>
              <a:t>Avaa sivu </a:t>
            </a:r>
            <a:r>
              <a:rPr lang="fi-FI" sz="1400" dirty="0" err="1" smtClean="0">
                <a:hlinkClick r:id="rId2"/>
              </a:rPr>
              <a:t>stage.celianet.fi</a:t>
            </a:r>
            <a:endParaRPr lang="fi-FI" sz="1400" dirty="0" smtClean="0"/>
          </a:p>
          <a:p>
            <a:pPr lvl="0"/>
            <a:endParaRPr lang="fi-FI" sz="800" dirty="0" smtClean="0"/>
          </a:p>
          <a:p>
            <a:pPr lvl="0"/>
            <a:r>
              <a:rPr lang="fi-FI" sz="1400" dirty="0" smtClean="0"/>
              <a:t>Kirjaudu oikeasta yläreunasta sisään jommallakummalla näistä pääkäyttäjän tunnuksista:</a:t>
            </a:r>
            <a:br>
              <a:rPr lang="fi-FI" sz="14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400" dirty="0" smtClean="0"/>
              <a:t>käyttäjätunnus</a:t>
            </a:r>
            <a:r>
              <a:rPr lang="fi-FI" sz="1400" dirty="0"/>
              <a:t>: rekisteroija.testi1@kirjasto.fi	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>salasana</a:t>
            </a:r>
            <a:r>
              <a:rPr lang="fi-FI" sz="1400" dirty="0"/>
              <a:t>: rekitest1</a:t>
            </a:r>
            <a:r>
              <a:rPr lang="fi-FI" sz="800" dirty="0"/>
              <a:t/>
            </a:r>
            <a:br>
              <a:rPr lang="fi-FI" sz="800" dirty="0"/>
            </a:br>
            <a:r>
              <a:rPr lang="fi-FI" sz="800" dirty="0" smtClean="0"/>
              <a:t/>
            </a:r>
            <a:br>
              <a:rPr lang="fi-FI" sz="800" dirty="0" smtClean="0"/>
            </a:br>
            <a:r>
              <a:rPr lang="fi-FI" sz="1400" dirty="0" smtClean="0"/>
              <a:t>käyttäjätunnus</a:t>
            </a:r>
            <a:r>
              <a:rPr lang="fi-FI" sz="1400" dirty="0"/>
              <a:t>: </a:t>
            </a:r>
            <a:r>
              <a:rPr lang="fi-FI" sz="1400" dirty="0" smtClean="0"/>
              <a:t>rekisteroija.testi2@kirjasto.fi</a:t>
            </a:r>
            <a:br>
              <a:rPr lang="fi-FI" sz="1400" dirty="0" smtClean="0"/>
            </a:br>
            <a:r>
              <a:rPr lang="fi-FI" sz="1400" dirty="0" smtClean="0"/>
              <a:t>salasana</a:t>
            </a:r>
            <a:r>
              <a:rPr lang="fi-FI" sz="1400" dirty="0"/>
              <a:t>: </a:t>
            </a:r>
            <a:r>
              <a:rPr lang="fi-FI" sz="1400" dirty="0" smtClean="0"/>
              <a:t>rekitest2</a:t>
            </a:r>
          </a:p>
          <a:p>
            <a:pPr lvl="0"/>
            <a:endParaRPr lang="fi-FI" sz="800" dirty="0"/>
          </a:p>
          <a:p>
            <a:pPr lvl="0"/>
            <a:r>
              <a:rPr lang="fi-FI" sz="1400" dirty="0" smtClean="0"/>
              <a:t>Koska näitä samoja pääkäyttäjän tunnuksia käyttää nyt testissä moni, kokeile myöhemmin, jos et heti pääse sisään</a:t>
            </a:r>
            <a:r>
              <a:rPr lang="fi-FI" sz="1400" dirty="0" smtClean="0"/>
              <a:t>.</a:t>
            </a:r>
          </a:p>
          <a:p>
            <a:pPr lvl="0"/>
            <a:endParaRPr lang="fi-FI" sz="800" dirty="0" smtClean="0"/>
          </a:p>
          <a:p>
            <a:pPr lvl="0"/>
            <a:r>
              <a:rPr lang="fi-FI" sz="1400" dirty="0" smtClean="0"/>
              <a:t>Ruotsinkielinen versio on vielä kesken, mutta sen saat esille valitsemalla kieleksi ruotsin ennen kirjautumista.</a:t>
            </a:r>
            <a:endParaRPr lang="fi-FI" sz="1400" dirty="0" smtClean="0"/>
          </a:p>
          <a:p>
            <a:pPr lvl="0"/>
            <a:endParaRPr lang="fi-FI" sz="1600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1027" name="Picture 3" descr="C:\Users\elinak\Desktop\kirjaud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7660"/>
            <a:ext cx="851535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90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 smtClean="0"/>
              <a:t>3. Luo </a:t>
            </a:r>
            <a:r>
              <a:rPr lang="fi-FI" sz="3200" dirty="0"/>
              <a:t>itsellesi omat tunnukset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201316"/>
            <a:ext cx="4536504" cy="4032448"/>
          </a:xfrm>
        </p:spPr>
        <p:txBody>
          <a:bodyPr>
            <a:normAutofit/>
          </a:bodyPr>
          <a:lstStyle/>
          <a:p>
            <a:pPr lvl="0"/>
            <a:r>
              <a:rPr lang="fi-FI" sz="1600" dirty="0" smtClean="0"/>
              <a:t>Mene yläotsikkoon Kirjaston ohjeet ja sieltä vasemmalta Rekisteröijät</a:t>
            </a:r>
          </a:p>
          <a:p>
            <a:pPr lvl="0"/>
            <a:endParaRPr lang="fi-FI" sz="800" dirty="0" smtClean="0"/>
          </a:p>
          <a:p>
            <a:pPr lvl="0"/>
            <a:r>
              <a:rPr lang="fi-FI" sz="1600" dirty="0" smtClean="0"/>
              <a:t>Avaa vasemmalla alaotsikko Lisää uusi rekisteröijä </a:t>
            </a:r>
          </a:p>
          <a:p>
            <a:pPr lvl="0"/>
            <a:endParaRPr lang="fi-FI" sz="800" dirty="0" smtClean="0"/>
          </a:p>
          <a:p>
            <a:pPr lvl="0"/>
            <a:r>
              <a:rPr lang="fi-FI" sz="1600" dirty="0" smtClean="0"/>
              <a:t>Luo itsellesi oma tunnus, käytä käyttäjätunnuksena sähköpostiosoitetta.</a:t>
            </a:r>
          </a:p>
          <a:p>
            <a:pPr lvl="0"/>
            <a:endParaRPr lang="fi-FI" sz="800" dirty="0" smtClean="0"/>
          </a:p>
          <a:p>
            <a:pPr lvl="0"/>
            <a:r>
              <a:rPr lang="fi-FI" sz="1600" dirty="0" smtClean="0"/>
              <a:t>Keksi itsellesi salasana.</a:t>
            </a:r>
          </a:p>
          <a:p>
            <a:pPr lvl="0"/>
            <a:endParaRPr lang="fi-FI" sz="800" dirty="0" smtClean="0"/>
          </a:p>
          <a:p>
            <a:pPr lvl="0"/>
            <a:r>
              <a:rPr lang="fi-FI" sz="1600" dirty="0" smtClean="0"/>
              <a:t>Tunnuksista ei tule sähköpostiviestiä, muista siis tekemäsi tunnukset!</a:t>
            </a:r>
            <a:endParaRPr lang="fi-FI" sz="1600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2050" name="Picture 2" descr="C:\Users\elinak\Desktop\reksiteröijä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201316"/>
            <a:ext cx="2781300" cy="40100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3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 smtClean="0"/>
              <a:t>4. Kirjaudu </a:t>
            </a:r>
            <a:r>
              <a:rPr lang="fi-FI" sz="3200" dirty="0"/>
              <a:t>omilla tunnuksillasi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417340"/>
            <a:ext cx="8064896" cy="3816424"/>
          </a:xfrm>
        </p:spPr>
        <p:txBody>
          <a:bodyPr>
            <a:normAutofit/>
          </a:bodyPr>
          <a:lstStyle/>
          <a:p>
            <a:r>
              <a:rPr lang="fi-FI" dirty="0" smtClean="0"/>
              <a:t>Kirjaudu nyt ulos pääkäyttäjän tunnuksista.</a:t>
            </a:r>
          </a:p>
          <a:p>
            <a:endParaRPr lang="fi-FI" dirty="0"/>
          </a:p>
          <a:p>
            <a:endParaRPr lang="fi-FI" dirty="0"/>
          </a:p>
          <a:p>
            <a:pPr lvl="0"/>
            <a:endParaRPr lang="fi-FI" dirty="0" smtClean="0"/>
          </a:p>
          <a:p>
            <a:pPr lvl="0"/>
            <a:endParaRPr lang="fi-FI" dirty="0" smtClean="0"/>
          </a:p>
          <a:p>
            <a:pPr lvl="0"/>
            <a:endParaRPr lang="fi-FI" dirty="0" smtClean="0"/>
          </a:p>
          <a:p>
            <a:pPr lvl="0"/>
            <a:endParaRPr lang="fi-FI" dirty="0"/>
          </a:p>
          <a:p>
            <a:pPr lvl="0"/>
            <a:r>
              <a:rPr lang="fi-FI" dirty="0" smtClean="0"/>
              <a:t>Kirjaudu sitten sisään omilla tunnuksillasi.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Käytä (testiympäristössä) jatkossa vain näitä omia tunnuksiasi.</a:t>
            </a:r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3075" name="Picture 3" descr="C:\Users\elinak\Desktop\log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84" y="1849388"/>
            <a:ext cx="7162800" cy="12668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01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/>
              <a:t>5</a:t>
            </a:r>
            <a:r>
              <a:rPr lang="fi-FI" sz="3200" dirty="0" smtClean="0"/>
              <a:t>. </a:t>
            </a:r>
            <a:r>
              <a:rPr lang="fi-FI" sz="3200" dirty="0"/>
              <a:t>Rekisteröi uusi </a:t>
            </a:r>
            <a:r>
              <a:rPr lang="fi-FI" sz="3200" dirty="0" smtClean="0"/>
              <a:t>asiakas 1.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417340"/>
            <a:ext cx="4536504" cy="3816424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Luo testiä varten keksittyjä </a:t>
            </a:r>
            <a:r>
              <a:rPr lang="fi-FI" dirty="0" err="1" smtClean="0"/>
              <a:t>hetuja</a:t>
            </a:r>
            <a:r>
              <a:rPr lang="fi-FI" dirty="0" smtClean="0"/>
              <a:t> osoitteessa</a:t>
            </a:r>
            <a:br>
              <a:rPr lang="fi-FI" dirty="0" smtClean="0"/>
            </a:br>
            <a:r>
              <a:rPr lang="fi-FI" u="sng" dirty="0">
                <a:hlinkClick r:id="rId2"/>
              </a:rPr>
              <a:t>http://www.lintukoto.net/muut/henkilotunnus</a:t>
            </a:r>
            <a:r>
              <a:rPr lang="fi-FI" u="sng" dirty="0" smtClean="0">
                <a:hlinkClick r:id="rId2"/>
              </a:rPr>
              <a:t>/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Kopioi joku luomasi </a:t>
            </a:r>
            <a:r>
              <a:rPr lang="fi-FI" dirty="0" err="1" smtClean="0"/>
              <a:t>hetu</a:t>
            </a:r>
            <a:r>
              <a:rPr lang="fi-FI" dirty="0" smtClean="0"/>
              <a:t> ja Avaa otsikko Hae asiakasta.</a:t>
            </a:r>
            <a:endParaRPr lang="fi-FI" dirty="0"/>
          </a:p>
          <a:p>
            <a:endParaRPr lang="fi-FI" dirty="0"/>
          </a:p>
          <a:p>
            <a:pPr lvl="0"/>
            <a:r>
              <a:rPr lang="fi-FI" dirty="0" smtClean="0"/>
              <a:t>Voit tarkistaa hakulaatikosta, onko </a:t>
            </a:r>
            <a:r>
              <a:rPr lang="fi-FI" dirty="0" err="1" smtClean="0"/>
              <a:t>hetu</a:t>
            </a:r>
            <a:r>
              <a:rPr lang="fi-FI" dirty="0" smtClean="0"/>
              <a:t> käytössä.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Valitse kohta Lisää uusi asiakas</a:t>
            </a:r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4099" name="Picture 3" descr="C:\Users\elinak\Desktop\uusi asiak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47788"/>
            <a:ext cx="3429000" cy="30194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79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/>
              <a:t>5</a:t>
            </a:r>
            <a:r>
              <a:rPr lang="fi-FI" sz="3200" dirty="0" smtClean="0"/>
              <a:t>. </a:t>
            </a:r>
            <a:r>
              <a:rPr lang="fi-FI" sz="3200" dirty="0"/>
              <a:t>Rekisteröi uusi </a:t>
            </a:r>
            <a:r>
              <a:rPr lang="fi-FI" sz="3200" dirty="0" smtClean="0"/>
              <a:t>asiakas 2.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417340"/>
            <a:ext cx="4536504" cy="3816424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Valitse, liitätkö asiakkaan cd-kerhoihin vai verkkopalveluun.</a:t>
            </a:r>
          </a:p>
          <a:p>
            <a:endParaRPr lang="fi-FI" dirty="0" smtClean="0"/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5122" name="Picture 2" descr="C:\Users\elinak\Desktop\cd vai verk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05372"/>
            <a:ext cx="22193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09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97300"/>
          </a:xfrm>
        </p:spPr>
        <p:txBody>
          <a:bodyPr/>
          <a:lstStyle/>
          <a:p>
            <a:pPr marL="457200" indent="-457200"/>
            <a:r>
              <a:rPr lang="fi-FI" sz="3200" dirty="0"/>
              <a:t>5</a:t>
            </a:r>
            <a:r>
              <a:rPr lang="fi-FI" sz="3200" dirty="0" smtClean="0"/>
              <a:t>. </a:t>
            </a:r>
            <a:r>
              <a:rPr lang="fi-FI" sz="3200" dirty="0"/>
              <a:t>Rekisteröi uusi </a:t>
            </a:r>
            <a:r>
              <a:rPr lang="fi-FI" sz="3200" dirty="0" smtClean="0"/>
              <a:t>asiakas 3.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417340"/>
            <a:ext cx="4536504" cy="3816424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Cd-kerhoihin liitettävältä pitää valita joku kerho, sähköpostia ei tarvita.</a:t>
            </a:r>
            <a:endParaRPr lang="fi-FI" dirty="0"/>
          </a:p>
          <a:p>
            <a:endParaRPr lang="fi-FI" dirty="0"/>
          </a:p>
          <a:p>
            <a:pPr lvl="0"/>
            <a:r>
              <a:rPr lang="fi-FI" dirty="0" smtClean="0"/>
              <a:t>Verkkopalveluun tarvitaan sähköposti. Käytä tässä testausvaiheessa jokaiselle rekisteröimällesi asiakkaalle omaa sähköpostiosoitettasi.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Täytettyäsi lomakkeen paina Lähetä.</a:t>
            </a:r>
          </a:p>
          <a:p>
            <a:pPr lvl="0"/>
            <a:r>
              <a:rPr lang="fi-FI" dirty="0" smtClean="0"/>
              <a:t>Saat infon Tallennus onnistui.</a:t>
            </a:r>
          </a:p>
          <a:p>
            <a:pPr lvl="0"/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6146" name="Picture 2" descr="C:\Users\elinak\Desktop\lom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97260"/>
            <a:ext cx="23622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elinak\Desktop\tallenn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26335"/>
            <a:ext cx="1762125" cy="7048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8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rjastojen yhteistyö">
  <a:themeElements>
    <a:clrScheme name="Mukautettu 1">
      <a:dk1>
        <a:srgbClr val="FFFFFF"/>
      </a:dk1>
      <a:lt1>
        <a:srgbClr val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lia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C1B475CA606064797A7EB3699C0BFF3" ma:contentTypeVersion="0" ma:contentTypeDescription="Luo uusi asiakirja." ma:contentTypeScope="" ma:versionID="a5b0e1cf73a3fb3c631caea1d5a0f2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C8DF5E-4118-4DE2-9F3D-059B98FEE7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F86B4C-3919-4349-AAD0-96F27FF284AB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C511D4E-1693-44E4-8D48-FCE491AAEA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Kirjastojen yhteistyö</Template>
  <TotalTime>2711</TotalTime>
  <Words>636</Words>
  <Application>Microsoft Office PowerPoint</Application>
  <PresentationFormat>Näytössä katseltava esitys (16:10)</PresentationFormat>
  <Paragraphs>246</Paragraphs>
  <Slides>19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Kirjastojen yhteistyö</vt:lpstr>
      <vt:lpstr>Kokeile uutta Celianetiä testiympäristössä</vt:lpstr>
      <vt:lpstr>Aiheet</vt:lpstr>
      <vt:lpstr>1. Yleistä</vt:lpstr>
      <vt:lpstr>2. Avaa sivu ja kirjaudu sisään</vt:lpstr>
      <vt:lpstr>3. Luo itsellesi omat tunnukset</vt:lpstr>
      <vt:lpstr>4. Kirjaudu omilla tunnuksillasi</vt:lpstr>
      <vt:lpstr>5. Rekisteröi uusi asiakas 1. </vt:lpstr>
      <vt:lpstr>5. Rekisteröi uusi asiakas 2. </vt:lpstr>
      <vt:lpstr>5. Rekisteröi uusi asiakas 3. </vt:lpstr>
      <vt:lpstr>6. Katso Asiakaslista ja muokkaa tietoja</vt:lpstr>
      <vt:lpstr>7. Muokkaa toisessa kirjastossa olevan asiakkaan tietoja 1.</vt:lpstr>
      <vt:lpstr>7. Muokkaa toisessa kirjastossa olevan asiakkaan tietoja 2. </vt:lpstr>
      <vt:lpstr>7. Muokkaa toisessa kirjastossa olevan asiakkaan tietoja 3. </vt:lpstr>
      <vt:lpstr>8. Lue ohjeita </vt:lpstr>
      <vt:lpstr>9. Hae ja lainaa kirja 1.  </vt:lpstr>
      <vt:lpstr>9. Hae ja lainaa kirja 2.  </vt:lpstr>
      <vt:lpstr>9. Hae ja lainaa kirja 3.  </vt:lpstr>
      <vt:lpstr>10. Kuuntele tai poista kirja </vt:lpstr>
      <vt:lpstr>11. Tee omia kokeiluja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Yhteistyö kirjastojen kanssa</dc:title>
  <dc:creator>Kilpiö Elina (Celia)</dc:creator>
  <cp:lastModifiedBy>Kilpiö Elina (Celia)</cp:lastModifiedBy>
  <cp:revision>112</cp:revision>
  <cp:lastPrinted>2017-02-20T07:47:27Z</cp:lastPrinted>
  <dcterms:created xsi:type="dcterms:W3CDTF">2016-07-12T08:04:18Z</dcterms:created>
  <dcterms:modified xsi:type="dcterms:W3CDTF">2017-02-21T07:46:24Z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0x0101005C1B475CA606064797A7EB3699C0BFF3</vt:lpwstr>
  </property>
</Properties>
</file>