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81" r:id="rId7"/>
    <p:sldId id="278" r:id="rId8"/>
    <p:sldId id="259" r:id="rId9"/>
    <p:sldId id="273" r:id="rId10"/>
    <p:sldId id="284" r:id="rId11"/>
    <p:sldId id="287" r:id="rId12"/>
    <p:sldId id="279" r:id="rId13"/>
    <p:sldId id="289" r:id="rId14"/>
    <p:sldId id="272" r:id="rId15"/>
    <p:sldId id="288" r:id="rId16"/>
    <p:sldId id="291" r:id="rId17"/>
    <p:sldId id="290" r:id="rId18"/>
    <p:sldId id="280" r:id="rId19"/>
    <p:sldId id="257" r:id="rId20"/>
    <p:sldId id="263" r:id="rId21"/>
    <p:sldId id="292" r:id="rId22"/>
    <p:sldId id="266" r:id="rId23"/>
    <p:sldId id="285" r:id="rId24"/>
    <p:sldId id="293" r:id="rId25"/>
    <p:sldId id="261" r:id="rId26"/>
    <p:sldId id="282" r:id="rId27"/>
    <p:sldId id="268" r:id="rId28"/>
    <p:sldId id="270" r:id="rId29"/>
    <p:sldId id="271" r:id="rId3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8" autoAdjust="0"/>
    <p:restoredTop sz="94746" autoAdjust="0"/>
  </p:normalViewPr>
  <p:slideViewPr>
    <p:cSldViewPr>
      <p:cViewPr>
        <p:scale>
          <a:sx n="100" d="100"/>
          <a:sy n="100" d="100"/>
        </p:scale>
        <p:origin x="-510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506">
            <a:off x="-870843" y="469105"/>
            <a:ext cx="4589463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59951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161253"/>
          </a:xfrm>
        </p:spPr>
        <p:txBody>
          <a:bodyPr>
            <a:normAutofit/>
          </a:bodyPr>
          <a:lstStyle>
            <a:lvl1pPr>
              <a:defRPr sz="4000">
                <a:latin typeface="Myriad Pro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79208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5004"/>
            <a:ext cx="9144000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3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4310"/>
            <a:ext cx="9188958" cy="96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59951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68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93964" y="1124744"/>
            <a:ext cx="2057400" cy="4509566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59672"/>
          </a:xfrm>
        </p:spPr>
        <p:txBody>
          <a:bodyPr vert="eaVert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6" y="5634310"/>
            <a:ext cx="9188958" cy="96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59951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075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506">
            <a:off x="-870843" y="469105"/>
            <a:ext cx="4589463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59951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161253"/>
          </a:xfrm>
        </p:spPr>
        <p:txBody>
          <a:bodyPr>
            <a:normAutofit/>
          </a:bodyPr>
          <a:lstStyle>
            <a:lvl1pPr>
              <a:defRPr sz="4000">
                <a:latin typeface="Myriad Pro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79208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6" y="5634310"/>
            <a:ext cx="9188958" cy="96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3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4310"/>
            <a:ext cx="9188958" cy="96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59951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58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4310"/>
            <a:ext cx="9188958" cy="96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59951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23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4310"/>
            <a:ext cx="9188958" cy="96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59951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60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4310"/>
            <a:ext cx="9188958" cy="96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59951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44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347048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4310"/>
            <a:ext cx="9188958" cy="96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59951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47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4310"/>
            <a:ext cx="9188958" cy="96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59951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56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4310"/>
            <a:ext cx="9188958" cy="96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59951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41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4310"/>
            <a:ext cx="9188958" cy="96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59951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80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E6A75-F589-4E14-B955-C48A688AFF7C}" type="datetimeFigureOut">
              <a:rPr lang="fi-FI" smtClean="0"/>
              <a:t>24.2.2016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C0266-2D07-4693-A244-F3C2206FCC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23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E6A75-F589-4E14-B955-C48A688AFF7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24.2.2016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C0266-2D07-4693-A244-F3C2206FCC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2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ia.fi/palvelut/palvelut-kirjastoille/ohjeet-ja-materiaalit/" TargetMode="External"/><Relationship Id="rId2" Type="http://schemas.openxmlformats.org/officeDocument/2006/relationships/hyperlink" Target="mailto:palvelut@celia.f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://www.celia.fi/ohjeita-kuunteluun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elia.fi/palvelut/yhteison-ilmoittautuminen-asiakkaaksi/edustan-kirjasto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rjastot.fi/fi/ammattikalenteri/koulutu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ia.fi/ohjeita-kuunteluun/" TargetMode="External"/><Relationship Id="rId2" Type="http://schemas.openxmlformats.org/officeDocument/2006/relationships/hyperlink" Target="http://www.celia.fi/palvelut/palvelut-kirjastoille/ohjeet-ja-materiaalit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Celian</a:t>
            </a:r>
            <a:r>
              <a:rPr lang="fi-FI" dirty="0" smtClean="0"/>
              <a:t> palveluiden käyttöönotto kirjastoissa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3100" dirty="0" smtClean="0"/>
              <a:t>Seinäjoki 24.2.2016</a:t>
            </a:r>
            <a:endParaRPr lang="fi-FI" sz="3100" dirty="0"/>
          </a:p>
        </p:txBody>
      </p:sp>
      <p:sp>
        <p:nvSpPr>
          <p:cNvPr id="3" name="Tekstiruutu 2"/>
          <p:cNvSpPr txBox="1"/>
          <p:nvPr/>
        </p:nvSpPr>
        <p:spPr>
          <a:xfrm>
            <a:off x="5083098" y="3356991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 smtClean="0"/>
              <a:t>suunnittelija </a:t>
            </a:r>
            <a:r>
              <a:rPr lang="fi-FI" sz="2200" dirty="0"/>
              <a:t>Elina Kilpiö, Celia</a:t>
            </a:r>
          </a:p>
        </p:txBody>
      </p:sp>
    </p:spTree>
    <p:extLst>
      <p:ext uri="{BB962C8B-B14F-4D97-AF65-F5344CB8AC3E}">
        <p14:creationId xmlns:p14="http://schemas.microsoft.com/office/powerpoint/2010/main" val="27599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sz="3200" dirty="0" smtClean="0">
                <a:latin typeface="+mn-lt"/>
                <a:ea typeface="MingLiU_HKSCS" panose="02020500000000000000" pitchFamily="18" charset="-120"/>
                <a:cs typeface="Myriad Pro" pitchFamily="34" charset="0"/>
              </a:rPr>
              <a:t>Miten kirjasto palvelee asiakasta?</a:t>
            </a:r>
          </a:p>
        </p:txBody>
      </p:sp>
      <p:pic>
        <p:nvPicPr>
          <p:cNvPr id="16388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3275" y="1557338"/>
            <a:ext cx="4495800" cy="3433762"/>
          </a:xfrm>
        </p:spPr>
      </p:pic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fi-FI" sz="2600" dirty="0"/>
              <a:t>Tunnukset </a:t>
            </a:r>
            <a:r>
              <a:rPr lang="fi-FI" sz="2600" dirty="0" err="1"/>
              <a:t>Celian</a:t>
            </a:r>
            <a:r>
              <a:rPr lang="fi-FI" sz="2600" dirty="0"/>
              <a:t> </a:t>
            </a:r>
            <a:r>
              <a:rPr lang="fi-FI" sz="2600" dirty="0" smtClean="0"/>
              <a:t>verkkopalveluun</a:t>
            </a:r>
          </a:p>
          <a:p>
            <a:pPr>
              <a:defRPr/>
            </a:pPr>
            <a:r>
              <a:rPr lang="fi-FI" sz="2600" dirty="0" smtClean="0"/>
              <a:t>Opastus </a:t>
            </a:r>
            <a:r>
              <a:rPr lang="fi-FI" sz="2600" dirty="0"/>
              <a:t>ja neuvonta</a:t>
            </a:r>
          </a:p>
          <a:p>
            <a:pPr>
              <a:defRPr/>
            </a:pPr>
            <a:r>
              <a:rPr lang="fi-FI" sz="2600" dirty="0"/>
              <a:t>Lainattava cd-äänikirjojen </a:t>
            </a:r>
            <a:r>
              <a:rPr lang="fi-FI" sz="2600" dirty="0" smtClean="0"/>
              <a:t>kokoelma</a:t>
            </a:r>
          </a:p>
          <a:p>
            <a:pPr>
              <a:defRPr/>
            </a:pPr>
            <a:r>
              <a:rPr lang="fi-FI" sz="2600" dirty="0" smtClean="0"/>
              <a:t>Tietoa myös alueen sidosryhmille (koulut, palvelutalot, yhdistykset)</a:t>
            </a:r>
            <a:endParaRPr lang="fi-FI" sz="2600" dirty="0"/>
          </a:p>
          <a:p>
            <a:pPr marL="0" indent="0">
              <a:buFontTx/>
              <a:buNone/>
              <a:defRPr/>
            </a:pPr>
            <a:endParaRPr lang="fi-FI" sz="2600" dirty="0"/>
          </a:p>
        </p:txBody>
      </p:sp>
      <p:sp>
        <p:nvSpPr>
          <p:cNvPr id="16389" name="Dian numeron paikkamerkki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610350"/>
            <a:ext cx="2133600" cy="247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Myriad Pro" pitchFamily="34" charset="0"/>
                <a:ea typeface="ＭＳ Ｐゴシック" pitchFamily="34" charset="-128"/>
                <a:cs typeface="Myriad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Myriad Pro" pitchFamily="34" charset="0"/>
                <a:ea typeface="ＭＳ Ｐゴシック" pitchFamily="34" charset="-128"/>
                <a:cs typeface="Myriad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yriad Pro" pitchFamily="34" charset="0"/>
                <a:ea typeface="ＭＳ Ｐゴシック" pitchFamily="34" charset="-128"/>
                <a:cs typeface="Myriad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  <a:ea typeface="ＭＳ Ｐゴシック" pitchFamily="34" charset="-128"/>
                <a:cs typeface="Myriad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ＭＳ Ｐゴシック" pitchFamily="34" charset="-128"/>
                <a:cs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ＭＳ Ｐゴシック" pitchFamily="34" charset="-128"/>
                <a:cs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ＭＳ Ｐゴシック" pitchFamily="34" charset="-128"/>
                <a:cs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ＭＳ Ｐゴシック" pitchFamily="34" charset="-128"/>
                <a:cs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ＭＳ Ｐゴシック" pitchFamily="34" charset="-128"/>
                <a:cs typeface="Myriad Pro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DC1D9A-D10A-449A-8901-E1D0E498C141}" type="slidenum">
              <a:rPr lang="fi-FI" altLang="fi-FI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i-FI" altLang="fi-FI" sz="1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67544" y="1161609"/>
            <a:ext cx="4978896" cy="4571648"/>
          </a:xfrm>
        </p:spPr>
        <p:txBody>
          <a:bodyPr>
            <a:noAutofit/>
          </a:bodyPr>
          <a:lstStyle/>
          <a:p>
            <a:endParaRPr lang="fi-FI" sz="1100" dirty="0" smtClean="0"/>
          </a:p>
          <a:p>
            <a:r>
              <a:rPr lang="fi-FI" sz="2000" dirty="0"/>
              <a:t>Suhtaudu avoimesti, sinun ei </a:t>
            </a:r>
            <a:r>
              <a:rPr lang="fi-FI" sz="2000" dirty="0" smtClean="0"/>
              <a:t>tarvitse osata kaikkea heti!</a:t>
            </a:r>
          </a:p>
          <a:p>
            <a:pPr marL="0" indent="0">
              <a:buNone/>
            </a:pPr>
            <a:endParaRPr lang="fi-FI" sz="2000" dirty="0" smtClean="0"/>
          </a:p>
          <a:p>
            <a:r>
              <a:rPr lang="fi-FI" sz="2000" dirty="0" smtClean="0"/>
              <a:t>Tee ”koerekisteröinti”</a:t>
            </a:r>
            <a:br>
              <a:rPr lang="fi-FI" sz="2000" dirty="0" smtClean="0"/>
            </a:br>
            <a:r>
              <a:rPr lang="fi-FI" sz="2000" dirty="0" smtClean="0"/>
              <a:t>Luo itsellesi </a:t>
            </a:r>
            <a:r>
              <a:rPr lang="fi-FI" sz="2000" dirty="0" err="1" smtClean="0"/>
              <a:t>TESTI-tunnus</a:t>
            </a:r>
            <a:r>
              <a:rPr lang="fi-FI" sz="2000" dirty="0" smtClean="0"/>
              <a:t>, saat tuntumaa rekisteröintiin ja tunnusten käyttöön.</a:t>
            </a:r>
          </a:p>
          <a:p>
            <a:endParaRPr lang="fi-FI" sz="2000" dirty="0"/>
          </a:p>
          <a:p>
            <a:r>
              <a:rPr lang="fi-FI" sz="2000" dirty="0" smtClean="0"/>
              <a:t>Kokeile asiakkaan asemaa</a:t>
            </a:r>
            <a:br>
              <a:rPr lang="fi-FI" sz="2000" dirty="0" smtClean="0"/>
            </a:br>
            <a:r>
              <a:rPr lang="fi-FI" sz="2000" dirty="0" smtClean="0"/>
              <a:t>Lainaile kirjoja </a:t>
            </a:r>
            <a:r>
              <a:rPr lang="fi-FI" sz="2000" dirty="0" err="1" smtClean="0"/>
              <a:t>Celianetissä</a:t>
            </a:r>
            <a:r>
              <a:rPr lang="fi-FI" sz="2000" dirty="0" smtClean="0"/>
              <a:t>, kuuntele </a:t>
            </a:r>
            <a:r>
              <a:rPr lang="fi-FI" sz="2000" dirty="0" err="1" smtClean="0"/>
              <a:t>Celianet-kuuntelulla</a:t>
            </a:r>
            <a:r>
              <a:rPr lang="fi-FI" sz="2000" dirty="0" smtClean="0"/>
              <a:t>. Asenna sovellus ja kuuntele joku kirja vaikka kotonasi.</a:t>
            </a:r>
          </a:p>
          <a:p>
            <a:endParaRPr lang="fi-FI" sz="2000" dirty="0"/>
          </a:p>
          <a:p>
            <a:endParaRPr lang="fi-FI" sz="9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200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922114"/>
          </a:xfrm>
        </p:spPr>
        <p:txBody>
          <a:bodyPr/>
          <a:lstStyle/>
          <a:p>
            <a:pPr algn="l"/>
            <a:r>
              <a:rPr lang="fi-FI" dirty="0" smtClean="0">
                <a:latin typeface="+mn-lt"/>
                <a:cs typeface="Arial" panose="020B0604020202020204" pitchFamily="34" charset="0"/>
              </a:rPr>
              <a:t>Alku: anna itsellesi aikaa</a:t>
            </a:r>
            <a:endParaRPr lang="fi-FI" dirty="0">
              <a:latin typeface="+mn-lt"/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05676"/>
            <a:ext cx="3240360" cy="3934071"/>
          </a:xfrm>
          <a:prstGeom prst="rect">
            <a:avLst/>
          </a:prstGeom>
          <a:ln w="952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2963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Keskeistä opastuksessa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525963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Kerro, että palvelu on vain lukemisesteisille henkilöille.</a:t>
            </a:r>
          </a:p>
          <a:p>
            <a:endParaRPr lang="fi-FI" dirty="0" smtClean="0"/>
          </a:p>
          <a:p>
            <a:r>
              <a:rPr lang="fi-FI" dirty="0" smtClean="0"/>
              <a:t>Kerro, että käyttäjä saa s-postiinsa kahdet tunnukset: lainaukseen </a:t>
            </a:r>
            <a:r>
              <a:rPr lang="fi-FI" dirty="0" err="1" smtClean="0"/>
              <a:t>Celianet-tunnukset</a:t>
            </a:r>
            <a:r>
              <a:rPr lang="fi-FI" dirty="0" smtClean="0"/>
              <a:t>, </a:t>
            </a:r>
            <a:br>
              <a:rPr lang="fi-FI" dirty="0" smtClean="0"/>
            </a:br>
            <a:r>
              <a:rPr lang="fi-FI" dirty="0" smtClean="0"/>
              <a:t>kuunteluun </a:t>
            </a:r>
            <a:r>
              <a:rPr lang="fi-FI" dirty="0" err="1" smtClean="0"/>
              <a:t>Pratsam</a:t>
            </a:r>
            <a:r>
              <a:rPr lang="fi-FI" dirty="0" smtClean="0"/>
              <a:t> Reader -tunnukset.</a:t>
            </a:r>
          </a:p>
          <a:p>
            <a:endParaRPr lang="fi-FI" dirty="0"/>
          </a:p>
          <a:p>
            <a:r>
              <a:rPr lang="fi-FI" dirty="0" smtClean="0"/>
              <a:t>Näytä (vaikka kirjaston tunnuksilla) ainakin lainaus </a:t>
            </a:r>
            <a:r>
              <a:rPr lang="fi-FI" dirty="0" err="1" smtClean="0"/>
              <a:t>Celianetistä</a:t>
            </a:r>
            <a:r>
              <a:rPr lang="fi-FI" dirty="0" smtClean="0"/>
              <a:t> ja </a:t>
            </a:r>
            <a:r>
              <a:rPr lang="fi-FI" dirty="0" err="1" smtClean="0"/>
              <a:t>Celianet-kuuntelu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Opettele </a:t>
            </a:r>
            <a:r>
              <a:rPr lang="fi-FI" dirty="0" err="1" smtClean="0"/>
              <a:t>Pratsam</a:t>
            </a:r>
            <a:r>
              <a:rPr lang="fi-FI" dirty="0" smtClean="0"/>
              <a:t> Reader -sovelluksen käyttö, niin voit opastaa myös siinä.</a:t>
            </a:r>
          </a:p>
          <a:p>
            <a:endParaRPr lang="fi-FI" dirty="0"/>
          </a:p>
          <a:p>
            <a:r>
              <a:rPr lang="fi-FI" dirty="0" smtClean="0"/>
              <a:t>Kerro, että tukea saa tarvittaessa.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30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850106"/>
          </a:xfrm>
        </p:spPr>
        <p:txBody>
          <a:bodyPr/>
          <a:lstStyle/>
          <a:p>
            <a:pPr algn="l"/>
            <a:r>
              <a:rPr lang="fi-FI" dirty="0" smtClean="0"/>
              <a:t>Taustatuki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80728"/>
            <a:ext cx="4978896" cy="5145435"/>
          </a:xfrm>
        </p:spPr>
        <p:txBody>
          <a:bodyPr>
            <a:normAutofit/>
          </a:bodyPr>
          <a:lstStyle/>
          <a:p>
            <a:r>
              <a:rPr lang="fi-FI" sz="2000" dirty="0" smtClean="0"/>
              <a:t>Joka maakunnassa/kimpassa oma </a:t>
            </a:r>
            <a:r>
              <a:rPr lang="fi-FI" sz="2000" dirty="0" err="1" smtClean="0"/>
              <a:t>Celia-yhteyshenkilö</a:t>
            </a:r>
            <a:r>
              <a:rPr lang="fi-FI" sz="2000" dirty="0" smtClean="0"/>
              <a:t>.</a:t>
            </a:r>
          </a:p>
          <a:p>
            <a:endParaRPr lang="fi-FI" sz="2000" dirty="0" smtClean="0"/>
          </a:p>
          <a:p>
            <a:r>
              <a:rPr lang="fi-FI" sz="2000" dirty="0" smtClean="0"/>
              <a:t>Yhteyshenkilö huolehtii siitä, että oman alueen kirjastoissa </a:t>
            </a:r>
            <a:r>
              <a:rPr lang="fi-FI" sz="2000" dirty="0" err="1" smtClean="0"/>
              <a:t>Celia-asiat</a:t>
            </a:r>
            <a:r>
              <a:rPr lang="fi-FI" sz="2000" dirty="0" smtClean="0"/>
              <a:t> ovat kunnossa (=koordinoi, viestii eteenpäin).</a:t>
            </a:r>
          </a:p>
          <a:p>
            <a:endParaRPr lang="fi-FI" sz="2000" dirty="0" smtClean="0"/>
          </a:p>
          <a:p>
            <a:r>
              <a:rPr lang="fi-FI" sz="2000" dirty="0"/>
              <a:t>Celia tukee koulutuksella: pienryhmäopastukset, vuosittaiset teemaseminaarit, </a:t>
            </a:r>
            <a:r>
              <a:rPr lang="fi-FI" sz="2000" dirty="0" err="1" smtClean="0"/>
              <a:t>AMK-koulutusyhteistyö</a:t>
            </a:r>
            <a:endParaRPr lang="fi-FI" sz="2000" dirty="0" smtClean="0"/>
          </a:p>
          <a:p>
            <a:endParaRPr lang="fi-FI" sz="2000" dirty="0"/>
          </a:p>
          <a:p>
            <a:r>
              <a:rPr lang="fi-FI" sz="2000" dirty="0" err="1" smtClean="0"/>
              <a:t>Celian</a:t>
            </a:r>
            <a:r>
              <a:rPr lang="fi-FI" sz="2000" dirty="0" smtClean="0"/>
              <a:t> </a:t>
            </a:r>
            <a:r>
              <a:rPr lang="fi-FI" sz="2000" dirty="0" err="1" smtClean="0"/>
              <a:t>chat</a:t>
            </a:r>
            <a:r>
              <a:rPr lang="fi-FI" sz="2000" dirty="0" smtClean="0"/>
              <a:t>, s-posti </a:t>
            </a:r>
            <a:r>
              <a:rPr lang="fi-FI" sz="2000" dirty="0" err="1" smtClean="0">
                <a:hlinkClick r:id="rId2"/>
              </a:rPr>
              <a:t>palvelut@celia.fi</a:t>
            </a:r>
            <a:endParaRPr lang="fi-FI" sz="2000" dirty="0" smtClean="0"/>
          </a:p>
          <a:p>
            <a:r>
              <a:rPr lang="fi-FI" sz="1400" dirty="0" err="1" smtClean="0">
                <a:cs typeface="Arial" panose="020B0604020202020204" pitchFamily="34" charset="0"/>
                <a:hlinkClick r:id="rId3"/>
              </a:rPr>
              <a:t>celia.fi/palvelut/palvelut-kirjastoille/ohjeet-ja-materiaalit</a:t>
            </a:r>
            <a:r>
              <a:rPr lang="fi-FI" sz="1400" dirty="0">
                <a:cs typeface="Arial" panose="020B0604020202020204" pitchFamily="34" charset="0"/>
                <a:hlinkClick r:id="rId3"/>
              </a:rPr>
              <a:t>/</a:t>
            </a:r>
            <a:endParaRPr lang="fi-FI" sz="1400" dirty="0">
              <a:cs typeface="Arial" panose="020B0604020202020204" pitchFamily="34" charset="0"/>
            </a:endParaRPr>
          </a:p>
          <a:p>
            <a:r>
              <a:rPr lang="fi-FI" sz="1600" dirty="0">
                <a:cs typeface="Arial" panose="020B0604020202020204" pitchFamily="34" charset="0"/>
                <a:hlinkClick r:id="rId4"/>
              </a:rPr>
              <a:t>http://www.celia.fi/ohjeita-kuunteluun/</a:t>
            </a:r>
            <a:endParaRPr lang="fi-FI" sz="1600" dirty="0">
              <a:cs typeface="Arial" panose="020B0604020202020204" pitchFamily="34" charset="0"/>
            </a:endParaRPr>
          </a:p>
          <a:p>
            <a:endParaRPr lang="fi-FI" sz="2000" dirty="0"/>
          </a:p>
          <a:p>
            <a:endParaRPr lang="fi-FI" sz="2000" dirty="0" smtClean="0"/>
          </a:p>
          <a:p>
            <a:endParaRPr lang="fi-FI" sz="2000" dirty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48357"/>
            <a:ext cx="2771800" cy="3771209"/>
          </a:xfrm>
          <a:prstGeom prst="rect">
            <a:avLst/>
          </a:prstGeom>
          <a:ln w="952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6626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2708920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Rekisteröinti ja siihen </a:t>
            </a:r>
            <a:r>
              <a:rPr lang="fi-FI" dirty="0"/>
              <a:t>liittyvät </a:t>
            </a:r>
            <a:r>
              <a:rPr lang="fi-FI" dirty="0" smtClean="0"/>
              <a:t>kysymykset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33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0"/>
          <p:cNvSpPr>
            <a:spLocks noGrp="1"/>
          </p:cNvSpPr>
          <p:nvPr>
            <p:ph idx="1"/>
          </p:nvPr>
        </p:nvSpPr>
        <p:spPr>
          <a:xfrm>
            <a:off x="467544" y="1556792"/>
            <a:ext cx="4320480" cy="4525963"/>
          </a:xfrm>
        </p:spPr>
        <p:txBody>
          <a:bodyPr>
            <a:normAutofit/>
          </a:bodyPr>
          <a:lstStyle/>
          <a:p>
            <a:r>
              <a:rPr lang="fi-FI" sz="2200" dirty="0" smtClean="0">
                <a:cs typeface="Arial" panose="020B0604020202020204" pitchFamily="34" charset="0"/>
              </a:rPr>
              <a:t>Kirjasto tekee sopimuksen Celian kanssa (jos ei vielä tehnyt)</a:t>
            </a:r>
            <a:br>
              <a:rPr lang="fi-FI" sz="2200" dirty="0" smtClean="0">
                <a:cs typeface="Arial" panose="020B0604020202020204" pitchFamily="34" charset="0"/>
              </a:rPr>
            </a:br>
            <a:r>
              <a:rPr lang="fi-FI" sz="1400" dirty="0" smtClean="0">
                <a:cs typeface="Arial" panose="020B0604020202020204" pitchFamily="34" charset="0"/>
                <a:hlinkClick r:id="rId2"/>
              </a:rPr>
              <a:t>http</a:t>
            </a:r>
            <a:r>
              <a:rPr lang="fi-FI" sz="1400" dirty="0">
                <a:cs typeface="Arial" panose="020B0604020202020204" pitchFamily="34" charset="0"/>
                <a:hlinkClick r:id="rId2"/>
              </a:rPr>
              <a:t>://www.celia.fi/palvelut/yhteison-ilmoittautuminen-asiakkaaksi/edustan-kirjastoa</a:t>
            </a:r>
            <a:r>
              <a:rPr lang="fi-FI" sz="1400" dirty="0" smtClean="0">
                <a:cs typeface="Arial" panose="020B0604020202020204" pitchFamily="34" charset="0"/>
                <a:hlinkClick r:id="rId2"/>
              </a:rPr>
              <a:t>/</a:t>
            </a:r>
            <a:endParaRPr lang="fi-FI" sz="1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400" dirty="0" smtClean="0">
              <a:cs typeface="Arial" panose="020B0604020202020204" pitchFamily="34" charset="0"/>
            </a:endParaRPr>
          </a:p>
          <a:p>
            <a:r>
              <a:rPr lang="fi-FI" sz="2200" dirty="0" smtClean="0">
                <a:cs typeface="Arial" panose="020B0604020202020204" pitchFamily="34" charset="0"/>
              </a:rPr>
              <a:t>Kirjasto saa </a:t>
            </a:r>
            <a:r>
              <a:rPr lang="fi-FI" sz="2200" dirty="0" err="1" smtClean="0">
                <a:cs typeface="Arial" panose="020B0604020202020204" pitchFamily="34" charset="0"/>
              </a:rPr>
              <a:t>Celianet-tunnukset</a:t>
            </a:r>
            <a:r>
              <a:rPr lang="fi-FI" sz="2200" dirty="0" smtClean="0">
                <a:cs typeface="Arial" panose="020B0604020202020204" pitchFamily="34" charset="0"/>
              </a:rPr>
              <a:t>, joilla voi testata käyttöä ja on pääsy rekisteröimään äänikirjan käyttäjiä oman tilinsä alle /</a:t>
            </a:r>
            <a:r>
              <a:rPr lang="fi-FI" sz="2200" dirty="0" err="1" smtClean="0">
                <a:cs typeface="Arial" panose="020B0604020202020204" pitchFamily="34" charset="0"/>
              </a:rPr>
              <a:t>rek</a:t>
            </a:r>
            <a:r>
              <a:rPr lang="fi-FI" sz="2200" dirty="0" smtClean="0">
                <a:cs typeface="Arial" panose="020B0604020202020204" pitchFamily="34" charset="0"/>
              </a:rPr>
              <a:t>.</a:t>
            </a:r>
          </a:p>
          <a:p>
            <a:r>
              <a:rPr lang="fi-FI" sz="2200" dirty="0" smtClean="0">
                <a:cs typeface="Arial" panose="020B0604020202020204" pitchFamily="34" charset="0"/>
              </a:rPr>
              <a:t>Toinen </a:t>
            </a:r>
            <a:r>
              <a:rPr lang="fi-FI" sz="2200" dirty="0" err="1" smtClean="0">
                <a:cs typeface="Arial" panose="020B0604020202020204" pitchFamily="34" charset="0"/>
              </a:rPr>
              <a:t>Celianet-tili</a:t>
            </a:r>
            <a:r>
              <a:rPr lang="fi-FI" sz="2200" dirty="0" smtClean="0">
                <a:cs typeface="Arial" panose="020B0604020202020204" pitchFamily="34" charset="0"/>
              </a:rPr>
              <a:t>, jos kirjasto lainaa </a:t>
            </a:r>
            <a:r>
              <a:rPr lang="fi-FI" sz="2200" dirty="0" err="1" smtClean="0">
                <a:cs typeface="Arial" panose="020B0604020202020204" pitchFamily="34" charset="0"/>
              </a:rPr>
              <a:t>Celiasta</a:t>
            </a:r>
            <a:r>
              <a:rPr lang="fi-FI" sz="2200" dirty="0" smtClean="0">
                <a:cs typeface="Arial" panose="020B0604020202020204" pitchFamily="34" charset="0"/>
              </a:rPr>
              <a:t> cd-levyjä /cd.</a:t>
            </a:r>
            <a:r>
              <a:rPr lang="fi-FI" b="1" dirty="0"/>
              <a:t/>
            </a:r>
            <a:br>
              <a:rPr lang="fi-FI" b="1" dirty="0"/>
            </a:br>
            <a:r>
              <a:rPr lang="fi-FI" sz="2200" dirty="0" smtClean="0"/>
              <a:t>(vaihtoehto: tilaukset </a:t>
            </a:r>
            <a:r>
              <a:rPr lang="fi-FI" sz="2200" dirty="0" err="1" smtClean="0"/>
              <a:t>Bookylta</a:t>
            </a:r>
            <a:r>
              <a:rPr lang="fi-FI" sz="2200" dirty="0" smtClean="0"/>
              <a:t>)</a:t>
            </a:r>
            <a:endParaRPr lang="fi-FI" sz="2200" dirty="0">
              <a:cs typeface="Arial" panose="020B0604020202020204" pitchFamily="34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>
            <a:noAutofit/>
          </a:bodyPr>
          <a:lstStyle/>
          <a:p>
            <a:pPr algn="l"/>
            <a:r>
              <a:rPr lang="fi-FI" dirty="0" smtClean="0">
                <a:latin typeface="+mn-lt"/>
                <a:cs typeface="Arial" panose="020B0604020202020204" pitchFamily="34" charset="0"/>
              </a:rPr>
              <a:t>Kirjasto tekee sopimuksen Celian kanssa</a:t>
            </a:r>
            <a:endParaRPr lang="fi-FI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Kuva 6"/>
          <p:cNvPicPr/>
          <p:nvPr/>
        </p:nvPicPr>
        <p:blipFill rotWithShape="1">
          <a:blip r:embed="rId3"/>
          <a:srcRect l="40860" t="20883" r="41258" b="12808"/>
          <a:stretch/>
        </p:blipFill>
        <p:spPr bwMode="auto">
          <a:xfrm>
            <a:off x="5004049" y="260648"/>
            <a:ext cx="3908672" cy="604867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59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67544" y="1268760"/>
            <a:ext cx="4402832" cy="4525963"/>
          </a:xfrm>
        </p:spPr>
        <p:txBody>
          <a:bodyPr>
            <a:normAutofit fontScale="85000" lnSpcReduction="20000"/>
          </a:bodyPr>
          <a:lstStyle/>
          <a:p>
            <a:r>
              <a:rPr lang="fi-FI" sz="2000" dirty="0"/>
              <a:t>Ajanvarauksella tai heti: kirjasto päättää.</a:t>
            </a:r>
          </a:p>
          <a:p>
            <a:endParaRPr lang="fi-FI" sz="2000" dirty="0"/>
          </a:p>
          <a:p>
            <a:r>
              <a:rPr lang="fi-FI" sz="2000" dirty="0"/>
              <a:t>Tärkeää on tavata rekisteröityvä tai yhteyshenkilö (valtakirja, lapset) henkilökohtaisesti.</a:t>
            </a:r>
          </a:p>
          <a:p>
            <a:endParaRPr lang="fi-FI" sz="2000" dirty="0"/>
          </a:p>
          <a:p>
            <a:r>
              <a:rPr lang="fi-FI" sz="2000" dirty="0"/>
              <a:t>Henkilökohtaisuus estää väärinkäyttöä: sanottava suullisesti, että on lukemisen este.</a:t>
            </a:r>
          </a:p>
          <a:p>
            <a:endParaRPr lang="fi-FI" sz="2000" dirty="0"/>
          </a:p>
          <a:p>
            <a:r>
              <a:rPr lang="fi-FI" sz="2000" dirty="0"/>
              <a:t>Jos  henkilö ilmoittaa, että lukemisen este on kohtaan ”muu”, ei tarvitse pyytää tarkempaa selvitystä.</a:t>
            </a:r>
          </a:p>
          <a:p>
            <a:endParaRPr lang="fi-FI" sz="2000" dirty="0"/>
          </a:p>
          <a:p>
            <a:r>
              <a:rPr lang="fi-FI" sz="2000" dirty="0"/>
              <a:t>Asiakas vastaa lukemisesteensä oikeellisuudesta, ei kirjaston henkilökunta!</a:t>
            </a:r>
          </a:p>
          <a:p>
            <a:pPr marL="0" indent="0">
              <a:buNone/>
            </a:pPr>
            <a:endParaRPr lang="fi-FI" sz="1200" dirty="0"/>
          </a:p>
          <a:p>
            <a:r>
              <a:rPr lang="fi-FI" sz="2000" dirty="0"/>
              <a:t>Koululaiset tärkeä ryhmä: tarvitsevat asiakkuuden, jotta voivat käyttää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>
                <a:cs typeface="Arial" panose="020B0604020202020204" pitchFamily="34" charset="0"/>
              </a:rPr>
              <a:t>Kirjasto rekisteröi asiakkaat</a:t>
            </a:r>
            <a:endParaRPr lang="fi-FI" dirty="0">
              <a:cs typeface="Arial" panose="020B0604020202020204" pitchFamily="34" charset="0"/>
            </a:endParaRPr>
          </a:p>
        </p:txBody>
      </p:sp>
      <p:pic>
        <p:nvPicPr>
          <p:cNvPr id="9" name="Kuva 8"/>
          <p:cNvPicPr/>
          <p:nvPr/>
        </p:nvPicPr>
        <p:blipFill rotWithShape="1">
          <a:blip r:embed="rId2"/>
          <a:srcRect l="18309" t="16161" r="56334" b="9972"/>
          <a:stretch/>
        </p:blipFill>
        <p:spPr bwMode="auto">
          <a:xfrm>
            <a:off x="5148064" y="372814"/>
            <a:ext cx="3714750" cy="6086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03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2708920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Kirjojen kuuntelu: </a:t>
            </a:r>
            <a:br>
              <a:rPr lang="fi-FI" dirty="0"/>
            </a:br>
            <a:r>
              <a:rPr lang="fi-FI" dirty="0" err="1"/>
              <a:t>Celianet-kuuntelu</a:t>
            </a:r>
            <a:r>
              <a:rPr lang="fi-FI" dirty="0"/>
              <a:t> ja sovellus</a:t>
            </a:r>
          </a:p>
        </p:txBody>
      </p:sp>
    </p:spTree>
    <p:extLst>
      <p:ext uri="{BB962C8B-B14F-4D97-AF65-F5344CB8AC3E}">
        <p14:creationId xmlns:p14="http://schemas.microsoft.com/office/powerpoint/2010/main" val="13127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31404" y="1484784"/>
            <a:ext cx="4608512" cy="3528392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>
                <a:cs typeface="Arial" panose="020B0604020202020204" pitchFamily="34" charset="0"/>
              </a:rPr>
              <a:t>Rekisteröinnin yhteydessä lähetä tunnukset </a:t>
            </a:r>
            <a:r>
              <a:rPr lang="fi-FI" dirty="0" err="1" smtClean="0">
                <a:cs typeface="Arial" panose="020B0604020202020204" pitchFamily="34" charset="0"/>
              </a:rPr>
              <a:t>Pratsam</a:t>
            </a:r>
            <a:r>
              <a:rPr lang="fi-FI" dirty="0" smtClean="0">
                <a:cs typeface="Arial" panose="020B0604020202020204" pitchFamily="34" charset="0"/>
              </a:rPr>
              <a:t> Reader-sovellukseen: muuttuu maaliskuussa!</a:t>
            </a:r>
            <a:br>
              <a:rPr lang="fi-FI" dirty="0" smtClean="0">
                <a:cs typeface="Arial" panose="020B0604020202020204" pitchFamily="34" charset="0"/>
              </a:rPr>
            </a:br>
            <a:r>
              <a:rPr lang="fi-FI" dirty="0" smtClean="0">
                <a:cs typeface="Arial" panose="020B0604020202020204" pitchFamily="34" charset="0"/>
              </a:rPr>
              <a:t>- &gt; sekä </a:t>
            </a:r>
            <a:r>
              <a:rPr lang="fi-FI" dirty="0" err="1" smtClean="0">
                <a:cs typeface="Arial" panose="020B0604020202020204" pitchFamily="34" charset="0"/>
              </a:rPr>
              <a:t>Celianet-</a:t>
            </a:r>
            <a:r>
              <a:rPr lang="fi-FI" dirty="0" smtClean="0">
                <a:cs typeface="Arial" panose="020B0604020202020204" pitchFamily="34" charset="0"/>
              </a:rPr>
              <a:t> että sovellustunnukset lähtevät automaattisesti, kun tallennat rekisteröinnin.</a:t>
            </a:r>
          </a:p>
          <a:p>
            <a:endParaRPr lang="fi-FI" dirty="0">
              <a:cs typeface="Arial" panose="020B0604020202020204" pitchFamily="34" charset="0"/>
            </a:endParaRPr>
          </a:p>
          <a:p>
            <a:r>
              <a:rPr lang="fi-FI" dirty="0" smtClean="0">
                <a:cs typeface="Arial" panose="020B0604020202020204" pitchFamily="34" charset="0"/>
              </a:rPr>
              <a:t>Sovellus monipuolisin käyttää!</a:t>
            </a:r>
          </a:p>
          <a:p>
            <a:endParaRPr lang="fi-FI" dirty="0">
              <a:cs typeface="Arial" panose="020B0604020202020204" pitchFamily="34" charset="0"/>
            </a:endParaRPr>
          </a:p>
          <a:p>
            <a:r>
              <a:rPr lang="fi-FI" dirty="0" smtClean="0">
                <a:cs typeface="Arial" panose="020B0604020202020204" pitchFamily="34" charset="0"/>
              </a:rPr>
              <a:t>Jos mahdollista, opasta asiakasta lainaamisessa (Celianet) ja </a:t>
            </a:r>
            <a:r>
              <a:rPr lang="fi-FI" dirty="0" err="1" smtClean="0">
                <a:cs typeface="Arial" panose="020B0604020202020204" pitchFamily="34" charset="0"/>
              </a:rPr>
              <a:t>Celianet-kuuntelun</a:t>
            </a:r>
            <a:r>
              <a:rPr lang="fi-FI" dirty="0" smtClean="0">
                <a:cs typeface="Arial" panose="020B0604020202020204" pitchFamily="34" charset="0"/>
              </a:rPr>
              <a:t> lisäksi myös sovelluksen käytössä (Pratsam Reader).</a:t>
            </a:r>
            <a:endParaRPr lang="fi-FI" dirty="0"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/>
          <a:lstStyle/>
          <a:p>
            <a:pPr algn="l"/>
            <a:r>
              <a:rPr lang="fi-FI" dirty="0" smtClean="0">
                <a:cs typeface="Arial" panose="020B0604020202020204" pitchFamily="34" charset="0"/>
              </a:rPr>
              <a:t>Lähetä tunnukset sovellukseen</a:t>
            </a:r>
            <a:endParaRPr lang="fi-FI" dirty="0">
              <a:cs typeface="Arial" panose="020B0604020202020204" pitchFamily="34" charset="0"/>
            </a:endParaRPr>
          </a:p>
        </p:txBody>
      </p:sp>
      <p:pic>
        <p:nvPicPr>
          <p:cNvPr id="1026" name="Picture 2" descr="C:\Users\elinak\Desktop\Pratsam Reader -sovelluksen hanki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4002679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395536" y="1268760"/>
            <a:ext cx="4608512" cy="3816424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>
                <a:cs typeface="Arial" panose="020B0604020202020204" pitchFamily="34" charset="0"/>
              </a:rPr>
              <a:t>Tunnukset tarvitaan vain asennusvaiheessa, ei joka kerta, kun kirjaudutaan.</a:t>
            </a:r>
          </a:p>
          <a:p>
            <a:endParaRPr lang="fi-FI" dirty="0" smtClean="0">
              <a:cs typeface="Arial" panose="020B0604020202020204" pitchFamily="34" charset="0"/>
            </a:endParaRPr>
          </a:p>
          <a:p>
            <a:r>
              <a:rPr lang="fi-FI" dirty="0" err="1" smtClean="0">
                <a:cs typeface="Arial" panose="020B0604020202020204" pitchFamily="34" charset="0"/>
              </a:rPr>
              <a:t>Pratsam</a:t>
            </a:r>
            <a:r>
              <a:rPr lang="fi-FI" dirty="0" smtClean="0">
                <a:cs typeface="Arial" panose="020B0604020202020204" pitchFamily="34" charset="0"/>
              </a:rPr>
              <a:t> </a:t>
            </a:r>
            <a:r>
              <a:rPr lang="fi-FI" dirty="0" smtClean="0">
                <a:cs typeface="Arial" panose="020B0604020202020204" pitchFamily="34" charset="0"/>
              </a:rPr>
              <a:t>Reader -sovellus toimii </a:t>
            </a:r>
            <a:r>
              <a:rPr lang="fi-FI" dirty="0" err="1" smtClean="0">
                <a:cs typeface="Arial" panose="020B0604020202020204" pitchFamily="34" charset="0"/>
              </a:rPr>
              <a:t>iPadissa</a:t>
            </a:r>
            <a:r>
              <a:rPr lang="fi-FI" dirty="0" smtClean="0">
                <a:cs typeface="Arial" panose="020B0604020202020204" pitchFamily="34" charset="0"/>
              </a:rPr>
              <a:t>, </a:t>
            </a:r>
            <a:r>
              <a:rPr lang="fi-FI" dirty="0" err="1" smtClean="0">
                <a:cs typeface="Arial" panose="020B0604020202020204" pitchFamily="34" charset="0"/>
              </a:rPr>
              <a:t>iPhonessa</a:t>
            </a:r>
            <a:r>
              <a:rPr lang="fi-FI" dirty="0" smtClean="0">
                <a:cs typeface="Arial" panose="020B0604020202020204" pitchFamily="34" charset="0"/>
              </a:rPr>
              <a:t> ja </a:t>
            </a:r>
            <a:r>
              <a:rPr lang="fi-FI" dirty="0" err="1" smtClean="0">
                <a:cs typeface="Arial" panose="020B0604020202020204" pitchFamily="34" charset="0"/>
              </a:rPr>
              <a:t>Android-ympäristössä</a:t>
            </a:r>
            <a:r>
              <a:rPr lang="fi-FI" dirty="0" smtClean="0">
                <a:cs typeface="Arial" panose="020B0604020202020204" pitchFamily="34" charset="0"/>
              </a:rPr>
              <a:t> (esim. Samsung).</a:t>
            </a:r>
          </a:p>
          <a:p>
            <a:endParaRPr lang="fi-FI" dirty="0">
              <a:cs typeface="Arial" panose="020B0604020202020204" pitchFamily="34" charset="0"/>
            </a:endParaRPr>
          </a:p>
          <a:p>
            <a:r>
              <a:rPr lang="fi-FI" dirty="0" smtClean="0">
                <a:cs typeface="Arial" panose="020B0604020202020204" pitchFamily="34" charset="0"/>
              </a:rPr>
              <a:t>Linkki sovellukseen ei tule tunnusten mukana, vaan sovellus haetaan nimellä (</a:t>
            </a:r>
            <a:r>
              <a:rPr lang="fi-FI" dirty="0" err="1" smtClean="0">
                <a:cs typeface="Arial" panose="020B0604020202020204" pitchFamily="34" charset="0"/>
              </a:rPr>
              <a:t>Pratsam</a:t>
            </a:r>
            <a:r>
              <a:rPr lang="fi-FI" dirty="0" smtClean="0">
                <a:cs typeface="Arial" panose="020B0604020202020204" pitchFamily="34" charset="0"/>
              </a:rPr>
              <a:t> Reader) </a:t>
            </a:r>
            <a:r>
              <a:rPr lang="fi-FI" dirty="0" err="1" smtClean="0">
                <a:cs typeface="Arial" panose="020B0604020202020204" pitchFamily="34" charset="0"/>
              </a:rPr>
              <a:t>mobiililaitteen</a:t>
            </a:r>
            <a:r>
              <a:rPr lang="fi-FI" dirty="0" smtClean="0">
                <a:cs typeface="Arial" panose="020B0604020202020204" pitchFamily="34" charset="0"/>
              </a:rPr>
              <a:t> sovelluskau</a:t>
            </a:r>
            <a:r>
              <a:rPr lang="fi-FI" dirty="0" smtClean="0">
                <a:cs typeface="Arial" panose="020B0604020202020204" pitchFamily="34" charset="0"/>
              </a:rPr>
              <a:t>pasta, </a:t>
            </a:r>
            <a:r>
              <a:rPr lang="fi-FI" dirty="0" err="1">
                <a:cs typeface="Arial" panose="020B0604020202020204" pitchFamily="34" charset="0"/>
              </a:rPr>
              <a:t>AppStore</a:t>
            </a:r>
            <a:r>
              <a:rPr lang="fi-FI" dirty="0">
                <a:cs typeface="Arial" panose="020B0604020202020204" pitchFamily="34" charset="0"/>
              </a:rPr>
              <a:t> </a:t>
            </a:r>
            <a:r>
              <a:rPr lang="fi-FI" dirty="0" smtClean="0">
                <a:cs typeface="Arial" panose="020B0604020202020204" pitchFamily="34" charset="0"/>
              </a:rPr>
              <a:t>tai </a:t>
            </a:r>
            <a:r>
              <a:rPr lang="fi-FI" dirty="0" err="1" smtClean="0">
                <a:cs typeface="Arial" panose="020B0604020202020204" pitchFamily="34" charset="0"/>
              </a:rPr>
              <a:t>GooglePlay</a:t>
            </a:r>
            <a:r>
              <a:rPr lang="fi-FI" dirty="0" smtClean="0">
                <a:cs typeface="Arial" panose="020B0604020202020204" pitchFamily="34" charset="0"/>
              </a:rPr>
              <a:t/>
            </a:r>
            <a:br>
              <a:rPr lang="fi-FI" dirty="0" smtClean="0">
                <a:cs typeface="Arial" panose="020B0604020202020204" pitchFamily="34" charset="0"/>
              </a:rPr>
            </a:br>
            <a:endParaRPr lang="fi-FI" dirty="0" smtClean="0">
              <a:cs typeface="Arial" panose="020B0604020202020204" pitchFamily="34" charset="0"/>
            </a:endParaRPr>
          </a:p>
          <a:p>
            <a:endParaRPr lang="fi-FI" dirty="0"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pPr algn="l"/>
            <a:r>
              <a:rPr lang="fi-FI" dirty="0" smtClean="0">
                <a:cs typeface="Arial" panose="020B0604020202020204" pitchFamily="34" charset="0"/>
              </a:rPr>
              <a:t>Sovelluksen </a:t>
            </a:r>
            <a:r>
              <a:rPr lang="fi-FI" dirty="0" smtClean="0">
                <a:cs typeface="Arial" panose="020B0604020202020204" pitchFamily="34" charset="0"/>
              </a:rPr>
              <a:t>asentaminen</a:t>
            </a:r>
            <a:endParaRPr lang="fi-FI" dirty="0">
              <a:cs typeface="Arial" panose="020B0604020202020204" pitchFamily="34" charset="0"/>
            </a:endParaRPr>
          </a:p>
        </p:txBody>
      </p:sp>
      <p:pic>
        <p:nvPicPr>
          <p:cNvPr id="7" name="Kuva 6" descr="C:\Users\elinak\AppData\Local\Microsoft\Windows\Temporary Internet Files\Content.Outlook\D8TAZ2Q5\IMG_012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" r="58921" b="57261"/>
          <a:stretch/>
        </p:blipFill>
        <p:spPr bwMode="auto">
          <a:xfrm>
            <a:off x="4860032" y="1700808"/>
            <a:ext cx="4032448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09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/>
              <a:t>Sisältö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4978896" cy="4525963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Kirjastojen ja </a:t>
            </a:r>
            <a:r>
              <a:rPr lang="fi-FI" dirty="0" err="1" smtClean="0"/>
              <a:t>Celian</a:t>
            </a:r>
            <a:r>
              <a:rPr lang="fi-FI" dirty="0" smtClean="0"/>
              <a:t> yhteistyö</a:t>
            </a:r>
          </a:p>
          <a:p>
            <a:endParaRPr lang="fi-FI" dirty="0" smtClean="0"/>
          </a:p>
          <a:p>
            <a:r>
              <a:rPr lang="fi-FI" dirty="0" smtClean="0"/>
              <a:t>Kirjasto opastaa</a:t>
            </a:r>
            <a:br>
              <a:rPr lang="fi-FI" dirty="0" smtClean="0"/>
            </a:br>
            <a:endParaRPr lang="fi-FI" dirty="0" smtClean="0"/>
          </a:p>
          <a:p>
            <a:r>
              <a:rPr lang="fi-FI" dirty="0" smtClean="0"/>
              <a:t>Rekisteröinti </a:t>
            </a:r>
            <a:br>
              <a:rPr lang="fi-FI" dirty="0" smtClean="0"/>
            </a:br>
            <a:r>
              <a:rPr lang="fi-FI" dirty="0" smtClean="0"/>
              <a:t>ja siihen liittyvät kysymykset</a:t>
            </a:r>
          </a:p>
          <a:p>
            <a:endParaRPr lang="fi-FI" dirty="0" smtClean="0"/>
          </a:p>
          <a:p>
            <a:r>
              <a:rPr lang="fi-FI" dirty="0" smtClean="0"/>
              <a:t>Kirjojen kuuntelu: </a:t>
            </a:r>
            <a:br>
              <a:rPr lang="fi-FI" dirty="0" smtClean="0"/>
            </a:br>
            <a:r>
              <a:rPr lang="fi-FI" dirty="0" err="1" smtClean="0"/>
              <a:t>Celianet-kuuntelu</a:t>
            </a:r>
            <a:r>
              <a:rPr lang="fi-FI" dirty="0" smtClean="0"/>
              <a:t> ja sovellus</a:t>
            </a:r>
          </a:p>
          <a:p>
            <a:endParaRPr lang="fi-FI" dirty="0" smtClean="0"/>
          </a:p>
          <a:p>
            <a:r>
              <a:rPr lang="fi-FI" dirty="0" smtClean="0"/>
              <a:t>Tulevia tapahtumia ja ohjeita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77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395536" y="1196752"/>
            <a:ext cx="4608512" cy="4320480"/>
          </a:xfrm>
        </p:spPr>
        <p:txBody>
          <a:bodyPr>
            <a:normAutofit fontScale="70000" lnSpcReduction="20000"/>
          </a:bodyPr>
          <a:lstStyle/>
          <a:p>
            <a:endParaRPr lang="fi-FI" dirty="0" smtClean="0">
              <a:cs typeface="Arial" panose="020B0604020202020204" pitchFamily="34" charset="0"/>
            </a:endParaRPr>
          </a:p>
          <a:p>
            <a:r>
              <a:rPr lang="fi-FI" dirty="0" smtClean="0">
                <a:cs typeface="Arial" panose="020B0604020202020204" pitchFamily="34" charset="0"/>
              </a:rPr>
              <a:t>Kirjat lainataan aina </a:t>
            </a:r>
            <a:r>
              <a:rPr lang="fi-FI" dirty="0" err="1" smtClean="0">
                <a:cs typeface="Arial" panose="020B0604020202020204" pitchFamily="34" charset="0"/>
              </a:rPr>
              <a:t>Celianetissa</a:t>
            </a:r>
            <a:r>
              <a:rPr lang="fi-FI" dirty="0" smtClean="0">
                <a:cs typeface="Arial" panose="020B0604020202020204" pitchFamily="34" charset="0"/>
              </a:rPr>
              <a:t>.</a:t>
            </a:r>
          </a:p>
          <a:p>
            <a:endParaRPr lang="fi-FI" dirty="0" smtClean="0">
              <a:cs typeface="Arial" panose="020B0604020202020204" pitchFamily="34" charset="0"/>
            </a:endParaRPr>
          </a:p>
          <a:p>
            <a:r>
              <a:rPr lang="fi-FI" dirty="0" smtClean="0">
                <a:cs typeface="Arial" panose="020B0604020202020204" pitchFamily="34" charset="0"/>
              </a:rPr>
              <a:t>Sovellus: voi </a:t>
            </a:r>
            <a:r>
              <a:rPr lang="fi-FI" dirty="0" smtClean="0">
                <a:cs typeface="Arial" panose="020B0604020202020204" pitchFamily="34" charset="0"/>
              </a:rPr>
              <a:t>kuunnella myös ilman verkkoyhteyttä (matkalla tms</a:t>
            </a:r>
            <a:r>
              <a:rPr lang="fi-FI" dirty="0" smtClean="0">
                <a:cs typeface="Arial" panose="020B0604020202020204" pitchFamily="34" charset="0"/>
              </a:rPr>
              <a:t>.)</a:t>
            </a:r>
          </a:p>
          <a:p>
            <a:endParaRPr lang="fi-FI" dirty="0" smtClean="0">
              <a:cs typeface="Arial" panose="020B0604020202020204" pitchFamily="34" charset="0"/>
            </a:endParaRPr>
          </a:p>
          <a:p>
            <a:r>
              <a:rPr lang="fi-FI" dirty="0" smtClean="0">
                <a:cs typeface="Arial" panose="020B0604020202020204" pitchFamily="34" charset="0"/>
              </a:rPr>
              <a:t>Kirjat katoavat sovelluksesta eräpäivänä, myös </a:t>
            </a:r>
            <a:r>
              <a:rPr lang="fi-FI" dirty="0" err="1" smtClean="0">
                <a:cs typeface="Arial" panose="020B0604020202020204" pitchFamily="34" charset="0"/>
              </a:rPr>
              <a:t>Offline-tilaan</a:t>
            </a:r>
            <a:r>
              <a:rPr lang="fi-FI" dirty="0" smtClean="0">
                <a:cs typeface="Arial" panose="020B0604020202020204" pitchFamily="34" charset="0"/>
              </a:rPr>
              <a:t> ladatut kirjat (kaiken voi uusia tai lainata uudelleen).</a:t>
            </a:r>
            <a:endParaRPr lang="fi-FI" dirty="0" smtClean="0">
              <a:cs typeface="Arial" panose="020B0604020202020204" pitchFamily="34" charset="0"/>
            </a:endParaRPr>
          </a:p>
          <a:p>
            <a:endParaRPr lang="fi-FI" dirty="0">
              <a:cs typeface="Arial" panose="020B0604020202020204" pitchFamily="34" charset="0"/>
            </a:endParaRPr>
          </a:p>
          <a:p>
            <a:r>
              <a:rPr lang="fi-FI" dirty="0" err="1" smtClean="0">
                <a:cs typeface="Arial" panose="020B0604020202020204" pitchFamily="34" charset="0"/>
              </a:rPr>
              <a:t>Celianet-kuuntelu</a:t>
            </a:r>
            <a:r>
              <a:rPr lang="fi-FI" dirty="0" smtClean="0">
                <a:cs typeface="Arial" panose="020B0604020202020204" pitchFamily="34" charset="0"/>
              </a:rPr>
              <a:t> selaimessa sopii kaikille (myös tietokoneella tai </a:t>
            </a:r>
            <a:r>
              <a:rPr lang="fi-FI" dirty="0" err="1" smtClean="0">
                <a:cs typeface="Arial" panose="020B0604020202020204" pitchFamily="34" charset="0"/>
              </a:rPr>
              <a:t>windows-puhelimilla</a:t>
            </a:r>
            <a:r>
              <a:rPr lang="fi-FI" dirty="0" smtClean="0">
                <a:cs typeface="Arial" panose="020B0604020202020204" pitchFamily="34" charset="0"/>
              </a:rPr>
              <a:t>), jos jatkuva nettiyhteys</a:t>
            </a:r>
          </a:p>
          <a:p>
            <a:endParaRPr lang="fi-FI" dirty="0" smtClean="0">
              <a:cs typeface="Arial" panose="020B0604020202020204" pitchFamily="34" charset="0"/>
            </a:endParaRPr>
          </a:p>
          <a:p>
            <a:r>
              <a:rPr lang="fi-FI" dirty="0" smtClean="0">
                <a:cs typeface="Arial" panose="020B0604020202020204" pitchFamily="34" charset="0"/>
              </a:rPr>
              <a:t>Suosittele latausta vain poikkeustapauksessa (siirto toiselle laitteelle tms.)</a:t>
            </a:r>
            <a:endParaRPr lang="fi-FI" dirty="0"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pPr algn="l"/>
            <a:r>
              <a:rPr lang="fi-FI" dirty="0" smtClean="0">
                <a:cs typeface="Arial" panose="020B0604020202020204" pitchFamily="34" charset="0"/>
              </a:rPr>
              <a:t>Sovelluksen käyttö ja muu kuuntelu</a:t>
            </a:r>
            <a:endParaRPr lang="fi-FI" dirty="0">
              <a:cs typeface="Arial" panose="020B0604020202020204" pitchFamily="34" charset="0"/>
            </a:endParaRPr>
          </a:p>
        </p:txBody>
      </p:sp>
      <p:pic>
        <p:nvPicPr>
          <p:cNvPr id="7" name="Kuva 6" descr="C:\Users\elinak\AppData\Local\Microsoft\Windows\Temporary Internet Files\Content.Outlook\D8TAZ2Q5\IMG_012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" r="58921" b="57261"/>
          <a:stretch/>
        </p:blipFill>
        <p:spPr bwMode="auto">
          <a:xfrm>
            <a:off x="5004048" y="1687116"/>
            <a:ext cx="4032448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53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3815"/>
            <a:ext cx="3073400" cy="40354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600201"/>
            <a:ext cx="4978896" cy="3412976"/>
          </a:xfrm>
        </p:spPr>
        <p:txBody>
          <a:bodyPr>
            <a:normAutofit fontScale="85000" lnSpcReduction="20000"/>
          </a:bodyPr>
          <a:lstStyle/>
          <a:p>
            <a:r>
              <a:rPr lang="fi-FI" sz="2000" dirty="0" smtClean="0">
                <a:cs typeface="Arial" panose="020B0604020202020204" pitchFamily="34" charset="0"/>
              </a:rPr>
              <a:t>Ei vaadi asiakkaan rekisteröintiä tai lukemisestekyselyä.</a:t>
            </a:r>
            <a:endParaRPr lang="fi-FI" sz="2000" dirty="0">
              <a:cs typeface="Arial" panose="020B0604020202020204" pitchFamily="34" charset="0"/>
            </a:endParaRPr>
          </a:p>
          <a:p>
            <a:endParaRPr lang="fi-FI" sz="2000" dirty="0">
              <a:cs typeface="Arial" panose="020B0604020202020204" pitchFamily="34" charset="0"/>
            </a:endParaRPr>
          </a:p>
          <a:p>
            <a:r>
              <a:rPr lang="fi-FI" sz="2000" dirty="0" smtClean="0">
                <a:cs typeface="Arial" panose="020B0604020202020204" pitchFamily="34" charset="0"/>
              </a:rPr>
              <a:t>Opaste hyllyn reunassa riittää.</a:t>
            </a:r>
          </a:p>
          <a:p>
            <a:endParaRPr lang="fi-FI" sz="2000" dirty="0">
              <a:cs typeface="Arial" panose="020B0604020202020204" pitchFamily="34" charset="0"/>
            </a:endParaRPr>
          </a:p>
          <a:p>
            <a:r>
              <a:rPr lang="fi-FI" sz="2000" dirty="0" smtClean="0">
                <a:cs typeface="Arial" panose="020B0604020202020204" pitchFamily="34" charset="0"/>
              </a:rPr>
              <a:t>Vaatii mp3-soittimen kuunteluun.</a:t>
            </a:r>
          </a:p>
          <a:p>
            <a:endParaRPr lang="fi-FI" sz="2000" dirty="0">
              <a:cs typeface="Arial" panose="020B0604020202020204" pitchFamily="34" charset="0"/>
            </a:endParaRPr>
          </a:p>
          <a:p>
            <a:r>
              <a:rPr lang="fi-FI" sz="2000" dirty="0" smtClean="0">
                <a:cs typeface="Arial" panose="020B0604020202020204" pitchFamily="34" charset="0"/>
              </a:rPr>
              <a:t>Ohje cd-lainauksesta vasta tekeillä.</a:t>
            </a:r>
          </a:p>
          <a:p>
            <a:endParaRPr lang="fi-FI" sz="2000" dirty="0" smtClean="0">
              <a:cs typeface="Arial" panose="020B0604020202020204" pitchFamily="34" charset="0"/>
            </a:endParaRPr>
          </a:p>
          <a:p>
            <a:r>
              <a:rPr lang="fi-FI" sz="2000" dirty="0">
                <a:cs typeface="Arial" panose="020B0604020202020204" pitchFamily="34" charset="0"/>
              </a:rPr>
              <a:t>Maaliskuusta lähtien koteloidut ja etiketöidyt levyt voi saada </a:t>
            </a:r>
            <a:r>
              <a:rPr lang="fi-FI" sz="2000" dirty="0" err="1">
                <a:cs typeface="Arial" panose="020B0604020202020204" pitchFamily="34" charset="0"/>
              </a:rPr>
              <a:t>Bookylta</a:t>
            </a:r>
            <a:r>
              <a:rPr lang="fi-FI" sz="2000" dirty="0" smtClean="0">
                <a:cs typeface="Arial" panose="020B0604020202020204" pitchFamily="34" charset="0"/>
              </a:rPr>
              <a:t>.</a:t>
            </a:r>
          </a:p>
          <a:p>
            <a:endParaRPr lang="fi-FI" sz="2000" dirty="0">
              <a:cs typeface="Arial" panose="020B0604020202020204" pitchFamily="34" charset="0"/>
            </a:endParaRPr>
          </a:p>
          <a:p>
            <a:r>
              <a:rPr lang="fi-FI" sz="2000" dirty="0" smtClean="0">
                <a:cs typeface="Arial" panose="020B0604020202020204" pitchFamily="34" charset="0"/>
              </a:rPr>
              <a:t>Sovi kimpan kanssa, miten toimitaan.</a:t>
            </a:r>
            <a:endParaRPr lang="fi-FI" sz="2000" dirty="0">
              <a:cs typeface="Arial" panose="020B0604020202020204" pitchFamily="34" charset="0"/>
            </a:endParaRPr>
          </a:p>
          <a:p>
            <a:endParaRPr lang="fi-FI" sz="2000" dirty="0" smtClean="0">
              <a:cs typeface="Arial" panose="020B0604020202020204" pitchFamily="34" charset="0"/>
            </a:endParaRPr>
          </a:p>
          <a:p>
            <a:endParaRPr lang="fi-FI" sz="2000" dirty="0">
              <a:cs typeface="Arial" panose="020B0604020202020204" pitchFamily="34" charset="0"/>
            </a:endParaRPr>
          </a:p>
          <a:p>
            <a:endParaRPr lang="fi-FI" sz="2000" dirty="0">
              <a:cs typeface="Arial" panose="020B0604020202020204" pitchFamily="34" charset="0"/>
            </a:endParaRPr>
          </a:p>
          <a:p>
            <a:endParaRPr lang="fi-FI" sz="2000" dirty="0" smtClean="0">
              <a:cs typeface="Arial" panose="020B0604020202020204" pitchFamily="34" charset="0"/>
            </a:endParaRPr>
          </a:p>
          <a:p>
            <a:endParaRPr lang="fi-FI" sz="2000" dirty="0"/>
          </a:p>
          <a:p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/>
              <a:t>Celian cd-levyt kirjastossa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37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2636912"/>
            <a:ext cx="6347048" cy="1143000"/>
          </a:xfrm>
        </p:spPr>
        <p:txBody>
          <a:bodyPr/>
          <a:lstStyle/>
          <a:p>
            <a:r>
              <a:rPr lang="fi-FI" dirty="0" smtClean="0"/>
              <a:t>Tulevia tapahtumia </a:t>
            </a:r>
            <a:r>
              <a:rPr lang="fi-FI" smtClean="0"/>
              <a:t>ja ohjeita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99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48357"/>
            <a:ext cx="2771800" cy="3771209"/>
          </a:xfrm>
          <a:prstGeom prst="rect">
            <a:avLst/>
          </a:prstGeom>
          <a:ln w="9525">
            <a:solidFill>
              <a:schemeClr val="accent3"/>
            </a:solidFill>
          </a:ln>
        </p:spPr>
      </p:pic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196752"/>
            <a:ext cx="5050904" cy="492941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fi-FI" altLang="fi-FI" sz="2000" dirty="0" err="1">
                <a:cs typeface="Arial" panose="020B0604020202020204" pitchFamily="34" charset="0"/>
                <a:hlinkClick r:id="rId3"/>
              </a:rPr>
              <a:t>www.kirjastot.fi/fi/ammattikalenteri/koulutus</a:t>
            </a:r>
            <a:endParaRPr lang="fi-FI" altLang="fi-FI" sz="20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fi-FI" altLang="fi-FI" sz="2000" dirty="0" smtClean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fi-FI" altLang="fi-FI" sz="2000" dirty="0" smtClean="0">
                <a:cs typeface="Arial" panose="020B0604020202020204" pitchFamily="34" charset="0"/>
              </a:rPr>
              <a:t>Pe 15.4. seminaari lasten ja nuorten yksiköiden henkilökunnalle Helsingissä Iiris-keskuksessa, voit osallistua myös </a:t>
            </a:r>
            <a:r>
              <a:rPr lang="fi-FI" altLang="fi-FI" sz="2000" dirty="0" err="1" smtClean="0">
                <a:cs typeface="Arial" panose="020B0604020202020204" pitchFamily="34" charset="0"/>
              </a:rPr>
              <a:t>etänä</a:t>
            </a:r>
            <a:r>
              <a:rPr lang="fi-FI" altLang="fi-FI" sz="2000" dirty="0" smtClean="0">
                <a:cs typeface="Arial" panose="020B0604020202020204" pitchFamily="34" charset="0"/>
              </a:rPr>
              <a:t>.</a:t>
            </a:r>
            <a:br>
              <a:rPr lang="fi-FI" altLang="fi-FI" sz="2000" dirty="0" smtClean="0">
                <a:cs typeface="Arial" panose="020B0604020202020204" pitchFamily="34" charset="0"/>
              </a:rPr>
            </a:br>
            <a:endParaRPr lang="fi-FI" altLang="fi-FI" sz="2000" dirty="0" smtClean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fi-FI" sz="2000" dirty="0" smtClean="0"/>
              <a:t>Syksyllä seminaari cd-lainausta hoitavalle henkilökunnalle.</a:t>
            </a:r>
          </a:p>
          <a:p>
            <a:pPr>
              <a:lnSpc>
                <a:spcPct val="80000"/>
              </a:lnSpc>
              <a:defRPr/>
            </a:pPr>
            <a:endParaRPr lang="fi-FI" sz="2000" dirty="0" smtClean="0"/>
          </a:p>
          <a:p>
            <a:pPr>
              <a:lnSpc>
                <a:spcPct val="80000"/>
              </a:lnSpc>
              <a:defRPr/>
            </a:pPr>
            <a:r>
              <a:rPr lang="fi-FI" sz="2000" dirty="0" smtClean="0"/>
              <a:t>Pyydä etäkoulutusta alueellesi, jos tarvetta!</a:t>
            </a:r>
            <a:endParaRPr lang="fi-FI" sz="2000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</p:spPr>
        <p:txBody>
          <a:bodyPr/>
          <a:lstStyle/>
          <a:p>
            <a:pPr algn="l"/>
            <a:r>
              <a:rPr lang="fi-FI" dirty="0" smtClean="0">
                <a:cs typeface="Arial" panose="020B0604020202020204" pitchFamily="34" charset="0"/>
              </a:rPr>
              <a:t>Tulevia tapahtumia</a:t>
            </a:r>
            <a:endParaRPr lang="fi-FI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922114"/>
          </a:xfrm>
        </p:spPr>
        <p:txBody>
          <a:bodyPr/>
          <a:lstStyle/>
          <a:p>
            <a:pPr algn="l"/>
            <a:r>
              <a:rPr lang="fi-FI" dirty="0" smtClean="0">
                <a:cs typeface="Arial" panose="020B0604020202020204" pitchFamily="34" charset="0"/>
              </a:rPr>
              <a:t>Ohjeita</a:t>
            </a:r>
            <a:endParaRPr lang="fi-FI" dirty="0">
              <a:cs typeface="Arial" panose="020B0604020202020204" pitchFamily="34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395536" y="1124744"/>
            <a:ext cx="7128792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000" dirty="0" smtClean="0">
                <a:cs typeface="Arial" panose="020B0604020202020204" pitchFamily="34" charset="0"/>
              </a:rPr>
              <a:t>Celian sivulta</a:t>
            </a:r>
          </a:p>
          <a:p>
            <a:pPr marL="0" indent="0">
              <a:buNone/>
            </a:pPr>
            <a:r>
              <a:rPr lang="fi-FI" sz="2000" dirty="0" smtClean="0">
                <a:cs typeface="Arial" panose="020B0604020202020204" pitchFamily="34" charset="0"/>
                <a:hlinkClick r:id="rId2"/>
              </a:rPr>
              <a:t>www.celia.fi/palvelut/palvelut-kirjastoille/ohjeet-ja-materiaalit/</a:t>
            </a:r>
            <a:endParaRPr lang="fi-FI" sz="20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100" dirty="0" smtClean="0">
              <a:cs typeface="Arial" panose="020B0604020202020204" pitchFamily="34" charset="0"/>
            </a:endParaRPr>
          </a:p>
          <a:p>
            <a:r>
              <a:rPr lang="fi-FI" sz="2000" dirty="0" smtClean="0">
                <a:cs typeface="Arial" panose="020B0604020202020204" pitchFamily="34" charset="0"/>
              </a:rPr>
              <a:t>Yhteistyön käsikirja kirjastoille</a:t>
            </a:r>
          </a:p>
          <a:p>
            <a:r>
              <a:rPr lang="fi-FI" sz="2000" dirty="0" smtClean="0">
                <a:cs typeface="Arial" panose="020B0604020202020204" pitchFamily="34" charset="0"/>
              </a:rPr>
              <a:t>Lyhyitä ohjeita</a:t>
            </a:r>
          </a:p>
          <a:p>
            <a:r>
              <a:rPr lang="fi-FI" sz="2000" dirty="0" smtClean="0">
                <a:cs typeface="Arial" panose="020B0604020202020204" pitchFamily="34" charset="0"/>
              </a:rPr>
              <a:t>Ohjevideoita, esityksiä</a:t>
            </a:r>
          </a:p>
          <a:p>
            <a:r>
              <a:rPr lang="fi-FI" sz="2000" dirty="0" smtClean="0">
                <a:cs typeface="Arial" panose="020B0604020202020204" pitchFamily="34" charset="0"/>
              </a:rPr>
              <a:t>Esitekauppa: maksuttomat esitteet</a:t>
            </a:r>
          </a:p>
          <a:p>
            <a:pPr marL="0" indent="0">
              <a:buNone/>
            </a:pPr>
            <a:endParaRPr lang="fi-FI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dirty="0">
                <a:cs typeface="Arial" panose="020B0604020202020204" pitchFamily="34" charset="0"/>
              </a:rPr>
              <a:t>Celian sivulta </a:t>
            </a:r>
            <a:r>
              <a:rPr lang="fi-FI" sz="2000" dirty="0">
                <a:cs typeface="Arial" panose="020B0604020202020204" pitchFamily="34" charset="0"/>
                <a:hlinkClick r:id="rId3"/>
              </a:rPr>
              <a:t>http://www.celia.fi/ohjeita-kuunteluun</a:t>
            </a:r>
            <a:r>
              <a:rPr lang="fi-FI" sz="2000" dirty="0" smtClean="0">
                <a:cs typeface="Arial" panose="020B0604020202020204" pitchFamily="34" charset="0"/>
                <a:hlinkClick r:id="rId3"/>
              </a:rPr>
              <a:t>/</a:t>
            </a:r>
            <a:endParaRPr lang="fi-FI" sz="2000" dirty="0" smtClean="0">
              <a:cs typeface="Arial" panose="020B0604020202020204" pitchFamily="34" charset="0"/>
            </a:endParaRPr>
          </a:p>
          <a:p>
            <a:endParaRPr lang="fi-FI" sz="1100" dirty="0" smtClean="0">
              <a:cs typeface="Arial" panose="020B0604020202020204" pitchFamily="34" charset="0"/>
            </a:endParaRPr>
          </a:p>
          <a:p>
            <a:r>
              <a:rPr lang="fi-FI" sz="2000" dirty="0" smtClean="0">
                <a:cs typeface="Arial" panose="020B0604020202020204" pitchFamily="34" charset="0"/>
              </a:rPr>
              <a:t>Opastusta sovelluksen käyttöön</a:t>
            </a:r>
          </a:p>
          <a:p>
            <a:r>
              <a:rPr lang="fi-FI" sz="2000" dirty="0" smtClean="0">
                <a:cs typeface="Arial" panose="020B0604020202020204" pitchFamily="34" charset="0"/>
              </a:rPr>
              <a:t>Opastusta suoratoistoon selaimessa</a:t>
            </a:r>
          </a:p>
          <a:p>
            <a:r>
              <a:rPr lang="fi-FI" sz="2000" dirty="0" smtClean="0">
                <a:cs typeface="Arial" panose="020B0604020202020204" pitchFamily="34" charset="0"/>
              </a:rPr>
              <a:t>Ohjeita cd-levykäyttäjille</a:t>
            </a:r>
          </a:p>
          <a:p>
            <a:pPr marL="0" indent="0">
              <a:buNone/>
            </a:pPr>
            <a:endParaRPr lang="fi-FI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20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dirty="0" smtClean="0">
                <a:cs typeface="Arial" panose="020B0604020202020204" pitchFamily="34" charset="0"/>
              </a:rPr>
              <a:t> </a:t>
            </a:r>
            <a:endParaRPr lang="fi-FI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Kiitos mielenkiinnosta!</a:t>
            </a:r>
            <a:endParaRPr lang="fi-FI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800800" cy="10801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i-F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Elina Kilpiö, suunnittelija</a:t>
            </a:r>
          </a:p>
          <a:p>
            <a:pPr marL="0" indent="0" algn="r">
              <a:buNone/>
            </a:pPr>
            <a:r>
              <a:rPr lang="fi-FI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i-FI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lina.kilpio@celia.fi</a:t>
            </a:r>
            <a:endParaRPr lang="fi-F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2636912"/>
            <a:ext cx="6347048" cy="1143000"/>
          </a:xfrm>
        </p:spPr>
        <p:txBody>
          <a:bodyPr/>
          <a:lstStyle/>
          <a:p>
            <a:r>
              <a:rPr lang="fi-FI" dirty="0" smtClean="0"/>
              <a:t>Kirjastojen ja Celian yhteistyö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53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67544" y="1250050"/>
            <a:ext cx="4978896" cy="4536504"/>
          </a:xfrm>
        </p:spPr>
        <p:txBody>
          <a:bodyPr>
            <a:normAutofit/>
          </a:bodyPr>
          <a:lstStyle/>
          <a:p>
            <a:r>
              <a:rPr lang="fi-FI" sz="2000" dirty="0" smtClean="0">
                <a:cs typeface="Arial" panose="020B0604020202020204" pitchFamily="34" charset="0"/>
              </a:rPr>
              <a:t>Tilastot: äänikirjapalveluihin tavoitettu vain noin 5% palveluun oikeutetuista -&gt; Celian käyttämä keskitetty malli ei ole toiminut hyvin.</a:t>
            </a:r>
          </a:p>
          <a:p>
            <a:endParaRPr lang="fi-FI" sz="1100" dirty="0" smtClean="0">
              <a:cs typeface="Arial" panose="020B0604020202020204" pitchFamily="34" charset="0"/>
            </a:endParaRPr>
          </a:p>
          <a:p>
            <a:r>
              <a:rPr lang="fi-FI" sz="2000" dirty="0" smtClean="0">
                <a:cs typeface="Arial" panose="020B0604020202020204" pitchFamily="34" charset="0"/>
              </a:rPr>
              <a:t>Lisääntynyt verkon käyttö mahdollistaa uusia toimintatapoja.</a:t>
            </a:r>
          </a:p>
          <a:p>
            <a:endParaRPr lang="fi-FI" sz="1100" dirty="0" smtClean="0">
              <a:cs typeface="Arial" panose="020B0604020202020204" pitchFamily="34" charset="0"/>
            </a:endParaRPr>
          </a:p>
          <a:p>
            <a:r>
              <a:rPr lang="fi-FI" sz="2000" dirty="0" smtClean="0">
                <a:cs typeface="Arial" panose="020B0604020202020204" pitchFamily="34" charset="0"/>
              </a:rPr>
              <a:t>Viime vuosina on </a:t>
            </a:r>
            <a:r>
              <a:rPr lang="fi-FI" sz="2000" dirty="0">
                <a:cs typeface="Arial" panose="020B0604020202020204" pitchFamily="34" charset="0"/>
              </a:rPr>
              <a:t>kirjastojen </a:t>
            </a:r>
            <a:r>
              <a:rPr lang="fi-FI" sz="2000" dirty="0" smtClean="0">
                <a:cs typeface="Arial" panose="020B0604020202020204" pitchFamily="34" charset="0"/>
              </a:rPr>
              <a:t>kanssa luotu malli, jossa asiakas saa palvelut lähempää  -&gt; kirjastojen ja Celian yhteistyökuvio muuttuu.</a:t>
            </a:r>
          </a:p>
          <a:p>
            <a:endParaRPr lang="fi-FI" sz="1100" dirty="0" smtClean="0">
              <a:cs typeface="Arial" panose="020B0604020202020204" pitchFamily="34" charset="0"/>
            </a:endParaRPr>
          </a:p>
          <a:p>
            <a:r>
              <a:rPr lang="fi-FI" sz="2000" dirty="0" smtClean="0">
                <a:cs typeface="Arial" panose="020B0604020202020204" pitchFamily="34" charset="0"/>
              </a:rPr>
              <a:t>Uusi kirjastolaki /</a:t>
            </a:r>
            <a:r>
              <a:rPr lang="fi-FI" sz="2000" dirty="0" err="1" smtClean="0">
                <a:cs typeface="Arial" panose="020B0604020202020204" pitchFamily="34" charset="0"/>
              </a:rPr>
              <a:t>Celian</a:t>
            </a:r>
            <a:r>
              <a:rPr lang="fi-FI" sz="2000" dirty="0" smtClean="0">
                <a:cs typeface="Arial" panose="020B0604020202020204" pitchFamily="34" charset="0"/>
              </a:rPr>
              <a:t> </a:t>
            </a:r>
            <a:r>
              <a:rPr lang="fi-FI" sz="2000" dirty="0">
                <a:cs typeface="Arial" panose="020B0604020202020204" pitchFamily="34" charset="0"/>
              </a:rPr>
              <a:t>rooli muutoksessa: kirjastosta asiantuntijakeskukseksi.</a:t>
            </a:r>
          </a:p>
          <a:p>
            <a:endParaRPr lang="fi-FI" sz="2200" dirty="0"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>
                <a:latin typeface="+mn-lt"/>
                <a:cs typeface="Arial" panose="020B0604020202020204" pitchFamily="34" charset="0"/>
              </a:rPr>
              <a:t>Miksi muutos?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50" y="1545675"/>
            <a:ext cx="3190354" cy="3945254"/>
          </a:xfrm>
          <a:prstGeom prst="rect">
            <a:avLst/>
          </a:prstGeom>
          <a:ln w="952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0253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67544" y="1161609"/>
            <a:ext cx="4978896" cy="4571648"/>
          </a:xfrm>
        </p:spPr>
        <p:txBody>
          <a:bodyPr>
            <a:noAutofit/>
          </a:bodyPr>
          <a:lstStyle/>
          <a:p>
            <a:r>
              <a:rPr lang="fi-FI" sz="2200" b="1" dirty="0" smtClean="0">
                <a:cs typeface="Arial" panose="020B0604020202020204" pitchFamily="34" charset="0"/>
              </a:rPr>
              <a:t>Aiemmin </a:t>
            </a:r>
            <a:r>
              <a:rPr lang="fi-FI" sz="2200" dirty="0" smtClean="0">
                <a:cs typeface="Arial" panose="020B0604020202020204" pitchFamily="34" charset="0"/>
              </a:rPr>
              <a:t>kirjastot </a:t>
            </a:r>
            <a:r>
              <a:rPr lang="fi-FI" sz="2200" dirty="0">
                <a:cs typeface="Arial" panose="020B0604020202020204" pitchFamily="34" charset="0"/>
              </a:rPr>
              <a:t>ovat ohjanneet lukemisesteiset asiakkaansa suoraan Celian asiakkaiksi. </a:t>
            </a:r>
            <a:endParaRPr lang="fi-FI" sz="2200" dirty="0" smtClean="0">
              <a:cs typeface="Arial" panose="020B0604020202020204" pitchFamily="34" charset="0"/>
            </a:endParaRPr>
          </a:p>
          <a:p>
            <a:r>
              <a:rPr lang="fi-FI" sz="2200" dirty="0" smtClean="0">
                <a:cs typeface="Arial" panose="020B0604020202020204" pitchFamily="34" charset="0"/>
              </a:rPr>
              <a:t>Vain </a:t>
            </a:r>
            <a:r>
              <a:rPr lang="fi-FI" sz="2200" dirty="0">
                <a:cs typeface="Arial" panose="020B0604020202020204" pitchFamily="34" charset="0"/>
              </a:rPr>
              <a:t>joissakin kirjastoissa on ollut myös cd-levyjä.</a:t>
            </a:r>
          </a:p>
          <a:p>
            <a:endParaRPr lang="fi-FI" sz="900" dirty="0" smtClean="0">
              <a:cs typeface="Arial" panose="020B0604020202020204" pitchFamily="34" charset="0"/>
            </a:endParaRPr>
          </a:p>
          <a:p>
            <a:r>
              <a:rPr lang="fi-FI" sz="2200" b="1" dirty="0" smtClean="0">
                <a:cs typeface="Arial" panose="020B0604020202020204" pitchFamily="34" charset="0"/>
              </a:rPr>
              <a:t>Nyt </a:t>
            </a:r>
            <a:r>
              <a:rPr lang="fi-FI" sz="2200" dirty="0" smtClean="0">
                <a:cs typeface="Arial" panose="020B0604020202020204" pitchFamily="34" charset="0"/>
              </a:rPr>
              <a:t>kirjastot voivat säilyttää lukemisesteisetkin asiakkaat ominaan ja liittää nämä </a:t>
            </a:r>
            <a:r>
              <a:rPr lang="fi-FI" sz="2200" dirty="0" err="1" smtClean="0">
                <a:cs typeface="Arial" panose="020B0604020202020204" pitchFamily="34" charset="0"/>
              </a:rPr>
              <a:t>Celian</a:t>
            </a:r>
            <a:r>
              <a:rPr lang="fi-FI" sz="2200" dirty="0" smtClean="0">
                <a:cs typeface="Arial" panose="020B0604020202020204" pitchFamily="34" charset="0"/>
              </a:rPr>
              <a:t> äänikirjapalvelun käyttäjiksi.</a:t>
            </a:r>
          </a:p>
          <a:p>
            <a:r>
              <a:rPr lang="fi-FI" sz="2200" dirty="0" smtClean="0">
                <a:cs typeface="Arial" panose="020B0604020202020204" pitchFamily="34" charset="0"/>
              </a:rPr>
              <a:t>Tarve Celian cd-levykokoelmien käyttöön kirjastoissa todennäköisesti vielä kasvaa.</a:t>
            </a:r>
            <a:endParaRPr lang="fi-FI" sz="2200" dirty="0">
              <a:cs typeface="Arial" panose="020B0604020202020204" pitchFamily="34" charset="0"/>
            </a:endParaRPr>
          </a:p>
          <a:p>
            <a:endParaRPr lang="fi-FI" sz="2200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922114"/>
          </a:xfrm>
        </p:spPr>
        <p:txBody>
          <a:bodyPr/>
          <a:lstStyle/>
          <a:p>
            <a:pPr algn="l"/>
            <a:r>
              <a:rPr lang="fi-FI" dirty="0" smtClean="0">
                <a:latin typeface="+mn-lt"/>
                <a:cs typeface="Arial" panose="020B0604020202020204" pitchFamily="34" charset="0"/>
              </a:rPr>
              <a:t>Yhteistyön muuttunut perusmuoto </a:t>
            </a:r>
            <a:endParaRPr lang="fi-FI" dirty="0">
              <a:latin typeface="+mn-lt"/>
            </a:endParaRPr>
          </a:p>
        </p:txBody>
      </p:sp>
      <p:pic>
        <p:nvPicPr>
          <p:cNvPr id="7" name="Kuva 6" descr="Celia 8.10.2009-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915617" cy="369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4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67544" y="1161609"/>
            <a:ext cx="4978896" cy="4571648"/>
          </a:xfrm>
        </p:spPr>
        <p:txBody>
          <a:bodyPr>
            <a:noAutofit/>
          </a:bodyPr>
          <a:lstStyle/>
          <a:p>
            <a:r>
              <a:rPr lang="fi-FI" sz="2000" dirty="0"/>
              <a:t>Tulevaisuudessa henkilöasiakkaat </a:t>
            </a:r>
            <a:r>
              <a:rPr lang="fi-FI" sz="2000" dirty="0" smtClean="0"/>
              <a:t>asiakkaina kirjastoissa.  -&gt; uudet asiakkaat vain kirjastoihin 2017 alusta</a:t>
            </a:r>
          </a:p>
          <a:p>
            <a:endParaRPr lang="fi-FI" sz="2000" dirty="0"/>
          </a:p>
          <a:p>
            <a:r>
              <a:rPr lang="fi-FI" sz="2000" dirty="0" err="1" smtClean="0"/>
              <a:t>Celian</a:t>
            </a:r>
            <a:r>
              <a:rPr lang="fi-FI" sz="2000" dirty="0" smtClean="0"/>
              <a:t> asiakkaina </a:t>
            </a:r>
            <a:r>
              <a:rPr lang="fi-FI" sz="2000" dirty="0"/>
              <a:t>vain </a:t>
            </a:r>
            <a:r>
              <a:rPr lang="fi-FI" sz="2000" dirty="0" smtClean="0"/>
              <a:t>yhteisöt </a:t>
            </a:r>
            <a:r>
              <a:rPr lang="fi-FI" sz="2000" dirty="0"/>
              <a:t>ja erikoisaineistojen käyttäjät (pistekirjat, koskettelukirjat</a:t>
            </a:r>
            <a:r>
              <a:rPr lang="fi-FI" sz="2000" dirty="0" smtClean="0"/>
              <a:t>).</a:t>
            </a:r>
          </a:p>
          <a:p>
            <a:endParaRPr lang="fi-FI" sz="2000" dirty="0"/>
          </a:p>
          <a:p>
            <a:r>
              <a:rPr lang="fi-FI" sz="2000" dirty="0" smtClean="0"/>
              <a:t>Tilanne tammikuussa 2016: </a:t>
            </a:r>
          </a:p>
          <a:p>
            <a:pPr marL="0" indent="0">
              <a:buNone/>
            </a:pPr>
            <a:r>
              <a:rPr lang="fi-FI" sz="2000" dirty="0"/>
              <a:t>	</a:t>
            </a:r>
            <a:r>
              <a:rPr lang="fi-FI" sz="2000" dirty="0" smtClean="0"/>
              <a:t>- 61% uusista äänikirjan käyttäjistä 	tullut kirjaston kautta</a:t>
            </a:r>
          </a:p>
          <a:p>
            <a:pPr marL="0" indent="0">
              <a:buNone/>
            </a:pPr>
            <a:r>
              <a:rPr lang="fi-FI" sz="2000" dirty="0" smtClean="0"/>
              <a:t>	- vähän yli 300 kirjastoa tekee 	rekisteröintejä</a:t>
            </a:r>
          </a:p>
          <a:p>
            <a:endParaRPr lang="fi-FI" sz="2000" dirty="0"/>
          </a:p>
          <a:p>
            <a:endParaRPr lang="fi-FI" sz="2000" dirty="0"/>
          </a:p>
          <a:p>
            <a:endParaRPr lang="fi-FI" sz="2200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922114"/>
          </a:xfrm>
        </p:spPr>
        <p:txBody>
          <a:bodyPr/>
          <a:lstStyle/>
          <a:p>
            <a:pPr algn="l"/>
            <a:r>
              <a:rPr lang="fi-FI" dirty="0" smtClean="0">
                <a:latin typeface="+mn-lt"/>
                <a:cs typeface="Arial" panose="020B0604020202020204" pitchFamily="34" charset="0"/>
              </a:rPr>
              <a:t>Tulevaisuudessa</a:t>
            </a:r>
            <a:endParaRPr lang="fi-FI" dirty="0">
              <a:latin typeface="+mn-lt"/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05676"/>
            <a:ext cx="3240360" cy="3934071"/>
          </a:xfrm>
          <a:prstGeom prst="rect">
            <a:avLst/>
          </a:prstGeom>
          <a:ln w="952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6253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/>
              <a:t>Kirjasto ja Celia yhdessä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340768"/>
            <a:ext cx="5256584" cy="4680520"/>
          </a:xfrm>
        </p:spPr>
        <p:txBody>
          <a:bodyPr>
            <a:normAutofit fontScale="92500" lnSpcReduction="20000"/>
          </a:bodyPr>
          <a:lstStyle/>
          <a:p>
            <a:r>
              <a:rPr lang="fi-FI" sz="1900" dirty="0" smtClean="0"/>
              <a:t>Kirjasto hoitaa asiakasrajapinnan, lisää uusia asiakasryhmiä kirjastoon.  </a:t>
            </a:r>
            <a:r>
              <a:rPr lang="fi-FI" sz="1900" dirty="0" smtClean="0">
                <a:sym typeface="Wingdings" panose="05000000000000000000" pitchFamily="2" charset="2"/>
              </a:rPr>
              <a:t>Edellytykset </a:t>
            </a:r>
          </a:p>
          <a:p>
            <a:endParaRPr lang="fi-FI" sz="1900" dirty="0" smtClean="0"/>
          </a:p>
          <a:p>
            <a:r>
              <a:rPr lang="fi-FI" sz="1900" dirty="0"/>
              <a:t>Henkilökunta tietää, mistä toimipisteessä palvelua saa / miten ja kuka palveluun voi liittyä / miten rekisteröinti tehdään / miten cd-asiakkaiden kanssa toimitaan.</a:t>
            </a:r>
          </a:p>
          <a:p>
            <a:endParaRPr lang="fi-FI" sz="1900" dirty="0"/>
          </a:p>
          <a:p>
            <a:r>
              <a:rPr lang="fi-FI" sz="1900" dirty="0"/>
              <a:t>Henkilökunta tietää, miten äänikirjapalvelun kirjoja kuunnellaan. -&gt; Kokeile itse!</a:t>
            </a:r>
          </a:p>
          <a:p>
            <a:endParaRPr lang="fi-FI" sz="1900" dirty="0"/>
          </a:p>
          <a:p>
            <a:r>
              <a:rPr lang="fi-FI" sz="1900" dirty="0"/>
              <a:t>Kirjastossa asiakkaille on esillä tietoa </a:t>
            </a:r>
            <a:r>
              <a:rPr lang="fi-FI" sz="1900" dirty="0" err="1"/>
              <a:t>Celian</a:t>
            </a:r>
            <a:r>
              <a:rPr lang="fi-FI" sz="1900" dirty="0"/>
              <a:t> äänikirjapalvelusta.</a:t>
            </a:r>
          </a:p>
          <a:p>
            <a:endParaRPr lang="fi-FI" sz="1900" dirty="0"/>
          </a:p>
          <a:p>
            <a:r>
              <a:rPr lang="fi-FI" sz="1900" dirty="0"/>
              <a:t>Kirjasto kertoo palvelusta omissa tapahtumissaan eri ikäryhmille (koululaisvierailut, senioritapahtumat ym.)</a:t>
            </a:r>
          </a:p>
          <a:p>
            <a:pPr marL="0" indent="0">
              <a:buNone/>
            </a:pPr>
            <a:r>
              <a:rPr lang="fi-FI" sz="1900" dirty="0" smtClean="0"/>
              <a:t/>
            </a:r>
            <a:br>
              <a:rPr lang="fi-FI" sz="1900" dirty="0" smtClean="0"/>
            </a:br>
            <a:endParaRPr lang="fi-FI" sz="800" dirty="0" smtClean="0"/>
          </a:p>
        </p:txBody>
      </p:sp>
      <p:pic>
        <p:nvPicPr>
          <p:cNvPr id="4" name="Picture 5" descr="\\nvk7\Tiedotus\Kuvapankki\Ammattikuvaajan_ottamat\Daisyoppikirjat_Syksy08_KuvaajaAnnaHuovinen\celia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25" y="1556791"/>
            <a:ext cx="2635535" cy="395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/>
              <a:t>Kirjasto ja Celia yhdessä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340768"/>
            <a:ext cx="5256584" cy="4680520"/>
          </a:xfrm>
        </p:spPr>
        <p:txBody>
          <a:bodyPr>
            <a:normAutofit/>
          </a:bodyPr>
          <a:lstStyle/>
          <a:p>
            <a:r>
              <a:rPr lang="fi-FI" sz="1800" dirty="0" smtClean="0"/>
              <a:t>Celia tuottaa kirjat ja palvelukanavat.</a:t>
            </a:r>
            <a:br>
              <a:rPr lang="fi-FI" sz="1800" dirty="0" smtClean="0"/>
            </a:br>
            <a:endParaRPr lang="fi-FI" sz="1800" dirty="0" smtClean="0"/>
          </a:p>
          <a:p>
            <a:r>
              <a:rPr lang="fi-FI" sz="1800" dirty="0" smtClean="0"/>
              <a:t>Celia tukee viestinnässä, esim. maksuttomat materiaalit.</a:t>
            </a:r>
            <a:br>
              <a:rPr lang="fi-FI" sz="1800" dirty="0" smtClean="0"/>
            </a:br>
            <a:endParaRPr lang="fi-FI" sz="1800" dirty="0" smtClean="0"/>
          </a:p>
          <a:p>
            <a:r>
              <a:rPr lang="fi-FI" sz="1800" dirty="0" smtClean="0"/>
              <a:t>Celia tukee tilastoilla, asiakastyytyväisyyskyselyt ym. kirjastojen käytössä.</a:t>
            </a:r>
          </a:p>
          <a:p>
            <a:endParaRPr lang="fi-FI" sz="1800" dirty="0" smtClean="0"/>
          </a:p>
          <a:p>
            <a:r>
              <a:rPr lang="fi-FI" sz="1800" dirty="0" smtClean="0"/>
              <a:t>Celia tukee koulutuksella: pienryhmäopastukset, vuosittaiset teemaseminaarit, </a:t>
            </a:r>
            <a:r>
              <a:rPr lang="fi-FI" sz="1800" dirty="0" err="1" smtClean="0"/>
              <a:t>AMK-koulutusyhteistyö</a:t>
            </a:r>
            <a:endParaRPr lang="fi-FI" sz="1800" dirty="0" smtClean="0"/>
          </a:p>
          <a:p>
            <a:endParaRPr lang="fi-FI" sz="1800" dirty="0" smtClean="0"/>
          </a:p>
          <a:p>
            <a:r>
              <a:rPr lang="fi-FI" sz="1800" dirty="0" err="1" smtClean="0"/>
              <a:t>Celia-palkinto</a:t>
            </a:r>
            <a:r>
              <a:rPr lang="fi-FI" sz="1800" dirty="0" smtClean="0"/>
              <a:t> vuosittain</a:t>
            </a:r>
            <a:endParaRPr lang="fi-FI" sz="1800" dirty="0"/>
          </a:p>
        </p:txBody>
      </p:sp>
      <p:pic>
        <p:nvPicPr>
          <p:cNvPr id="4" name="Picture 5" descr="\\nvk7\Tiedotus\Kuvapankki\Ammattikuvaajan_ottamat\Daisyoppikirjat_Syksy08_KuvaajaAnnaHuovinen\celia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25" y="1556791"/>
            <a:ext cx="2635535" cy="395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1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2636912"/>
            <a:ext cx="6347048" cy="1143000"/>
          </a:xfrm>
        </p:spPr>
        <p:txBody>
          <a:bodyPr/>
          <a:lstStyle/>
          <a:p>
            <a:r>
              <a:rPr lang="fi-FI" dirty="0" smtClean="0"/>
              <a:t>Kirjasto opastaa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05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D8EAB2F38CF40419FF86CCD63868FCE" ma:contentTypeVersion="0" ma:contentTypeDescription="Luo uusi asiakirja." ma:contentTypeScope="" ma:versionID="f947e7160e79becef6cc4a2d38c3c1b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0100cabb18a25d4bc9820569b44e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D7A231-AFD3-4AC7-9F78-003A1C725C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0AC8725-F425-4B73-8D59-62E7AF22EA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8759B0-54BE-4DCA-9028-AD14AAD58462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674</Words>
  <Application>Microsoft Office PowerPoint</Application>
  <PresentationFormat>Näytössä katseltava diaesitys (4:3)</PresentationFormat>
  <Paragraphs>181</Paragraphs>
  <Slides>25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25</vt:i4>
      </vt:variant>
    </vt:vector>
  </HeadingPairs>
  <TitlesOfParts>
    <vt:vector size="27" baseType="lpstr">
      <vt:lpstr>Office-teema</vt:lpstr>
      <vt:lpstr>1_Office-teema</vt:lpstr>
      <vt:lpstr>Celian palveluiden käyttöönotto kirjastoissa  Seinäjoki 24.2.2016</vt:lpstr>
      <vt:lpstr>Sisältö</vt:lpstr>
      <vt:lpstr>Kirjastojen ja Celian yhteistyö</vt:lpstr>
      <vt:lpstr>Miksi muutos?</vt:lpstr>
      <vt:lpstr>Yhteistyön muuttunut perusmuoto </vt:lpstr>
      <vt:lpstr>Tulevaisuudessa</vt:lpstr>
      <vt:lpstr>Kirjasto ja Celia yhdessä</vt:lpstr>
      <vt:lpstr>Kirjasto ja Celia yhdessä</vt:lpstr>
      <vt:lpstr>Kirjasto opastaa</vt:lpstr>
      <vt:lpstr>Miten kirjasto palvelee asiakasta?</vt:lpstr>
      <vt:lpstr>Alku: anna itsellesi aikaa</vt:lpstr>
      <vt:lpstr>Keskeistä opastuksessa</vt:lpstr>
      <vt:lpstr>Taustatuki</vt:lpstr>
      <vt:lpstr>Rekisteröinti ja siihen liittyvät kysymykset</vt:lpstr>
      <vt:lpstr>Kirjasto tekee sopimuksen Celian kanssa</vt:lpstr>
      <vt:lpstr>Kirjasto rekisteröi asiakkaat</vt:lpstr>
      <vt:lpstr>Kirjojen kuuntelu:  Celianet-kuuntelu ja sovellus</vt:lpstr>
      <vt:lpstr>Lähetä tunnukset sovellukseen</vt:lpstr>
      <vt:lpstr>Sovelluksen asentaminen</vt:lpstr>
      <vt:lpstr>Sovelluksen käyttö ja muu kuuntelu</vt:lpstr>
      <vt:lpstr>Celian cd-levyt kirjastossa</vt:lpstr>
      <vt:lpstr>Tulevia tapahtumia ja ohjeita</vt:lpstr>
      <vt:lpstr>Tulevia tapahtumia</vt:lpstr>
      <vt:lpstr>Ohjeita</vt:lpstr>
      <vt:lpstr>Kiitos mielenkiinnosta!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Dana Rautelin (Celia)</dc:creator>
  <cp:lastModifiedBy>Kilpiö Elina (Celia)</cp:lastModifiedBy>
  <cp:revision>125</cp:revision>
  <dcterms:created xsi:type="dcterms:W3CDTF">2015-04-15T07:02:11Z</dcterms:created>
  <dcterms:modified xsi:type="dcterms:W3CDTF">2016-02-24T07:05:21Z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0x0101006D8EAB2F38CF40419FF86CCD63868FCE</vt:lpwstr>
  </property>
</Properties>
</file>